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theme/theme5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  <p:sldMasterId id="2147483900" r:id="rId21"/>
    <p:sldMasterId id="2147483912" r:id="rId22"/>
    <p:sldMasterId id="2147483924" r:id="rId23"/>
    <p:sldMasterId id="2147483936" r:id="rId24"/>
    <p:sldMasterId id="2147483948" r:id="rId25"/>
    <p:sldMasterId id="2147483960" r:id="rId26"/>
    <p:sldMasterId id="2147483972" r:id="rId27"/>
    <p:sldMasterId id="2147483984" r:id="rId28"/>
    <p:sldMasterId id="2147483996" r:id="rId29"/>
    <p:sldMasterId id="2147484008" r:id="rId30"/>
    <p:sldMasterId id="2147484020" r:id="rId31"/>
    <p:sldMasterId id="2147484032" r:id="rId32"/>
    <p:sldMasterId id="2147484044" r:id="rId33"/>
    <p:sldMasterId id="2147484056" r:id="rId34"/>
    <p:sldMasterId id="2147484068" r:id="rId35"/>
    <p:sldMasterId id="2147484080" r:id="rId36"/>
    <p:sldMasterId id="2147484092" r:id="rId37"/>
    <p:sldMasterId id="2147484104" r:id="rId38"/>
    <p:sldMasterId id="2147484116" r:id="rId39"/>
    <p:sldMasterId id="2147484128" r:id="rId40"/>
    <p:sldMasterId id="2147484140" r:id="rId41"/>
    <p:sldMasterId id="2147484152" r:id="rId42"/>
    <p:sldMasterId id="2147484164" r:id="rId43"/>
    <p:sldMasterId id="2147484176" r:id="rId44"/>
    <p:sldMasterId id="2147484188" r:id="rId45"/>
    <p:sldMasterId id="2147484200" r:id="rId46"/>
    <p:sldMasterId id="2147484212" r:id="rId47"/>
    <p:sldMasterId id="2147484224" r:id="rId48"/>
    <p:sldMasterId id="2147484236" r:id="rId49"/>
    <p:sldMasterId id="2147484248" r:id="rId50"/>
    <p:sldMasterId id="2147484260" r:id="rId51"/>
  </p:sldMasterIdLst>
  <p:notesMasterIdLst>
    <p:notesMasterId r:id="rId112"/>
  </p:notesMasterIdLst>
  <p:sldIdLst>
    <p:sldId id="256" r:id="rId52"/>
    <p:sldId id="257" r:id="rId53"/>
    <p:sldId id="267" r:id="rId54"/>
    <p:sldId id="268" r:id="rId55"/>
    <p:sldId id="269" r:id="rId56"/>
    <p:sldId id="270" r:id="rId57"/>
    <p:sldId id="271" r:id="rId58"/>
    <p:sldId id="272" r:id="rId59"/>
    <p:sldId id="258" r:id="rId60"/>
    <p:sldId id="273" r:id="rId61"/>
    <p:sldId id="274" r:id="rId62"/>
    <p:sldId id="279" r:id="rId63"/>
    <p:sldId id="276" r:id="rId64"/>
    <p:sldId id="277" r:id="rId65"/>
    <p:sldId id="278" r:id="rId66"/>
    <p:sldId id="259" r:id="rId67"/>
    <p:sldId id="275" r:id="rId68"/>
    <p:sldId id="280" r:id="rId69"/>
    <p:sldId id="281" r:id="rId70"/>
    <p:sldId id="282" r:id="rId71"/>
    <p:sldId id="283" r:id="rId72"/>
    <p:sldId id="284" r:id="rId73"/>
    <p:sldId id="260" r:id="rId74"/>
    <p:sldId id="285" r:id="rId75"/>
    <p:sldId id="286" r:id="rId76"/>
    <p:sldId id="287" r:id="rId77"/>
    <p:sldId id="288" r:id="rId78"/>
    <p:sldId id="289" r:id="rId79"/>
    <p:sldId id="290" r:id="rId80"/>
    <p:sldId id="291" r:id="rId81"/>
    <p:sldId id="261" r:id="rId82"/>
    <p:sldId id="292" r:id="rId83"/>
    <p:sldId id="293" r:id="rId84"/>
    <p:sldId id="294" r:id="rId85"/>
    <p:sldId id="295" r:id="rId86"/>
    <p:sldId id="296" r:id="rId87"/>
    <p:sldId id="297" r:id="rId88"/>
    <p:sldId id="298" r:id="rId89"/>
    <p:sldId id="299" r:id="rId90"/>
    <p:sldId id="262" r:id="rId91"/>
    <p:sldId id="300" r:id="rId92"/>
    <p:sldId id="301" r:id="rId93"/>
    <p:sldId id="302" r:id="rId94"/>
    <p:sldId id="303" r:id="rId95"/>
    <p:sldId id="304" r:id="rId96"/>
    <p:sldId id="305" r:id="rId97"/>
    <p:sldId id="306" r:id="rId98"/>
    <p:sldId id="263" r:id="rId99"/>
    <p:sldId id="307" r:id="rId100"/>
    <p:sldId id="308" r:id="rId101"/>
    <p:sldId id="309" r:id="rId102"/>
    <p:sldId id="310" r:id="rId103"/>
    <p:sldId id="311" r:id="rId104"/>
    <p:sldId id="312" r:id="rId105"/>
    <p:sldId id="313" r:id="rId106"/>
    <p:sldId id="314" r:id="rId107"/>
    <p:sldId id="315" r:id="rId108"/>
    <p:sldId id="316" r:id="rId109"/>
    <p:sldId id="264" r:id="rId110"/>
    <p:sldId id="265" r:id="rId1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ck, Naomi M. (GSFC-279.0)[TRAX INTERNATIONAL CORP]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4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tableStyles" Target="tableStyles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2.xml"/><Relationship Id="rId68" Type="http://schemas.openxmlformats.org/officeDocument/2006/relationships/slide" Target="slides/slide17.xml"/><Relationship Id="rId84" Type="http://schemas.openxmlformats.org/officeDocument/2006/relationships/slide" Target="slides/slide33.xml"/><Relationship Id="rId89" Type="http://schemas.openxmlformats.org/officeDocument/2006/relationships/slide" Target="slides/slide38.xml"/><Relationship Id="rId112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" Target="slides/slide2.xml"/><Relationship Id="rId58" Type="http://schemas.openxmlformats.org/officeDocument/2006/relationships/slide" Target="slides/slide7.xml"/><Relationship Id="rId66" Type="http://schemas.openxmlformats.org/officeDocument/2006/relationships/slide" Target="slides/slide15.xml"/><Relationship Id="rId74" Type="http://schemas.openxmlformats.org/officeDocument/2006/relationships/slide" Target="slides/slide23.xml"/><Relationship Id="rId79" Type="http://schemas.openxmlformats.org/officeDocument/2006/relationships/slide" Target="slides/slide28.xml"/><Relationship Id="rId87" Type="http://schemas.openxmlformats.org/officeDocument/2006/relationships/slide" Target="slides/slide36.xml"/><Relationship Id="rId102" Type="http://schemas.openxmlformats.org/officeDocument/2006/relationships/slide" Target="slides/slide51.xml"/><Relationship Id="rId110" Type="http://schemas.openxmlformats.org/officeDocument/2006/relationships/slide" Target="slides/slide59.xml"/><Relationship Id="rId11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10.xml"/><Relationship Id="rId82" Type="http://schemas.openxmlformats.org/officeDocument/2006/relationships/slide" Target="slides/slide31.xml"/><Relationship Id="rId90" Type="http://schemas.openxmlformats.org/officeDocument/2006/relationships/slide" Target="slides/slide39.xml"/><Relationship Id="rId95" Type="http://schemas.openxmlformats.org/officeDocument/2006/relationships/slide" Target="slides/slide4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" Target="slides/slide5.xml"/><Relationship Id="rId64" Type="http://schemas.openxmlformats.org/officeDocument/2006/relationships/slide" Target="slides/slide13.xml"/><Relationship Id="rId69" Type="http://schemas.openxmlformats.org/officeDocument/2006/relationships/slide" Target="slides/slide18.xml"/><Relationship Id="rId77" Type="http://schemas.openxmlformats.org/officeDocument/2006/relationships/slide" Target="slides/slide26.xml"/><Relationship Id="rId100" Type="http://schemas.openxmlformats.org/officeDocument/2006/relationships/slide" Target="slides/slide49.xml"/><Relationship Id="rId105" Type="http://schemas.openxmlformats.org/officeDocument/2006/relationships/slide" Target="slides/slide54.xml"/><Relationship Id="rId113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21.xml"/><Relationship Id="rId80" Type="http://schemas.openxmlformats.org/officeDocument/2006/relationships/slide" Target="slides/slide29.xml"/><Relationship Id="rId85" Type="http://schemas.openxmlformats.org/officeDocument/2006/relationships/slide" Target="slides/slide34.xml"/><Relationship Id="rId93" Type="http://schemas.openxmlformats.org/officeDocument/2006/relationships/slide" Target="slides/slide42.xml"/><Relationship Id="rId98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8.xml"/><Relationship Id="rId67" Type="http://schemas.openxmlformats.org/officeDocument/2006/relationships/slide" Target="slides/slide16.xml"/><Relationship Id="rId103" Type="http://schemas.openxmlformats.org/officeDocument/2006/relationships/slide" Target="slides/slide52.xml"/><Relationship Id="rId108" Type="http://schemas.openxmlformats.org/officeDocument/2006/relationships/slide" Target="slides/slide57.xml"/><Relationship Id="rId116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3.xml"/><Relationship Id="rId62" Type="http://schemas.openxmlformats.org/officeDocument/2006/relationships/slide" Target="slides/slide11.xml"/><Relationship Id="rId70" Type="http://schemas.openxmlformats.org/officeDocument/2006/relationships/slide" Target="slides/slide19.xml"/><Relationship Id="rId75" Type="http://schemas.openxmlformats.org/officeDocument/2006/relationships/slide" Target="slides/slide24.xml"/><Relationship Id="rId83" Type="http://schemas.openxmlformats.org/officeDocument/2006/relationships/slide" Target="slides/slide32.xml"/><Relationship Id="rId88" Type="http://schemas.openxmlformats.org/officeDocument/2006/relationships/slide" Target="slides/slide37.xml"/><Relationship Id="rId91" Type="http://schemas.openxmlformats.org/officeDocument/2006/relationships/slide" Target="slides/slide40.xml"/><Relationship Id="rId96" Type="http://schemas.openxmlformats.org/officeDocument/2006/relationships/slide" Target="slides/slide45.xml"/><Relationship Id="rId111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" Target="slides/slide6.xml"/><Relationship Id="rId106" Type="http://schemas.openxmlformats.org/officeDocument/2006/relationships/slide" Target="slides/slide55.xml"/><Relationship Id="rId114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1.xml"/><Relationship Id="rId60" Type="http://schemas.openxmlformats.org/officeDocument/2006/relationships/slide" Target="slides/slide9.xml"/><Relationship Id="rId65" Type="http://schemas.openxmlformats.org/officeDocument/2006/relationships/slide" Target="slides/slide14.xml"/><Relationship Id="rId73" Type="http://schemas.openxmlformats.org/officeDocument/2006/relationships/slide" Target="slides/slide22.xml"/><Relationship Id="rId78" Type="http://schemas.openxmlformats.org/officeDocument/2006/relationships/slide" Target="slides/slide27.xml"/><Relationship Id="rId81" Type="http://schemas.openxmlformats.org/officeDocument/2006/relationships/slide" Target="slides/slide30.xml"/><Relationship Id="rId86" Type="http://schemas.openxmlformats.org/officeDocument/2006/relationships/slide" Target="slides/slide35.xml"/><Relationship Id="rId94" Type="http://schemas.openxmlformats.org/officeDocument/2006/relationships/slide" Target="slides/slide43.xml"/><Relationship Id="rId99" Type="http://schemas.openxmlformats.org/officeDocument/2006/relationships/slide" Target="slides/slide48.xml"/><Relationship Id="rId101" Type="http://schemas.openxmlformats.org/officeDocument/2006/relationships/slide" Target="slides/slide5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8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" Target="slides/slide4.xml"/><Relationship Id="rId76" Type="http://schemas.openxmlformats.org/officeDocument/2006/relationships/slide" Target="slides/slide25.xml"/><Relationship Id="rId97" Type="http://schemas.openxmlformats.org/officeDocument/2006/relationships/slide" Target="slides/slide46.xml"/><Relationship Id="rId104" Type="http://schemas.openxmlformats.org/officeDocument/2006/relationships/slide" Target="slides/slide5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0.xml"/><Relationship Id="rId92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15T15:41:12.130" idx="1">
    <p:pos x="5574" y="2976"/>
    <p:text>should this period stay, for the ft abbreviation?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15T13:41:09.697" idx="1">
    <p:pos x="2701" y="1888"/>
    <p:text>does this period stand because it's for the etc abbreviation? 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34B9A-EFD9-4694-8DBB-B8EC0006C85C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E1B82-EC95-4E6E-B77E-67CB153DD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78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8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97475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50234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68076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31986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74296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25159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62436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96509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18389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99087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39710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15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56888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79523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950898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992694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701584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082736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233541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182188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47506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682273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534396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69471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441142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41159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652211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275956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606043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160866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625157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86803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861180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05877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63032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855407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53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057088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806742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102350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347910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76342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13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01379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86764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20937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17E534-BB26-4D39-89E8-4C00935B1E0D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6164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F6D3-E43D-4B55-9571-6B5D8B4BC80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8E79-2F65-4A43-A294-2964EEEC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3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F6D3-E43D-4B55-9571-6B5D8B4BC80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8E79-2F65-4A43-A294-2964EEEC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440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144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92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825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23651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988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456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5425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640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94797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55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F6D3-E43D-4B55-9571-6B5D8B4BC80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8E79-2F65-4A43-A294-2964EEEC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520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8216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9480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3225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38168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7429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5607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4411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3368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405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327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4345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923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5017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924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906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288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681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6412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4345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0340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5185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0880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535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95528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0870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7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889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1402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225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5777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334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9844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090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7354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2005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5386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932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5142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7287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1101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5417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550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7013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8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1080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471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9506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424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9629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9912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01993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0865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502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0145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753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64482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63833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5053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7576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4456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8096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0764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8577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72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8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522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5203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00931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83459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4942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8681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10857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1421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65261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38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0735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6193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872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7012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2891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5911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28331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40726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85926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6513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771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02906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1055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94311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9872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9547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87979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2397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1794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2595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9154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44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F6D3-E43D-4B55-9571-6B5D8B4BC80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8E79-2F65-4A43-A294-2964EEEC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17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6804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99614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1112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66009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8780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2647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665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4664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83048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9505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18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60807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3586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9545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2949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75106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5054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7920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4454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8850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97281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761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69653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1364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2523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2525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9360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4069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8837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56761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3331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1585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33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6047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3597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0133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0118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4734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15668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1765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8661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7114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0099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8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0683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44464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12133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3390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2747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3505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271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8468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23889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30430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04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428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947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0581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78731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00834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2011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522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1387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3376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3571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988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4994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20735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2115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3102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2923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3133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24303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1267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44423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59753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27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5384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8375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31592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7597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7138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7726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5776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309563" y="681037"/>
            <a:ext cx="46038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2" name="Shape 22"/>
          <p:cNvSpPr/>
          <p:nvPr/>
        </p:nvSpPr>
        <p:spPr>
          <a:xfrm>
            <a:off x="268288" y="681037"/>
            <a:ext cx="28576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247650" y="681037"/>
            <a:ext cx="12701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219869" y="681037"/>
            <a:ext cx="12700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255588" y="5046662"/>
            <a:ext cx="73026" cy="169227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255588" y="4797425"/>
            <a:ext cx="73026" cy="228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255588" y="4637087"/>
            <a:ext cx="73026" cy="138113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255588" y="4541837"/>
            <a:ext cx="73026" cy="7461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914400" y="4343400"/>
            <a:ext cx="7772400" cy="1975105"/>
          </a:xfrm>
          <a:prstGeom prst="rect">
            <a:avLst/>
          </a:prstGeom>
        </p:spPr>
        <p:txBody>
          <a:bodyPr/>
          <a:lstStyle>
            <a:lvl1pPr marR="9144">
              <a:defRPr b="1" cap="all" spc="0"/>
            </a:lvl1pPr>
          </a:lstStyle>
          <a:p>
            <a:r>
              <a:t>Click to edit Master title style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2834639"/>
            <a:ext cx="7772400" cy="150876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000"/>
            </a:lvl1pPr>
          </a:lstStyle>
          <a:p>
            <a:r>
              <a:t>Click to edit Master subtitle style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4226734"/>
      </p:ext>
    </p:extLst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155867"/>
      </p:ext>
    </p:extLst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4829175" y="2139950"/>
            <a:ext cx="4321176" cy="4724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5684" y="9755"/>
                </a:lnTo>
                <a:lnTo>
                  <a:pt x="21600" y="0"/>
                </a:lnTo>
                <a:lnTo>
                  <a:pt x="21600" y="348"/>
                </a:lnTo>
                <a:lnTo>
                  <a:pt x="5874" y="9915"/>
                </a:lnTo>
                <a:lnTo>
                  <a:pt x="379" y="21600"/>
                </a:lnTo>
                <a:close/>
              </a:path>
            </a:pathLst>
          </a:custGeom>
          <a:ln w="3175">
            <a:solidFill>
              <a:schemeClr val="accent2">
                <a:alpha val="52999"/>
              </a:schemeClr>
            </a:solidFill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374649" y="0"/>
            <a:ext cx="5513389" cy="6615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49"/>
                </a:moveTo>
                <a:lnTo>
                  <a:pt x="0" y="21600"/>
                </a:lnTo>
                <a:lnTo>
                  <a:pt x="21600" y="13814"/>
                </a:lnTo>
                <a:lnTo>
                  <a:pt x="17753" y="0"/>
                </a:lnTo>
                <a:lnTo>
                  <a:pt x="17458" y="0"/>
                </a:lnTo>
                <a:lnTo>
                  <a:pt x="21360" y="13704"/>
                </a:lnTo>
                <a:lnTo>
                  <a:pt x="0" y="21349"/>
                </a:lnTo>
                <a:close/>
              </a:path>
            </a:pathLst>
          </a:custGeom>
          <a:ln w="3175">
            <a:solidFill>
              <a:schemeClr val="accent2">
                <a:alpha val="52999"/>
              </a:schemeClr>
            </a:solidFill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49" name="Shape 49"/>
          <p:cNvSpPr/>
          <p:nvPr/>
        </p:nvSpPr>
        <p:spPr>
          <a:xfrm rot="5236414">
            <a:off x="4461669" y="1483518"/>
            <a:ext cx="4114801" cy="1189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771"/>
                </a:lnTo>
                <a:lnTo>
                  <a:pt x="0" y="0"/>
                </a:lnTo>
                <a:close/>
              </a:path>
            </a:pathLst>
          </a:custGeom>
          <a:solidFill>
            <a:srgbClr val="585869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5943600" y="0"/>
            <a:ext cx="2743201" cy="4267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00" y="0"/>
                </a:moveTo>
                <a:lnTo>
                  <a:pt x="21600" y="0"/>
                </a:lnTo>
                <a:lnTo>
                  <a:pt x="0" y="21600"/>
                </a:lnTo>
                <a:lnTo>
                  <a:pt x="1380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943600" y="4267200"/>
            <a:ext cx="3200401" cy="114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72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5943600" y="0"/>
            <a:ext cx="1371601" cy="4267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920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5948362" y="4246562"/>
            <a:ext cx="2090738" cy="2611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65" y="21600"/>
                </a:moveTo>
                <a:lnTo>
                  <a:pt x="21600" y="21600"/>
                </a:lnTo>
                <a:lnTo>
                  <a:pt x="0" y="0"/>
                </a:lnTo>
                <a:lnTo>
                  <a:pt x="17565" y="2160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5943600" y="4267200"/>
            <a:ext cx="1600201" cy="259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  <a:lnTo>
                  <a:pt x="20571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5943600" y="1371600"/>
            <a:ext cx="3200401" cy="289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705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5943600" y="1752600"/>
            <a:ext cx="3200401" cy="251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21600" y="655"/>
                </a:lnTo>
                <a:lnTo>
                  <a:pt x="2160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990600" y="4267200"/>
            <a:ext cx="4953001" cy="259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731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533400" y="4267200"/>
            <a:ext cx="5334001" cy="259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926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366713" y="2438400"/>
            <a:ext cx="5562601" cy="182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7200"/>
                </a:lnTo>
                <a:lnTo>
                  <a:pt x="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60" name="Shape 60"/>
          <p:cNvSpPr/>
          <p:nvPr/>
        </p:nvSpPr>
        <p:spPr>
          <a:xfrm>
            <a:off x="366713" y="2133600"/>
            <a:ext cx="5638801" cy="213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771"/>
                </a:lnTo>
                <a:lnTo>
                  <a:pt x="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4572000" y="4267200"/>
            <a:ext cx="1371601" cy="259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4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585869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363538" y="401638"/>
            <a:ext cx="8504237" cy="887413"/>
          </a:xfrm>
          <a:prstGeom prst="rect">
            <a:avLst/>
          </a:prstGeom>
          <a:solidFill>
            <a:srgbClr val="585869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3" name="Shape 63"/>
          <p:cNvSpPr/>
          <p:nvPr/>
        </p:nvSpPr>
        <p:spPr>
          <a:xfrm flipH="1">
            <a:off x="371474" y="681037"/>
            <a:ext cx="26989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4" name="Shape 64"/>
          <p:cNvSpPr/>
          <p:nvPr/>
        </p:nvSpPr>
        <p:spPr>
          <a:xfrm flipH="1">
            <a:off x="411162" y="681037"/>
            <a:ext cx="26988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5" name="Shape 65"/>
          <p:cNvSpPr/>
          <p:nvPr/>
        </p:nvSpPr>
        <p:spPr>
          <a:xfrm flipH="1">
            <a:off x="446087" y="681037"/>
            <a:ext cx="12701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6" name="Shape 66"/>
          <p:cNvSpPr/>
          <p:nvPr/>
        </p:nvSpPr>
        <p:spPr>
          <a:xfrm flipH="1">
            <a:off x="474662" y="681037"/>
            <a:ext cx="12701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500062" y="681037"/>
            <a:ext cx="36513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8" name="Shape 68"/>
          <p:cNvSpPr>
            <a:spLocks noGrp="1"/>
          </p:cNvSpPr>
          <p:nvPr>
            <p:ph type="body" sz="quarter" idx="1"/>
          </p:nvPr>
        </p:nvSpPr>
        <p:spPr>
          <a:xfrm>
            <a:off x="706902" y="1351671"/>
            <a:ext cx="5718048" cy="977487"/>
          </a:xfrm>
          <a:prstGeom prst="rect">
            <a:avLst/>
          </a:prstGeom>
        </p:spPr>
        <p:txBody>
          <a:bodyPr lIns="0" tIns="0" rIns="0" bIns="0"/>
          <a:lstStyle>
            <a:lvl1pPr marL="0" indent="54864">
              <a:buClrTx/>
              <a:buSzTx/>
              <a:buFontTx/>
              <a:buNone/>
              <a:defRPr sz="2000"/>
            </a:lvl1pPr>
          </a:lstStyle>
          <a:p>
            <a:r>
              <a:t>Click to edit Master text styles</a:t>
            </a:r>
          </a:p>
        </p:txBody>
      </p:sp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706902" y="512063"/>
            <a:ext cx="8156448" cy="777242"/>
          </a:xfrm>
          <a:prstGeom prst="rect">
            <a:avLst/>
          </a:prstGeom>
        </p:spPr>
        <p:txBody>
          <a:bodyPr/>
          <a:lstStyle>
            <a:lvl1pPr>
              <a:defRPr sz="3800" spc="-150"/>
            </a:lvl1pPr>
          </a:lstStyle>
          <a:p>
            <a:r>
              <a:t>Click to edit Master title style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1892875"/>
      </p:ext>
    </p:extLst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xfrm>
            <a:off x="457200" y="512063"/>
            <a:ext cx="8229600" cy="914401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78" name="Shape 78"/>
          <p:cNvSpPr>
            <a:spLocks noGrp="1"/>
          </p:cNvSpPr>
          <p:nvPr>
            <p:ph type="body" sz="half" idx="1"/>
          </p:nvPr>
        </p:nvSpPr>
        <p:spPr>
          <a:xfrm>
            <a:off x="464343" y="1770501"/>
            <a:ext cx="40386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87400" indent="-333375">
              <a:defRPr sz="2800"/>
            </a:lvl2pPr>
            <a:lvl3pPr marL="1086802" indent="-320039">
              <a:defRPr sz="2800"/>
            </a:lvl3pPr>
            <a:lvl4pPr marL="1387475" indent="-355600">
              <a:defRPr sz="2800"/>
            </a:lvl4pPr>
            <a:lvl5pPr marL="1597554" indent="-325966">
              <a:defRPr sz="2800"/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848966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3086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0" y="401638"/>
            <a:ext cx="8867775" cy="887413"/>
          </a:xfrm>
          <a:prstGeom prst="rect">
            <a:avLst/>
          </a:prstGeom>
          <a:solidFill>
            <a:srgbClr val="585869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87313" y="681037"/>
            <a:ext cx="46038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47625" y="681037"/>
            <a:ext cx="26988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26987" y="681037"/>
            <a:ext cx="12701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-1588" y="681037"/>
            <a:ext cx="12701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1" name="Shape 91"/>
          <p:cNvSpPr/>
          <p:nvPr/>
        </p:nvSpPr>
        <p:spPr>
          <a:xfrm flipH="1">
            <a:off x="149225" y="681037"/>
            <a:ext cx="28575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2" name="Shape 92"/>
          <p:cNvSpPr/>
          <p:nvPr/>
        </p:nvSpPr>
        <p:spPr>
          <a:xfrm flipH="1">
            <a:off x="188912" y="681037"/>
            <a:ext cx="28576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3" name="Shape 93"/>
          <p:cNvSpPr/>
          <p:nvPr/>
        </p:nvSpPr>
        <p:spPr>
          <a:xfrm flipH="1">
            <a:off x="225425" y="681037"/>
            <a:ext cx="12701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4" name="Shape 94"/>
          <p:cNvSpPr/>
          <p:nvPr/>
        </p:nvSpPr>
        <p:spPr>
          <a:xfrm flipH="1">
            <a:off x="253207" y="681037"/>
            <a:ext cx="12701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279400" y="681037"/>
            <a:ext cx="36513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xfrm>
            <a:off x="504823" y="512063"/>
            <a:ext cx="7772401" cy="914401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sz="quarter" idx="1"/>
          </p:nvPr>
        </p:nvSpPr>
        <p:spPr>
          <a:xfrm>
            <a:off x="457200" y="1809750"/>
            <a:ext cx="4040188" cy="639763"/>
          </a:xfrm>
          <a:prstGeom prst="rect">
            <a:avLst/>
          </a:prstGeom>
        </p:spPr>
        <p:txBody>
          <a:bodyPr anchor="ctr"/>
          <a:lstStyle>
            <a:lvl1pPr marL="0" indent="73152">
              <a:buClrTx/>
              <a:buSzTx/>
              <a:buFontTx/>
              <a:buNone/>
              <a:defRPr sz="2400">
                <a:solidFill>
                  <a:schemeClr val="accent2"/>
                </a:solidFill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98" name="Shape 98"/>
          <p:cNvSpPr>
            <a:spLocks noGrp="1"/>
          </p:cNvSpPr>
          <p:nvPr>
            <p:ph type="body" sz="quarter" idx="13"/>
          </p:nvPr>
        </p:nvSpPr>
        <p:spPr>
          <a:xfrm>
            <a:off x="4645025" y="1809749"/>
            <a:ext cx="4041775" cy="639764"/>
          </a:xfrm>
          <a:prstGeom prst="rect">
            <a:avLst/>
          </a:prstGeom>
        </p:spPr>
        <p:txBody>
          <a:bodyPr anchor="ctr"/>
          <a:lstStyle/>
          <a:p>
            <a:pPr marL="0" indent="73152">
              <a:buClrTx/>
              <a:buSzTx/>
              <a:buFontTx/>
              <a:buNone/>
              <a:defRPr sz="2400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2864537"/>
      </p:ext>
    </p:extLst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/>
          </p:cNvSpPr>
          <p:nvPr>
            <p:ph type="title"/>
          </p:nvPr>
        </p:nvSpPr>
        <p:spPr>
          <a:xfrm>
            <a:off x="914400" y="512063"/>
            <a:ext cx="7772400" cy="914401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6607206"/>
      </p:ext>
    </p:extLst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8633974"/>
      </p:ext>
    </p:extLst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r>
              <a:t>Click to edit Master title style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xfrm>
            <a:off x="685800" y="1435100"/>
            <a:ext cx="2514600" cy="4572000"/>
          </a:xfrm>
          <a:prstGeom prst="rect">
            <a:avLst/>
          </a:prstGeom>
        </p:spPr>
        <p:txBody>
          <a:bodyPr/>
          <a:lstStyle>
            <a:lvl1pPr marL="0" indent="54864">
              <a:buClrTx/>
              <a:buSzTx/>
              <a:buFontTx/>
              <a:buNone/>
              <a:defRPr sz="1800"/>
            </a:lvl1pPr>
          </a:lstStyle>
          <a:p>
            <a:r>
              <a:t>Click to edit Master text styles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3072068"/>
      </p:ext>
    </p:extLst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368299" y="-1"/>
            <a:ext cx="8777290" cy="187801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363538" y="1885633"/>
            <a:ext cx="8782051" cy="1"/>
          </a:xfrm>
          <a:prstGeom prst="line">
            <a:avLst/>
          </a:prstGeom>
          <a:ln w="1905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grpSp>
        <p:nvGrpSpPr>
          <p:cNvPr id="135" name="Group 135"/>
          <p:cNvGrpSpPr/>
          <p:nvPr/>
        </p:nvGrpSpPr>
        <p:grpSpPr>
          <a:xfrm>
            <a:off x="8516937" y="1217613"/>
            <a:ext cx="134938" cy="131763"/>
            <a:chOff x="0" y="0"/>
            <a:chExt cx="134937" cy="131761"/>
          </a:xfrm>
        </p:grpSpPr>
        <p:sp>
          <p:nvSpPr>
            <p:cNvPr id="132" name="Shape 132"/>
            <p:cNvSpPr/>
            <p:nvPr/>
          </p:nvSpPr>
          <p:spPr>
            <a:xfrm>
              <a:off x="61912" y="0"/>
              <a:ext cx="73026" cy="65088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>
              <a:off x="0" y="66356"/>
              <a:ext cx="103187" cy="1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  <p:sp>
          <p:nvSpPr>
            <p:cNvPr id="134" name="Shape 134"/>
            <p:cNvSpPr/>
            <p:nvPr/>
          </p:nvSpPr>
          <p:spPr>
            <a:xfrm flipV="1">
              <a:off x="61912" y="65088"/>
              <a:ext cx="73026" cy="66674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</p:grpSp>
      <p:grpSp>
        <p:nvGrpSpPr>
          <p:cNvPr id="139" name="Group 139"/>
          <p:cNvGrpSpPr/>
          <p:nvPr/>
        </p:nvGrpSpPr>
        <p:grpSpPr>
          <a:xfrm>
            <a:off x="8669337" y="1370013"/>
            <a:ext cx="134938" cy="131763"/>
            <a:chOff x="0" y="0"/>
            <a:chExt cx="134937" cy="131761"/>
          </a:xfrm>
        </p:grpSpPr>
        <p:sp>
          <p:nvSpPr>
            <p:cNvPr id="136" name="Shape 136"/>
            <p:cNvSpPr/>
            <p:nvPr/>
          </p:nvSpPr>
          <p:spPr>
            <a:xfrm>
              <a:off x="61912" y="0"/>
              <a:ext cx="73026" cy="65088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  <p:sp>
          <p:nvSpPr>
            <p:cNvPr id="137" name="Shape 137"/>
            <p:cNvSpPr/>
            <p:nvPr/>
          </p:nvSpPr>
          <p:spPr>
            <a:xfrm>
              <a:off x="0" y="66356"/>
              <a:ext cx="103187" cy="1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 flipV="1">
              <a:off x="61912" y="65088"/>
              <a:ext cx="73026" cy="66674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</p:grpSp>
      <p:grpSp>
        <p:nvGrpSpPr>
          <p:cNvPr id="143" name="Group 143"/>
          <p:cNvGrpSpPr/>
          <p:nvPr/>
        </p:nvGrpSpPr>
        <p:grpSpPr>
          <a:xfrm>
            <a:off x="8321675" y="1473200"/>
            <a:ext cx="134938" cy="131764"/>
            <a:chOff x="0" y="0"/>
            <a:chExt cx="134937" cy="131763"/>
          </a:xfrm>
        </p:grpSpPr>
        <p:sp>
          <p:nvSpPr>
            <p:cNvPr id="140" name="Shape 140"/>
            <p:cNvSpPr/>
            <p:nvPr/>
          </p:nvSpPr>
          <p:spPr>
            <a:xfrm>
              <a:off x="61913" y="0"/>
              <a:ext cx="73025" cy="65088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0" y="66358"/>
              <a:ext cx="103188" cy="1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  <p:sp>
          <p:nvSpPr>
            <p:cNvPr id="142" name="Shape 142"/>
            <p:cNvSpPr/>
            <p:nvPr/>
          </p:nvSpPr>
          <p:spPr>
            <a:xfrm flipV="1">
              <a:off x="61912" y="65088"/>
              <a:ext cx="73025" cy="66676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</p:grpSp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914400" y="441251"/>
            <a:ext cx="6858000" cy="701749"/>
          </a:xfrm>
          <a:prstGeom prst="rect">
            <a:avLst/>
          </a:prstGeom>
        </p:spPr>
        <p:txBody>
          <a:bodyPr anchor="b"/>
          <a:lstStyle>
            <a:lvl1pPr>
              <a:defRPr sz="2100"/>
            </a:lvl1pPr>
          </a:lstStyle>
          <a:p>
            <a:r>
              <a:t>Click to edit Master title style</a:t>
            </a:r>
          </a:p>
        </p:txBody>
      </p:sp>
      <p:sp>
        <p:nvSpPr>
          <p:cNvPr id="145" name="Shape 145"/>
          <p:cNvSpPr>
            <a:spLocks noGrp="1"/>
          </p:cNvSpPr>
          <p:nvPr>
            <p:ph type="pic" idx="13"/>
          </p:nvPr>
        </p:nvSpPr>
        <p:spPr>
          <a:xfrm>
            <a:off x="368031" y="1893780"/>
            <a:ext cx="8778242" cy="496014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1150144"/>
            <a:ext cx="6858000" cy="685801"/>
          </a:xfrm>
          <a:prstGeom prst="rect">
            <a:avLst/>
          </a:prstGeom>
        </p:spPr>
        <p:txBody>
          <a:bodyPr/>
          <a:lstStyle>
            <a:lvl1pPr marL="0" indent="27432">
              <a:spcBef>
                <a:spcPts val="0"/>
              </a:spcBef>
              <a:buClrTx/>
              <a:buSzTx/>
              <a:buFontTx/>
              <a:buNone/>
              <a:defRPr sz="1400"/>
            </a:lvl1pPr>
          </a:lstStyle>
          <a:p>
            <a:r>
              <a:t>Click to edit Master text styles</a:t>
            </a:r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xfrm>
            <a:off x="8610600" y="145222"/>
            <a:ext cx="256540" cy="27546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6587560"/>
      </p:ext>
    </p:extLst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56" name="Shape 1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2011878"/>
      </p:ext>
    </p:extLst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6629400" y="274639"/>
            <a:ext cx="1981200" cy="5851526"/>
          </a:xfrm>
          <a:prstGeom prst="rect">
            <a:avLst/>
          </a:prstGeom>
        </p:spPr>
        <p:txBody>
          <a:bodyPr anchor="ctr"/>
          <a:lstStyle/>
          <a:p>
            <a:r>
              <a:t>Click to edit Master title style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xfrm>
            <a:off x="609600" y="274639"/>
            <a:ext cx="5867400" cy="5851526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2748210"/>
      </p:ext>
    </p:extLst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873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30041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1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2051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6049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7499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9226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31491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6912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1332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8964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6069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02408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5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F6D3-E43D-4B55-9571-6B5D8B4BC80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8E79-2F65-4A43-A294-2964EEEC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442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24193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4883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62899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4594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2777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4815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54754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5064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5784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1386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44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8396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6444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9851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0224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306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60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07282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2388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8149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63956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6134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68125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3987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0848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931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4005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277724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94638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6293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596110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793090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50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1978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215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1979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6727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75821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7921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5790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2572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5187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0954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428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0142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9347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64270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7958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99419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34573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388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2127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4593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85884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252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10085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2408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23157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5957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2297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797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5349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42448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939627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068868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33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11108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47125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0731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7625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29833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80407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8794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8612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19857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092126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712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602297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35784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2248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095769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9562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95968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240467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3420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67865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82617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14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29134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750109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139629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61065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77284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207947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58645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65165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378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299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920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10324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271327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06622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198009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70514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496129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973981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85307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8179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41278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9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F6D3-E43D-4B55-9571-6B5D8B4BC80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8E79-2F65-4A43-A294-2964EEEC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026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64764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438652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87989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18870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8519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29261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78828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4563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86376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17375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137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31185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0337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23567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53059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73253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98042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26585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486520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90366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99226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335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863045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3521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885098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90798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14995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67008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20885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314447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874817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48675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9429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2479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77664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32497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57268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038474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4991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90456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37520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25300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14310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58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12663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37600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66472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70281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16992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3253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68854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8732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13802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41651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36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67626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06831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31298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09117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680978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62845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019757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049231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44204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7419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00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123797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1693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52574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198300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665056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56813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24284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40521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371708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41723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05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720782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17064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887633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44140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77985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761135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7439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857391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78973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70349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839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07148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72396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59971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76331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25512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88978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067813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08947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71068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5524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201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07120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077012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313145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17682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774315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96298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20163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444510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68074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41684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F6D3-E43D-4B55-9571-6B5D8B4BC80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8E79-2F65-4A43-A294-2964EEEC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056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89021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20593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747900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432603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496578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51595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367732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455789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68007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612545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1713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07521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222806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12026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68937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35693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21942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25453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457037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413875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904068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310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774681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30871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570224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326731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88297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32469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17311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51774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64582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90738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1162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66487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52525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96023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84862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34223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02804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43938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94668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0789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360844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445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44286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3783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527469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73849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63654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621933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77803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789234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90004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626594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86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79970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51401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309563" y="681037"/>
            <a:ext cx="46038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2" name="Shape 22"/>
          <p:cNvSpPr/>
          <p:nvPr/>
        </p:nvSpPr>
        <p:spPr>
          <a:xfrm>
            <a:off x="268288" y="681037"/>
            <a:ext cx="28576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247650" y="681037"/>
            <a:ext cx="12701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219868" y="681037"/>
            <a:ext cx="12701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255588" y="5046662"/>
            <a:ext cx="73026" cy="169227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255588" y="4797425"/>
            <a:ext cx="73026" cy="228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255588" y="4637087"/>
            <a:ext cx="73026" cy="138113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255588" y="4541837"/>
            <a:ext cx="73026" cy="7461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914400" y="4343400"/>
            <a:ext cx="7772400" cy="1975105"/>
          </a:xfrm>
          <a:prstGeom prst="rect">
            <a:avLst/>
          </a:prstGeom>
        </p:spPr>
        <p:txBody>
          <a:bodyPr/>
          <a:lstStyle>
            <a:lvl1pPr marR="9144">
              <a:defRPr b="1" cap="all" spc="0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2834639"/>
            <a:ext cx="7772400" cy="150876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000"/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 sz="2000"/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 sz="2000"/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 sz="2000"/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19480"/>
      </p:ext>
    </p:extLst>
  </p:cSld>
  <p:clrMapOvr>
    <a:masterClrMapping/>
  </p:clrMapOvr>
  <p:transition spd="med"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649373"/>
      </p:ext>
    </p:extLst>
  </p:cSld>
  <p:clrMapOvr>
    <a:masterClrMapping/>
  </p:clrMapOvr>
  <p:transition spd="med"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4829175" y="2139950"/>
            <a:ext cx="4321175" cy="4724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5684" y="9755"/>
                </a:lnTo>
                <a:lnTo>
                  <a:pt x="21600" y="0"/>
                </a:lnTo>
                <a:lnTo>
                  <a:pt x="21600" y="348"/>
                </a:lnTo>
                <a:lnTo>
                  <a:pt x="5874" y="9915"/>
                </a:lnTo>
                <a:lnTo>
                  <a:pt x="379" y="21600"/>
                </a:lnTo>
                <a:close/>
              </a:path>
            </a:pathLst>
          </a:custGeom>
          <a:ln w="3175">
            <a:solidFill>
              <a:schemeClr val="accent2">
                <a:alpha val="52999"/>
              </a:schemeClr>
            </a:solidFill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374650" y="0"/>
            <a:ext cx="5513388" cy="6615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49"/>
                </a:moveTo>
                <a:lnTo>
                  <a:pt x="0" y="21600"/>
                </a:lnTo>
                <a:lnTo>
                  <a:pt x="21600" y="13814"/>
                </a:lnTo>
                <a:lnTo>
                  <a:pt x="17753" y="0"/>
                </a:lnTo>
                <a:lnTo>
                  <a:pt x="17458" y="0"/>
                </a:lnTo>
                <a:lnTo>
                  <a:pt x="21360" y="13704"/>
                </a:lnTo>
                <a:lnTo>
                  <a:pt x="0" y="21349"/>
                </a:lnTo>
                <a:close/>
              </a:path>
            </a:pathLst>
          </a:custGeom>
          <a:ln w="3175">
            <a:solidFill>
              <a:schemeClr val="accent2">
                <a:alpha val="52999"/>
              </a:schemeClr>
            </a:solidFill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49" name="Shape 49"/>
          <p:cNvSpPr/>
          <p:nvPr/>
        </p:nvSpPr>
        <p:spPr>
          <a:xfrm rot="5236414">
            <a:off x="4461669" y="1483519"/>
            <a:ext cx="4114801" cy="1189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771"/>
                </a:lnTo>
                <a:lnTo>
                  <a:pt x="0" y="0"/>
                </a:lnTo>
                <a:close/>
              </a:path>
            </a:pathLst>
          </a:custGeom>
          <a:solidFill>
            <a:srgbClr val="585869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5943600" y="0"/>
            <a:ext cx="2743200" cy="426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00" y="0"/>
                </a:moveTo>
                <a:lnTo>
                  <a:pt x="21600" y="0"/>
                </a:lnTo>
                <a:lnTo>
                  <a:pt x="0" y="21600"/>
                </a:lnTo>
                <a:lnTo>
                  <a:pt x="1380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943600" y="4267200"/>
            <a:ext cx="3200400" cy="11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72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5943600" y="0"/>
            <a:ext cx="1371600" cy="426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920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5948362" y="4246562"/>
            <a:ext cx="2090738" cy="2611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65" y="21600"/>
                </a:moveTo>
                <a:lnTo>
                  <a:pt x="21600" y="21600"/>
                </a:lnTo>
                <a:lnTo>
                  <a:pt x="0" y="0"/>
                </a:lnTo>
                <a:lnTo>
                  <a:pt x="17565" y="2160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5943600" y="4267200"/>
            <a:ext cx="1600200" cy="259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  <a:lnTo>
                  <a:pt x="20571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5943600" y="1371600"/>
            <a:ext cx="3200400" cy="2895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705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5943600" y="1752600"/>
            <a:ext cx="3200400" cy="2514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21600" y="655"/>
                </a:lnTo>
                <a:lnTo>
                  <a:pt x="2160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990600" y="4267200"/>
            <a:ext cx="4953000" cy="259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731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533400" y="4267200"/>
            <a:ext cx="5334000" cy="259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926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366713" y="2438400"/>
            <a:ext cx="5562601" cy="182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7200"/>
                </a:lnTo>
                <a:lnTo>
                  <a:pt x="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60" name="Shape 60"/>
          <p:cNvSpPr/>
          <p:nvPr/>
        </p:nvSpPr>
        <p:spPr>
          <a:xfrm>
            <a:off x="366713" y="2133600"/>
            <a:ext cx="5638801" cy="2133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771"/>
                </a:lnTo>
                <a:lnTo>
                  <a:pt x="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4572000" y="4267200"/>
            <a:ext cx="1371600" cy="2590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4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585869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pPr>
            <a:endParaRPr sz="2400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363538" y="401638"/>
            <a:ext cx="8504237" cy="887413"/>
          </a:xfrm>
          <a:prstGeom prst="rect">
            <a:avLst/>
          </a:prstGeom>
          <a:solidFill>
            <a:srgbClr val="585869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3" name="Shape 63"/>
          <p:cNvSpPr/>
          <p:nvPr/>
        </p:nvSpPr>
        <p:spPr>
          <a:xfrm flipH="1">
            <a:off x="371475" y="681037"/>
            <a:ext cx="26988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4" name="Shape 64"/>
          <p:cNvSpPr/>
          <p:nvPr/>
        </p:nvSpPr>
        <p:spPr>
          <a:xfrm flipH="1">
            <a:off x="411162" y="681037"/>
            <a:ext cx="26988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5" name="Shape 65"/>
          <p:cNvSpPr/>
          <p:nvPr/>
        </p:nvSpPr>
        <p:spPr>
          <a:xfrm flipH="1">
            <a:off x="446087" y="681037"/>
            <a:ext cx="12701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6" name="Shape 66"/>
          <p:cNvSpPr/>
          <p:nvPr/>
        </p:nvSpPr>
        <p:spPr>
          <a:xfrm flipH="1">
            <a:off x="474662" y="681037"/>
            <a:ext cx="12701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500062" y="681037"/>
            <a:ext cx="36513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8" name="Shape 68"/>
          <p:cNvSpPr>
            <a:spLocks noGrp="1"/>
          </p:cNvSpPr>
          <p:nvPr>
            <p:ph type="body" sz="quarter" idx="1"/>
          </p:nvPr>
        </p:nvSpPr>
        <p:spPr>
          <a:xfrm>
            <a:off x="706902" y="1351671"/>
            <a:ext cx="5718048" cy="977487"/>
          </a:xfrm>
          <a:prstGeom prst="rect">
            <a:avLst/>
          </a:prstGeom>
        </p:spPr>
        <p:txBody>
          <a:bodyPr lIns="0" tIns="0" rIns="0" bIns="0"/>
          <a:lstStyle>
            <a:lvl1pPr marL="0" indent="54864">
              <a:buClrTx/>
              <a:buSzTx/>
              <a:buFontTx/>
              <a:buNone/>
              <a:defRPr sz="2000"/>
            </a:lvl1pPr>
            <a:lvl2pPr marL="0" indent="454025">
              <a:buClrTx/>
              <a:buSzTx/>
              <a:buFontTx/>
              <a:buNone/>
              <a:defRPr sz="2000"/>
            </a:lvl2pPr>
            <a:lvl3pPr marL="0" indent="766762">
              <a:buClrTx/>
              <a:buSzTx/>
              <a:buFontTx/>
              <a:buNone/>
              <a:defRPr sz="2000"/>
            </a:lvl3pPr>
            <a:lvl4pPr marL="0" indent="1031875">
              <a:buClrTx/>
              <a:buSzTx/>
              <a:buFontTx/>
              <a:buNone/>
              <a:defRPr sz="2000"/>
            </a:lvl4pPr>
            <a:lvl5pPr marL="0" indent="1271587">
              <a:buClrTx/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706902" y="512063"/>
            <a:ext cx="8156448" cy="777242"/>
          </a:xfrm>
          <a:prstGeom prst="rect">
            <a:avLst/>
          </a:prstGeom>
        </p:spPr>
        <p:txBody>
          <a:bodyPr/>
          <a:lstStyle>
            <a:lvl1pPr>
              <a:defRPr sz="3800" spc="-150"/>
            </a:lvl1pPr>
          </a:lstStyle>
          <a:p>
            <a:r>
              <a:t>Title Text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3498377"/>
      </p:ext>
    </p:extLst>
  </p:cSld>
  <p:clrMapOvr>
    <a:masterClrMapping/>
  </p:clrMapOvr>
  <p:transition spd="med"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xfrm>
            <a:off x="457200" y="512063"/>
            <a:ext cx="8229600" cy="9144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8" name="Shape 78"/>
          <p:cNvSpPr>
            <a:spLocks noGrp="1"/>
          </p:cNvSpPr>
          <p:nvPr>
            <p:ph type="body" sz="half" idx="1"/>
          </p:nvPr>
        </p:nvSpPr>
        <p:spPr>
          <a:xfrm>
            <a:off x="464343" y="1770501"/>
            <a:ext cx="40386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87400" indent="-333375">
              <a:defRPr sz="2800"/>
            </a:lvl2pPr>
            <a:lvl3pPr marL="1086802" indent="-320039">
              <a:defRPr sz="2800"/>
            </a:lvl3pPr>
            <a:lvl4pPr marL="1387475" indent="-355600">
              <a:defRPr sz="2800"/>
            </a:lvl4pPr>
            <a:lvl5pPr marL="1597554" indent="-325966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139645"/>
      </p:ext>
    </p:extLst>
  </p:cSld>
  <p:clrMapOvr>
    <a:masterClrMapping/>
  </p:clrMapOvr>
  <p:transition spd="med"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0" y="401638"/>
            <a:ext cx="8867775" cy="887413"/>
          </a:xfrm>
          <a:prstGeom prst="rect">
            <a:avLst/>
          </a:prstGeom>
          <a:solidFill>
            <a:srgbClr val="585869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87313" y="681037"/>
            <a:ext cx="46038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47625" y="681037"/>
            <a:ext cx="26988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26987" y="681037"/>
            <a:ext cx="12701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-1588" y="681037"/>
            <a:ext cx="12701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1" name="Shape 91"/>
          <p:cNvSpPr/>
          <p:nvPr/>
        </p:nvSpPr>
        <p:spPr>
          <a:xfrm flipH="1">
            <a:off x="149225" y="681037"/>
            <a:ext cx="28575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2" name="Shape 92"/>
          <p:cNvSpPr/>
          <p:nvPr/>
        </p:nvSpPr>
        <p:spPr>
          <a:xfrm flipH="1">
            <a:off x="188912" y="681037"/>
            <a:ext cx="28576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3" name="Shape 93"/>
          <p:cNvSpPr/>
          <p:nvPr/>
        </p:nvSpPr>
        <p:spPr>
          <a:xfrm flipH="1">
            <a:off x="225425" y="681037"/>
            <a:ext cx="12701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4" name="Shape 94"/>
          <p:cNvSpPr/>
          <p:nvPr/>
        </p:nvSpPr>
        <p:spPr>
          <a:xfrm flipH="1">
            <a:off x="253207" y="681037"/>
            <a:ext cx="12701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279400" y="681037"/>
            <a:ext cx="36513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xfrm>
            <a:off x="504823" y="512063"/>
            <a:ext cx="7772401" cy="9144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sz="quarter" idx="1"/>
          </p:nvPr>
        </p:nvSpPr>
        <p:spPr>
          <a:xfrm>
            <a:off x="457200" y="1809750"/>
            <a:ext cx="4040188" cy="639763"/>
          </a:xfrm>
          <a:prstGeom prst="rect">
            <a:avLst/>
          </a:prstGeom>
        </p:spPr>
        <p:txBody>
          <a:bodyPr anchor="ctr"/>
          <a:lstStyle>
            <a:lvl1pPr marL="0" indent="73152">
              <a:buClrTx/>
              <a:buSzTx/>
              <a:buFontTx/>
              <a:buNone/>
              <a:defRPr sz="2400">
                <a:solidFill>
                  <a:schemeClr val="accent2"/>
                </a:solidFill>
              </a:defRPr>
            </a:lvl1pPr>
            <a:lvl2pPr marL="0" indent="454025">
              <a:buClrTx/>
              <a:buSzTx/>
              <a:buFontTx/>
              <a:buNone/>
              <a:defRPr sz="2400">
                <a:solidFill>
                  <a:schemeClr val="accent2"/>
                </a:solidFill>
              </a:defRPr>
            </a:lvl2pPr>
            <a:lvl3pPr marL="0" indent="766762">
              <a:buClrTx/>
              <a:buSzTx/>
              <a:buFontTx/>
              <a:buNone/>
              <a:defRPr sz="2400">
                <a:solidFill>
                  <a:schemeClr val="accent2"/>
                </a:solidFill>
              </a:defRPr>
            </a:lvl3pPr>
            <a:lvl4pPr marL="0" indent="1031875">
              <a:buClrTx/>
              <a:buSzTx/>
              <a:buFontTx/>
              <a:buNone/>
              <a:defRPr sz="2400">
                <a:solidFill>
                  <a:schemeClr val="accent2"/>
                </a:solidFill>
              </a:defRPr>
            </a:lvl4pPr>
            <a:lvl5pPr marL="0" indent="1271587">
              <a:buClrTx/>
              <a:buSzTx/>
              <a:buFontTx/>
              <a:buNone/>
              <a:defRPr sz="2400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hape 98"/>
          <p:cNvSpPr>
            <a:spLocks noGrp="1"/>
          </p:cNvSpPr>
          <p:nvPr>
            <p:ph type="body" sz="quarter" idx="13"/>
          </p:nvPr>
        </p:nvSpPr>
        <p:spPr>
          <a:xfrm>
            <a:off x="4645025" y="1809750"/>
            <a:ext cx="4041775" cy="639763"/>
          </a:xfrm>
          <a:prstGeom prst="rect">
            <a:avLst/>
          </a:prstGeom>
        </p:spPr>
        <p:txBody>
          <a:bodyPr anchor="ctr"/>
          <a:lstStyle/>
          <a:p>
            <a:pPr marL="0" indent="73152">
              <a:buClrTx/>
              <a:buSzTx/>
              <a:buFontTx/>
              <a:buNone/>
              <a:defRPr sz="2400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419557"/>
      </p:ext>
    </p:extLst>
  </p:cSld>
  <p:clrMapOvr>
    <a:masterClrMapping/>
  </p:clrMapOvr>
  <p:transition spd="med"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/>
          </p:cNvSpPr>
          <p:nvPr>
            <p:ph type="title"/>
          </p:nvPr>
        </p:nvSpPr>
        <p:spPr>
          <a:xfrm>
            <a:off x="914400" y="512063"/>
            <a:ext cx="7772400" cy="9144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175128"/>
      </p:ext>
    </p:extLst>
  </p:cSld>
  <p:clrMapOvr>
    <a:masterClrMapping/>
  </p:clrMapOvr>
  <p:transition spd="med"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40788"/>
      </p:ext>
    </p:extLst>
  </p:cSld>
  <p:clrMapOvr>
    <a:masterClrMapping/>
  </p:clrMapOvr>
  <p:transition spd="med"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xfrm>
            <a:off x="685800" y="1435100"/>
            <a:ext cx="2514600" cy="4572000"/>
          </a:xfrm>
          <a:prstGeom prst="rect">
            <a:avLst/>
          </a:prstGeom>
        </p:spPr>
        <p:txBody>
          <a:bodyPr/>
          <a:lstStyle>
            <a:lvl1pPr marL="0" indent="54864">
              <a:buClrTx/>
              <a:buSzTx/>
              <a:buFontTx/>
              <a:buNone/>
              <a:defRPr sz="1800"/>
            </a:lvl1pPr>
            <a:lvl2pPr marL="0" indent="454025">
              <a:buClrTx/>
              <a:buSzTx/>
              <a:buFontTx/>
              <a:buNone/>
              <a:defRPr sz="1800"/>
            </a:lvl2pPr>
            <a:lvl3pPr marL="0" indent="766762">
              <a:buClrTx/>
              <a:buSzTx/>
              <a:buFontTx/>
              <a:buNone/>
              <a:defRPr sz="1800"/>
            </a:lvl3pPr>
            <a:lvl4pPr marL="0" indent="1031875">
              <a:buClrTx/>
              <a:buSzTx/>
              <a:buFontTx/>
              <a:buNone/>
              <a:defRPr sz="1800"/>
            </a:lvl4pPr>
            <a:lvl5pPr marL="0" indent="1271587">
              <a:buClrTx/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3002222"/>
      </p:ext>
    </p:extLst>
  </p:cSld>
  <p:clrMapOvr>
    <a:masterClrMapping/>
  </p:clrMapOvr>
  <p:transition spd="med"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368299" y="-1"/>
            <a:ext cx="8777290" cy="187801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363538" y="1885633"/>
            <a:ext cx="8782051" cy="1"/>
          </a:xfrm>
          <a:prstGeom prst="line">
            <a:avLst/>
          </a:prstGeom>
          <a:ln w="1905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grpSp>
        <p:nvGrpSpPr>
          <p:cNvPr id="135" name="Group 135"/>
          <p:cNvGrpSpPr/>
          <p:nvPr/>
        </p:nvGrpSpPr>
        <p:grpSpPr>
          <a:xfrm>
            <a:off x="8516937" y="1217613"/>
            <a:ext cx="134938" cy="131763"/>
            <a:chOff x="0" y="0"/>
            <a:chExt cx="134937" cy="131761"/>
          </a:xfrm>
        </p:grpSpPr>
        <p:sp>
          <p:nvSpPr>
            <p:cNvPr id="132" name="Shape 132"/>
            <p:cNvSpPr/>
            <p:nvPr/>
          </p:nvSpPr>
          <p:spPr>
            <a:xfrm>
              <a:off x="61912" y="-1"/>
              <a:ext cx="73026" cy="65089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>
              <a:off x="0" y="66356"/>
              <a:ext cx="103186" cy="1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  <p:sp>
          <p:nvSpPr>
            <p:cNvPr id="134" name="Shape 134"/>
            <p:cNvSpPr/>
            <p:nvPr/>
          </p:nvSpPr>
          <p:spPr>
            <a:xfrm flipV="1">
              <a:off x="61912" y="65088"/>
              <a:ext cx="73026" cy="66674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</p:grpSp>
      <p:grpSp>
        <p:nvGrpSpPr>
          <p:cNvPr id="139" name="Group 139"/>
          <p:cNvGrpSpPr/>
          <p:nvPr/>
        </p:nvGrpSpPr>
        <p:grpSpPr>
          <a:xfrm>
            <a:off x="8669337" y="1370013"/>
            <a:ext cx="134938" cy="131763"/>
            <a:chOff x="0" y="0"/>
            <a:chExt cx="134937" cy="131761"/>
          </a:xfrm>
        </p:grpSpPr>
        <p:sp>
          <p:nvSpPr>
            <p:cNvPr id="136" name="Shape 136"/>
            <p:cNvSpPr/>
            <p:nvPr/>
          </p:nvSpPr>
          <p:spPr>
            <a:xfrm>
              <a:off x="61912" y="-1"/>
              <a:ext cx="73026" cy="65089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  <p:sp>
          <p:nvSpPr>
            <p:cNvPr id="137" name="Shape 137"/>
            <p:cNvSpPr/>
            <p:nvPr/>
          </p:nvSpPr>
          <p:spPr>
            <a:xfrm>
              <a:off x="0" y="66356"/>
              <a:ext cx="103186" cy="1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 flipV="1">
              <a:off x="61912" y="65088"/>
              <a:ext cx="73026" cy="66674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</p:grpSp>
      <p:grpSp>
        <p:nvGrpSpPr>
          <p:cNvPr id="143" name="Group 143"/>
          <p:cNvGrpSpPr/>
          <p:nvPr/>
        </p:nvGrpSpPr>
        <p:grpSpPr>
          <a:xfrm>
            <a:off x="8321675" y="1473200"/>
            <a:ext cx="134938" cy="131764"/>
            <a:chOff x="0" y="0"/>
            <a:chExt cx="134937" cy="131763"/>
          </a:xfrm>
        </p:grpSpPr>
        <p:sp>
          <p:nvSpPr>
            <p:cNvPr id="140" name="Shape 140"/>
            <p:cNvSpPr/>
            <p:nvPr/>
          </p:nvSpPr>
          <p:spPr>
            <a:xfrm>
              <a:off x="61913" y="-1"/>
              <a:ext cx="73025" cy="65089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0" y="66358"/>
              <a:ext cx="103188" cy="1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  <p:sp>
          <p:nvSpPr>
            <p:cNvPr id="142" name="Shape 142"/>
            <p:cNvSpPr/>
            <p:nvPr/>
          </p:nvSpPr>
          <p:spPr>
            <a:xfrm flipV="1">
              <a:off x="61912" y="65088"/>
              <a:ext cx="73025" cy="66676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</p:grpSp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914400" y="441251"/>
            <a:ext cx="6858000" cy="701749"/>
          </a:xfrm>
          <a:prstGeom prst="rect">
            <a:avLst/>
          </a:prstGeom>
        </p:spPr>
        <p:txBody>
          <a:bodyPr anchor="b"/>
          <a:lstStyle>
            <a:lvl1pPr>
              <a:defRPr sz="2100"/>
            </a:lvl1pPr>
          </a:lstStyle>
          <a:p>
            <a:r>
              <a:t>Title Text</a:t>
            </a:r>
          </a:p>
        </p:txBody>
      </p:sp>
      <p:sp>
        <p:nvSpPr>
          <p:cNvPr id="145" name="Shape 145"/>
          <p:cNvSpPr>
            <a:spLocks noGrp="1"/>
          </p:cNvSpPr>
          <p:nvPr>
            <p:ph type="pic" idx="13"/>
          </p:nvPr>
        </p:nvSpPr>
        <p:spPr>
          <a:xfrm>
            <a:off x="368031" y="1893780"/>
            <a:ext cx="8778242" cy="496014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1150144"/>
            <a:ext cx="6858000" cy="685801"/>
          </a:xfrm>
          <a:prstGeom prst="rect">
            <a:avLst/>
          </a:prstGeom>
        </p:spPr>
        <p:txBody>
          <a:bodyPr/>
          <a:lstStyle>
            <a:lvl1pPr marL="0" indent="27432">
              <a:spcBef>
                <a:spcPts val="0"/>
              </a:spcBef>
              <a:buClrTx/>
              <a:buSzTx/>
              <a:buFontTx/>
              <a:buNone/>
              <a:defRPr sz="1400"/>
            </a:lvl1pPr>
            <a:lvl2pPr marL="787400" indent="-333375">
              <a:spcBef>
                <a:spcPts val="0"/>
              </a:spcBef>
              <a:buClrTx/>
              <a:buFontTx/>
              <a:defRPr sz="1400"/>
            </a:lvl2pPr>
            <a:lvl3pPr marL="1086802" indent="-320039">
              <a:spcBef>
                <a:spcPts val="0"/>
              </a:spcBef>
              <a:buClrTx/>
              <a:buFontTx/>
              <a:defRPr sz="1400"/>
            </a:lvl3pPr>
            <a:lvl4pPr marL="1387475" indent="-355600">
              <a:spcBef>
                <a:spcPts val="0"/>
              </a:spcBef>
              <a:buClrTx/>
              <a:buFontTx/>
              <a:defRPr sz="1400"/>
            </a:lvl4pPr>
            <a:lvl5pPr marL="1597554" indent="-325966">
              <a:spcBef>
                <a:spcPts val="0"/>
              </a:spcBef>
              <a:buClrTx/>
              <a:buFontTx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xfrm>
            <a:off x="8610600" y="145222"/>
            <a:ext cx="256540" cy="27546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6010961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26808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hape 1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2326216"/>
      </p:ext>
    </p:extLst>
  </p:cSld>
  <p:clrMapOvr>
    <a:masterClrMapping/>
  </p:clrMapOvr>
  <p:transition spd="med"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6629400" y="274639"/>
            <a:ext cx="1981200" cy="5851526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xfrm>
            <a:off x="609600" y="274639"/>
            <a:ext cx="58674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144661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4362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2520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671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F6D3-E43D-4B55-9571-6B5D8B4BC80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8E79-2F65-4A43-A294-2964EEEC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770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472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4798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5070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502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815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566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035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274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638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867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F6D3-E43D-4B55-9571-6B5D8B4BC80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8E79-2F65-4A43-A294-2964EEEC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329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5965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272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158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54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90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873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1310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339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7AE1E7-6961-455F-B866-F941FA941C8A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956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0E5E0-FBD3-4B98-84B9-8DD9EE9F521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143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F6D3-E43D-4B55-9571-6B5D8B4BC80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8E79-2F65-4A43-A294-2964EEEC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269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8643F55-D2E2-4CDF-82D4-A65712CB60CB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870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5A4C9A-24D1-4BC9-95E1-8F01B882F15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956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9EE6FC-CB90-4191-8AF6-FF5264D64AE1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766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2CC43-2C2E-4D0E-AC12-D466B3023B79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265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043EBB-B704-4D7B-AA4F-E110F768D46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8173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1046-8275-49C1-988C-F07B059DA5F2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460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63593" y="12945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4513" y="1293533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63592" y="1294506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4512" y="12935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BBCE5A4-7110-4816-A92F-891CDABC09A4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6097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21852-7EE1-4DFC-AB6A-1A71199256C7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046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B346-0CEC-413F-9A5B-B61255423C8C}" type="slidenum">
              <a:rPr lang="en-US">
                <a:solidFill>
                  <a:srgbClr val="DDE9E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2156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1" name="Shape 21"/>
          <p:cNvSpPr/>
          <p:nvPr/>
        </p:nvSpPr>
        <p:spPr>
          <a:xfrm>
            <a:off x="309563" y="681037"/>
            <a:ext cx="46038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2" name="Shape 22"/>
          <p:cNvSpPr/>
          <p:nvPr/>
        </p:nvSpPr>
        <p:spPr>
          <a:xfrm>
            <a:off x="268288" y="681037"/>
            <a:ext cx="28576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247650" y="681037"/>
            <a:ext cx="12701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219868" y="681037"/>
            <a:ext cx="12701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255588" y="5046662"/>
            <a:ext cx="73026" cy="169227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255588" y="4797425"/>
            <a:ext cx="73026" cy="228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255588" y="4637087"/>
            <a:ext cx="73026" cy="138113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255588" y="4541837"/>
            <a:ext cx="73026" cy="7461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914400" y="4343400"/>
            <a:ext cx="7772400" cy="1975105"/>
          </a:xfrm>
          <a:prstGeom prst="rect">
            <a:avLst/>
          </a:prstGeom>
        </p:spPr>
        <p:txBody>
          <a:bodyPr/>
          <a:lstStyle>
            <a:lvl1pPr marR="9144">
              <a:defRPr b="1" cap="all" spc="0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2834639"/>
            <a:ext cx="7772400" cy="150876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000"/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 sz="2000"/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 sz="2000"/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 sz="2000"/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763415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BF6D3-E43D-4B55-9571-6B5D8B4BC80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88E79-2F65-4A43-A294-2964EEEC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173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4347249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4829175" y="2139950"/>
            <a:ext cx="4321176" cy="4724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5684" y="9755"/>
                </a:lnTo>
                <a:lnTo>
                  <a:pt x="21600" y="0"/>
                </a:lnTo>
                <a:lnTo>
                  <a:pt x="21600" y="348"/>
                </a:lnTo>
                <a:lnTo>
                  <a:pt x="5874" y="9915"/>
                </a:lnTo>
                <a:lnTo>
                  <a:pt x="379" y="21600"/>
                </a:lnTo>
                <a:close/>
              </a:path>
            </a:pathLst>
          </a:custGeom>
          <a:ln w="3175">
            <a:solidFill>
              <a:schemeClr val="accent2">
                <a:alpha val="52999"/>
              </a:schemeClr>
            </a:solidFill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  <a:endParaRPr sz="2400" kern="0">
              <a:solidFill>
                <a:srgbClr val="FFFFFF"/>
              </a:solidFill>
              <a:sym typeface="Times New Roman"/>
            </a:endParaRPr>
          </a:p>
        </p:txBody>
      </p:sp>
      <p:sp>
        <p:nvSpPr>
          <p:cNvPr id="48" name="Shape 48"/>
          <p:cNvSpPr/>
          <p:nvPr/>
        </p:nvSpPr>
        <p:spPr>
          <a:xfrm>
            <a:off x="374649" y="0"/>
            <a:ext cx="5513389" cy="66151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49"/>
                </a:moveTo>
                <a:lnTo>
                  <a:pt x="0" y="21600"/>
                </a:lnTo>
                <a:lnTo>
                  <a:pt x="21600" y="13814"/>
                </a:lnTo>
                <a:lnTo>
                  <a:pt x="17753" y="0"/>
                </a:lnTo>
                <a:lnTo>
                  <a:pt x="17458" y="0"/>
                </a:lnTo>
                <a:lnTo>
                  <a:pt x="21360" y="13704"/>
                </a:lnTo>
                <a:lnTo>
                  <a:pt x="0" y="21349"/>
                </a:lnTo>
                <a:close/>
              </a:path>
            </a:pathLst>
          </a:custGeom>
          <a:ln w="3175">
            <a:solidFill>
              <a:schemeClr val="accent2">
                <a:alpha val="52999"/>
              </a:schemeClr>
            </a:solidFill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  <a:endParaRPr sz="2400" kern="0">
              <a:solidFill>
                <a:srgbClr val="FFFFFF"/>
              </a:solidFill>
              <a:sym typeface="Times New Roman"/>
            </a:endParaRPr>
          </a:p>
        </p:txBody>
      </p:sp>
      <p:sp>
        <p:nvSpPr>
          <p:cNvPr id="49" name="Shape 49"/>
          <p:cNvSpPr/>
          <p:nvPr/>
        </p:nvSpPr>
        <p:spPr>
          <a:xfrm rot="5236414">
            <a:off x="4461669" y="1483518"/>
            <a:ext cx="4114801" cy="1189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771"/>
                </a:lnTo>
                <a:lnTo>
                  <a:pt x="0" y="0"/>
                </a:lnTo>
                <a:close/>
              </a:path>
            </a:pathLst>
          </a:custGeom>
          <a:solidFill>
            <a:srgbClr val="585869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  <a:endParaRPr sz="2400" kern="0">
              <a:solidFill>
                <a:srgbClr val="FFFFFF"/>
              </a:solidFill>
              <a:sym typeface="Times New Roman"/>
            </a:endParaRPr>
          </a:p>
        </p:txBody>
      </p:sp>
      <p:sp>
        <p:nvSpPr>
          <p:cNvPr id="50" name="Shape 50"/>
          <p:cNvSpPr/>
          <p:nvPr/>
        </p:nvSpPr>
        <p:spPr>
          <a:xfrm>
            <a:off x="5943600" y="0"/>
            <a:ext cx="2743201" cy="4267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00" y="0"/>
                </a:moveTo>
                <a:lnTo>
                  <a:pt x="21600" y="0"/>
                </a:lnTo>
                <a:lnTo>
                  <a:pt x="0" y="21600"/>
                </a:lnTo>
                <a:lnTo>
                  <a:pt x="1380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  <a:endParaRPr sz="2400" kern="0">
              <a:solidFill>
                <a:srgbClr val="FFFFFF"/>
              </a:solidFill>
              <a:sym typeface="Times New Roman"/>
            </a:endParaRPr>
          </a:p>
        </p:txBody>
      </p:sp>
      <p:sp>
        <p:nvSpPr>
          <p:cNvPr id="51" name="Shape 51"/>
          <p:cNvSpPr/>
          <p:nvPr/>
        </p:nvSpPr>
        <p:spPr>
          <a:xfrm>
            <a:off x="5943600" y="4267200"/>
            <a:ext cx="3200401" cy="114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7200"/>
                </a:ln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  <a:endParaRPr sz="2400" kern="0">
              <a:solidFill>
                <a:srgbClr val="FFFFFF"/>
              </a:solidFill>
              <a:sym typeface="Times New Roman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5943600" y="0"/>
            <a:ext cx="1371601" cy="4267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19200" y="0"/>
                </a:lnTo>
                <a:lnTo>
                  <a:pt x="2160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  <a:endParaRPr sz="2400" kern="0">
              <a:solidFill>
                <a:srgbClr val="FFFFFF"/>
              </a:solidFill>
              <a:sym typeface="Times New Roman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5948362" y="4246562"/>
            <a:ext cx="2090738" cy="26114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65" y="21600"/>
                </a:moveTo>
                <a:lnTo>
                  <a:pt x="21600" y="21600"/>
                </a:lnTo>
                <a:lnTo>
                  <a:pt x="0" y="0"/>
                </a:lnTo>
                <a:lnTo>
                  <a:pt x="17565" y="2160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  <a:endParaRPr sz="2400" kern="0">
              <a:solidFill>
                <a:srgbClr val="FFFFFF"/>
              </a:solidFill>
              <a:sym typeface="Times New Roman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5943600" y="4267200"/>
            <a:ext cx="1600201" cy="259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0"/>
                </a:lnTo>
                <a:lnTo>
                  <a:pt x="20571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  <a:endParaRPr sz="2400" kern="0">
              <a:solidFill>
                <a:srgbClr val="FFFFFF"/>
              </a:solidFill>
              <a:sym typeface="Times New Roman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5943600" y="1371600"/>
            <a:ext cx="3200401" cy="2895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1705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  <a:endParaRPr sz="2400" kern="0">
              <a:solidFill>
                <a:srgbClr val="FFFFFF"/>
              </a:solidFill>
              <a:sym typeface="Times New Roman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5943600" y="1752600"/>
            <a:ext cx="3200401" cy="2514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  <a:lnTo>
                  <a:pt x="21600" y="655"/>
                </a:lnTo>
                <a:lnTo>
                  <a:pt x="2160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  <a:endParaRPr sz="2400" kern="0">
              <a:solidFill>
                <a:srgbClr val="FFFFFF"/>
              </a:solidFill>
              <a:sym typeface="Times New Roman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990600" y="4267200"/>
            <a:ext cx="4953001" cy="259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7311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  <a:endParaRPr sz="2400" kern="0">
              <a:solidFill>
                <a:srgbClr val="FFFFFF"/>
              </a:solidFill>
              <a:sym typeface="Times New Roman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533400" y="4267200"/>
            <a:ext cx="5334001" cy="259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0"/>
                </a:lnTo>
                <a:lnTo>
                  <a:pt x="926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  <a:endParaRPr sz="2400" kern="0">
              <a:solidFill>
                <a:srgbClr val="FFFFFF"/>
              </a:solidFill>
              <a:sym typeface="Times New Roman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366713" y="2438400"/>
            <a:ext cx="5562601" cy="182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7200"/>
                </a:lnTo>
                <a:lnTo>
                  <a:pt x="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  <a:endParaRPr sz="2400" kern="0">
              <a:solidFill>
                <a:srgbClr val="FFFFFF"/>
              </a:solidFill>
              <a:sym typeface="Times New Roman"/>
            </a:endParaRPr>
          </a:p>
        </p:txBody>
      </p:sp>
      <p:sp>
        <p:nvSpPr>
          <p:cNvPr id="60" name="Shape 60"/>
          <p:cNvSpPr/>
          <p:nvPr/>
        </p:nvSpPr>
        <p:spPr>
          <a:xfrm>
            <a:off x="366713" y="2133600"/>
            <a:ext cx="5638801" cy="2133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771"/>
                </a:lnTo>
                <a:lnTo>
                  <a:pt x="0" y="0"/>
                </a:lnTo>
                <a:close/>
              </a:path>
            </a:pathLst>
          </a:custGeom>
          <a:solidFill>
            <a:srgbClr val="57576A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  <a:endParaRPr sz="2400" kern="0">
              <a:solidFill>
                <a:srgbClr val="FFFFFF"/>
              </a:solidFill>
              <a:sym typeface="Times New Roman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4572000" y="4267200"/>
            <a:ext cx="1371601" cy="2590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400" y="2160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585869">
              <a:alpha val="30000"/>
            </a:srgbClr>
          </a:solidFill>
          <a:ln w="12700">
            <a:miter lim="400000"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pPr>
            <a:endParaRPr sz="2400" kern="0">
              <a:solidFill>
                <a:srgbClr val="FFFFFF"/>
              </a:solidFill>
              <a:sym typeface="Times New Roman"/>
            </a:endParaRPr>
          </a:p>
        </p:txBody>
      </p:sp>
      <p:sp>
        <p:nvSpPr>
          <p:cNvPr id="62" name="Shape 62"/>
          <p:cNvSpPr/>
          <p:nvPr/>
        </p:nvSpPr>
        <p:spPr>
          <a:xfrm>
            <a:off x="363538" y="401638"/>
            <a:ext cx="8504237" cy="887413"/>
          </a:xfrm>
          <a:prstGeom prst="rect">
            <a:avLst/>
          </a:prstGeom>
          <a:solidFill>
            <a:srgbClr val="585869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3" name="Shape 63"/>
          <p:cNvSpPr/>
          <p:nvPr/>
        </p:nvSpPr>
        <p:spPr>
          <a:xfrm flipH="1">
            <a:off x="371474" y="681037"/>
            <a:ext cx="26989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4" name="Shape 64"/>
          <p:cNvSpPr/>
          <p:nvPr/>
        </p:nvSpPr>
        <p:spPr>
          <a:xfrm flipH="1">
            <a:off x="411162" y="681037"/>
            <a:ext cx="26988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5" name="Shape 65"/>
          <p:cNvSpPr/>
          <p:nvPr/>
        </p:nvSpPr>
        <p:spPr>
          <a:xfrm flipH="1">
            <a:off x="446087" y="681037"/>
            <a:ext cx="12701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6" name="Shape 66"/>
          <p:cNvSpPr/>
          <p:nvPr/>
        </p:nvSpPr>
        <p:spPr>
          <a:xfrm flipH="1">
            <a:off x="474662" y="681037"/>
            <a:ext cx="12701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500062" y="681037"/>
            <a:ext cx="36513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8" name="Shape 68"/>
          <p:cNvSpPr>
            <a:spLocks noGrp="1"/>
          </p:cNvSpPr>
          <p:nvPr>
            <p:ph type="body" sz="quarter" idx="1"/>
          </p:nvPr>
        </p:nvSpPr>
        <p:spPr>
          <a:xfrm>
            <a:off x="706902" y="1351671"/>
            <a:ext cx="5718048" cy="977487"/>
          </a:xfrm>
          <a:prstGeom prst="rect">
            <a:avLst/>
          </a:prstGeom>
        </p:spPr>
        <p:txBody>
          <a:bodyPr lIns="0" tIns="0" rIns="0" bIns="0"/>
          <a:lstStyle>
            <a:lvl1pPr marL="0" indent="54864">
              <a:buClrTx/>
              <a:buSzTx/>
              <a:buFontTx/>
              <a:buNone/>
              <a:defRPr sz="2000"/>
            </a:lvl1pPr>
          </a:lstStyle>
          <a:p>
            <a:r>
              <a:t>Click to edit Master text styles</a:t>
            </a:r>
          </a:p>
        </p:txBody>
      </p:sp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706902" y="512063"/>
            <a:ext cx="8156448" cy="777242"/>
          </a:xfrm>
          <a:prstGeom prst="rect">
            <a:avLst/>
          </a:prstGeom>
        </p:spPr>
        <p:txBody>
          <a:bodyPr/>
          <a:lstStyle>
            <a:lvl1pPr>
              <a:defRPr sz="3800" spc="-150"/>
            </a:lvl1pPr>
          </a:lstStyle>
          <a:p>
            <a:r>
              <a:t>Click to edit Master title style</a:t>
            </a:r>
          </a:p>
        </p:txBody>
      </p:sp>
      <p:sp>
        <p:nvSpPr>
          <p:cNvPr id="70" name="Shape 7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0548155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xfrm>
            <a:off x="457200" y="512063"/>
            <a:ext cx="8229600" cy="914401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78" name="Shape 78"/>
          <p:cNvSpPr>
            <a:spLocks noGrp="1"/>
          </p:cNvSpPr>
          <p:nvPr>
            <p:ph type="body" sz="half" idx="1"/>
          </p:nvPr>
        </p:nvSpPr>
        <p:spPr>
          <a:xfrm>
            <a:off x="464343" y="1770501"/>
            <a:ext cx="40386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87400" indent="-333375">
              <a:defRPr sz="2800"/>
            </a:lvl2pPr>
            <a:lvl3pPr marL="1086802" indent="-320039">
              <a:defRPr sz="2800"/>
            </a:lvl3pPr>
            <a:lvl4pPr marL="1387475" indent="-355600">
              <a:defRPr sz="2800"/>
            </a:lvl4pPr>
            <a:lvl5pPr marL="1597554" indent="-325966">
              <a:defRPr sz="2800"/>
            </a:lvl5pPr>
          </a:lstStyle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736827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0" y="401638"/>
            <a:ext cx="8867775" cy="887413"/>
          </a:xfrm>
          <a:prstGeom prst="rect">
            <a:avLst/>
          </a:prstGeom>
          <a:solidFill>
            <a:srgbClr val="585869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87313" y="681037"/>
            <a:ext cx="46038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47625" y="681037"/>
            <a:ext cx="26988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26987" y="681037"/>
            <a:ext cx="12701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-1588" y="681037"/>
            <a:ext cx="12701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1" name="Shape 91"/>
          <p:cNvSpPr/>
          <p:nvPr/>
        </p:nvSpPr>
        <p:spPr>
          <a:xfrm flipH="1">
            <a:off x="149225" y="681037"/>
            <a:ext cx="28575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2" name="Shape 92"/>
          <p:cNvSpPr/>
          <p:nvPr/>
        </p:nvSpPr>
        <p:spPr>
          <a:xfrm flipH="1">
            <a:off x="188912" y="681037"/>
            <a:ext cx="28576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3" name="Shape 93"/>
          <p:cNvSpPr/>
          <p:nvPr/>
        </p:nvSpPr>
        <p:spPr>
          <a:xfrm flipH="1">
            <a:off x="225425" y="681037"/>
            <a:ext cx="12701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4" name="Shape 94"/>
          <p:cNvSpPr/>
          <p:nvPr/>
        </p:nvSpPr>
        <p:spPr>
          <a:xfrm flipH="1">
            <a:off x="253207" y="681037"/>
            <a:ext cx="12701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279400" y="681037"/>
            <a:ext cx="36513" cy="365126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xfrm>
            <a:off x="504823" y="512063"/>
            <a:ext cx="7772401" cy="914401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sz="quarter" idx="1"/>
          </p:nvPr>
        </p:nvSpPr>
        <p:spPr>
          <a:xfrm>
            <a:off x="457200" y="1809750"/>
            <a:ext cx="4040188" cy="639763"/>
          </a:xfrm>
          <a:prstGeom prst="rect">
            <a:avLst/>
          </a:prstGeom>
        </p:spPr>
        <p:txBody>
          <a:bodyPr anchor="ctr"/>
          <a:lstStyle>
            <a:lvl1pPr marL="0" indent="73152">
              <a:buClrTx/>
              <a:buSzTx/>
              <a:buFontTx/>
              <a:buNone/>
              <a:defRPr sz="2400">
                <a:solidFill>
                  <a:schemeClr val="accent2"/>
                </a:solidFill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98" name="Shape 98"/>
          <p:cNvSpPr>
            <a:spLocks noGrp="1"/>
          </p:cNvSpPr>
          <p:nvPr>
            <p:ph type="body" sz="quarter" idx="13"/>
          </p:nvPr>
        </p:nvSpPr>
        <p:spPr>
          <a:xfrm>
            <a:off x="4645025" y="1809749"/>
            <a:ext cx="4041775" cy="639764"/>
          </a:xfrm>
          <a:prstGeom prst="rect">
            <a:avLst/>
          </a:prstGeom>
        </p:spPr>
        <p:txBody>
          <a:bodyPr anchor="ctr"/>
          <a:lstStyle/>
          <a:p>
            <a:pPr marL="0" indent="73152">
              <a:buClrTx/>
              <a:buSzTx/>
              <a:buFontTx/>
              <a:buNone/>
              <a:defRPr sz="2400">
                <a:solidFill>
                  <a:schemeClr val="accent2"/>
                </a:solidFill>
              </a:defRPr>
            </a:pPr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510240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/>
          </p:cNvSpPr>
          <p:nvPr>
            <p:ph type="title"/>
          </p:nvPr>
        </p:nvSpPr>
        <p:spPr>
          <a:xfrm>
            <a:off x="914400" y="512063"/>
            <a:ext cx="7772400" cy="914401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509716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7888190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xfrm>
            <a:off x="685800" y="1435100"/>
            <a:ext cx="2514600" cy="4572000"/>
          </a:xfrm>
          <a:prstGeom prst="rect">
            <a:avLst/>
          </a:prstGeom>
        </p:spPr>
        <p:txBody>
          <a:bodyPr/>
          <a:lstStyle>
            <a:lvl1pPr marL="0" indent="54864">
              <a:buClrTx/>
              <a:buSzTx/>
              <a:buFontTx/>
              <a:buNone/>
              <a:defRPr sz="1800"/>
            </a:lvl1pPr>
            <a:lvl2pPr marL="0" indent="454025">
              <a:buClrTx/>
              <a:buSzTx/>
              <a:buFontTx/>
              <a:buNone/>
              <a:defRPr sz="1800"/>
            </a:lvl2pPr>
            <a:lvl3pPr marL="0" indent="766762">
              <a:buClrTx/>
              <a:buSzTx/>
              <a:buFontTx/>
              <a:buNone/>
              <a:defRPr sz="1800"/>
            </a:lvl3pPr>
            <a:lvl4pPr marL="0" indent="1031875">
              <a:buClrTx/>
              <a:buSzTx/>
              <a:buFontTx/>
              <a:buNone/>
              <a:defRPr sz="1800"/>
            </a:lvl4pPr>
            <a:lvl5pPr marL="0" indent="1271587">
              <a:buClrTx/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hape 1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4880086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368299" y="-1"/>
            <a:ext cx="8777290" cy="187801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131" name="Shape 131"/>
          <p:cNvSpPr/>
          <p:nvPr/>
        </p:nvSpPr>
        <p:spPr>
          <a:xfrm>
            <a:off x="363538" y="1885633"/>
            <a:ext cx="8782051" cy="1"/>
          </a:xfrm>
          <a:prstGeom prst="line">
            <a:avLst/>
          </a:prstGeom>
          <a:ln w="19050">
            <a:solidFill>
              <a:srgbClr val="FFFFFF"/>
            </a:solidFill>
            <a:miter/>
          </a:ln>
        </p:spPr>
        <p:txBody>
          <a:bodyPr lIns="45719" rIns="45719"/>
          <a:lstStyle/>
          <a:p>
            <a:pPr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grpSp>
        <p:nvGrpSpPr>
          <p:cNvPr id="135" name="Group 135"/>
          <p:cNvGrpSpPr/>
          <p:nvPr/>
        </p:nvGrpSpPr>
        <p:grpSpPr>
          <a:xfrm>
            <a:off x="8516937" y="1217613"/>
            <a:ext cx="134938" cy="131763"/>
            <a:chOff x="0" y="0"/>
            <a:chExt cx="134937" cy="131761"/>
          </a:xfrm>
        </p:grpSpPr>
        <p:sp>
          <p:nvSpPr>
            <p:cNvPr id="132" name="Shape 132"/>
            <p:cNvSpPr/>
            <p:nvPr/>
          </p:nvSpPr>
          <p:spPr>
            <a:xfrm>
              <a:off x="61912" y="0"/>
              <a:ext cx="73026" cy="65088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>
              <a:off x="0" y="66356"/>
              <a:ext cx="103187" cy="1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  <p:sp>
          <p:nvSpPr>
            <p:cNvPr id="134" name="Shape 134"/>
            <p:cNvSpPr/>
            <p:nvPr/>
          </p:nvSpPr>
          <p:spPr>
            <a:xfrm flipV="1">
              <a:off x="61912" y="65088"/>
              <a:ext cx="73026" cy="66674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</p:grpSp>
      <p:grpSp>
        <p:nvGrpSpPr>
          <p:cNvPr id="139" name="Group 139"/>
          <p:cNvGrpSpPr/>
          <p:nvPr/>
        </p:nvGrpSpPr>
        <p:grpSpPr>
          <a:xfrm>
            <a:off x="8669337" y="1370013"/>
            <a:ext cx="134938" cy="131763"/>
            <a:chOff x="0" y="0"/>
            <a:chExt cx="134937" cy="131761"/>
          </a:xfrm>
        </p:grpSpPr>
        <p:sp>
          <p:nvSpPr>
            <p:cNvPr id="136" name="Shape 136"/>
            <p:cNvSpPr/>
            <p:nvPr/>
          </p:nvSpPr>
          <p:spPr>
            <a:xfrm>
              <a:off x="61912" y="0"/>
              <a:ext cx="73026" cy="65088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  <p:sp>
          <p:nvSpPr>
            <p:cNvPr id="137" name="Shape 137"/>
            <p:cNvSpPr/>
            <p:nvPr/>
          </p:nvSpPr>
          <p:spPr>
            <a:xfrm>
              <a:off x="0" y="66356"/>
              <a:ext cx="103187" cy="1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 flipV="1">
              <a:off x="61912" y="65088"/>
              <a:ext cx="73026" cy="66674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</p:grpSp>
      <p:grpSp>
        <p:nvGrpSpPr>
          <p:cNvPr id="143" name="Group 143"/>
          <p:cNvGrpSpPr/>
          <p:nvPr/>
        </p:nvGrpSpPr>
        <p:grpSpPr>
          <a:xfrm>
            <a:off x="8321675" y="1473200"/>
            <a:ext cx="134938" cy="131764"/>
            <a:chOff x="0" y="0"/>
            <a:chExt cx="134937" cy="131763"/>
          </a:xfrm>
        </p:grpSpPr>
        <p:sp>
          <p:nvSpPr>
            <p:cNvPr id="140" name="Shape 140"/>
            <p:cNvSpPr/>
            <p:nvPr/>
          </p:nvSpPr>
          <p:spPr>
            <a:xfrm>
              <a:off x="61913" y="0"/>
              <a:ext cx="73025" cy="65088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0" y="66358"/>
              <a:ext cx="103188" cy="1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  <p:sp>
          <p:nvSpPr>
            <p:cNvPr id="142" name="Shape 142"/>
            <p:cNvSpPr/>
            <p:nvPr/>
          </p:nvSpPr>
          <p:spPr>
            <a:xfrm flipV="1">
              <a:off x="61912" y="65088"/>
              <a:ext cx="73025" cy="66676"/>
            </a:xfrm>
            <a:prstGeom prst="line">
              <a:avLst/>
            </a:prstGeom>
            <a:noFill/>
            <a:ln w="25400" cap="rnd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hangingPunct="0">
                <a:defRPr>
                  <a:solidFill>
                    <a:srgbClr val="FFFFFF"/>
                  </a:solidFill>
                </a:defRPr>
              </a:pPr>
              <a:endParaRPr sz="2400" kern="0">
                <a:solidFill>
                  <a:srgbClr val="FFFFFF"/>
                </a:solidFill>
                <a:latin typeface="Corbel"/>
                <a:sym typeface="Corbel"/>
              </a:endParaRPr>
            </a:p>
          </p:txBody>
        </p:sp>
      </p:grpSp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914400" y="441251"/>
            <a:ext cx="6858000" cy="701749"/>
          </a:xfrm>
          <a:prstGeom prst="rect">
            <a:avLst/>
          </a:prstGeom>
        </p:spPr>
        <p:txBody>
          <a:bodyPr anchor="b"/>
          <a:lstStyle>
            <a:lvl1pPr>
              <a:defRPr sz="2100"/>
            </a:lvl1pPr>
          </a:lstStyle>
          <a:p>
            <a:r>
              <a:t>Click to edit Master title style</a:t>
            </a:r>
          </a:p>
        </p:txBody>
      </p:sp>
      <p:sp>
        <p:nvSpPr>
          <p:cNvPr id="145" name="Shape 145"/>
          <p:cNvSpPr>
            <a:spLocks noGrp="1"/>
          </p:cNvSpPr>
          <p:nvPr>
            <p:ph type="pic" idx="13"/>
          </p:nvPr>
        </p:nvSpPr>
        <p:spPr>
          <a:xfrm>
            <a:off x="368031" y="1893780"/>
            <a:ext cx="8778242" cy="496014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1150144"/>
            <a:ext cx="6858000" cy="685801"/>
          </a:xfrm>
          <a:prstGeom prst="rect">
            <a:avLst/>
          </a:prstGeom>
        </p:spPr>
        <p:txBody>
          <a:bodyPr/>
          <a:lstStyle>
            <a:lvl1pPr marL="0" indent="27432">
              <a:spcBef>
                <a:spcPts val="0"/>
              </a:spcBef>
              <a:buClrTx/>
              <a:buSzTx/>
              <a:buFontTx/>
              <a:buNone/>
              <a:defRPr sz="1400"/>
            </a:lvl1pPr>
          </a:lstStyle>
          <a:p>
            <a:r>
              <a:t>Click to edit Master text styles</a:t>
            </a:r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xfrm>
            <a:off x="8610600" y="145222"/>
            <a:ext cx="256540" cy="27546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3508254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hape 1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7608349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6629400" y="274639"/>
            <a:ext cx="1981200" cy="5851526"/>
          </a:xfrm>
          <a:prstGeom prst="rect">
            <a:avLst/>
          </a:prstGeom>
        </p:spPr>
        <p:txBody>
          <a:bodyPr anchor="ctr"/>
          <a:lstStyle/>
          <a:p>
            <a:r>
              <a:t>Click to edit Master title style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xfrm>
            <a:off x="609600" y="274639"/>
            <a:ext cx="5867400" cy="5851526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559945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BF6D3-E43D-4B55-9571-6B5D8B4BC809}" type="datetimeFigureOut">
              <a:rPr lang="en-US" smtClean="0"/>
              <a:t>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88E79-2F65-4A43-A294-2964EEEC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99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6323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7987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750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20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4655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146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710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4265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0980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3573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0659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3201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1680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53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5728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8121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2054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64999">
              <a:srgbClr val="000000"/>
            </a:gs>
            <a:gs pos="100000">
              <a:srgbClr val="68688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3" name="Shape 3"/>
          <p:cNvSpPr/>
          <p:nvPr/>
        </p:nvSpPr>
        <p:spPr>
          <a:xfrm>
            <a:off x="255588" y="5046662"/>
            <a:ext cx="73026" cy="169227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4" name="Shape 4"/>
          <p:cNvSpPr/>
          <p:nvPr/>
        </p:nvSpPr>
        <p:spPr>
          <a:xfrm>
            <a:off x="255588" y="4797425"/>
            <a:ext cx="73026" cy="228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5" name="Shape 5"/>
          <p:cNvSpPr/>
          <p:nvPr/>
        </p:nvSpPr>
        <p:spPr>
          <a:xfrm>
            <a:off x="255588" y="4637087"/>
            <a:ext cx="73026" cy="138113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" name="Shape 6"/>
          <p:cNvSpPr/>
          <p:nvPr/>
        </p:nvSpPr>
        <p:spPr>
          <a:xfrm>
            <a:off x="255588" y="4541837"/>
            <a:ext cx="73026" cy="7461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7" name="Shape 7"/>
          <p:cNvSpPr/>
          <p:nvPr/>
        </p:nvSpPr>
        <p:spPr>
          <a:xfrm>
            <a:off x="309563" y="681037"/>
            <a:ext cx="46038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8" name="Shape 8"/>
          <p:cNvSpPr/>
          <p:nvPr/>
        </p:nvSpPr>
        <p:spPr>
          <a:xfrm>
            <a:off x="268288" y="681037"/>
            <a:ext cx="28576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" name="Shape 9"/>
          <p:cNvSpPr/>
          <p:nvPr/>
        </p:nvSpPr>
        <p:spPr>
          <a:xfrm>
            <a:off x="247650" y="681037"/>
            <a:ext cx="12701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219869" y="681037"/>
            <a:ext cx="12700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914400" y="512762"/>
            <a:ext cx="777240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8610600" y="6506334"/>
            <a:ext cx="256540" cy="27546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>
              <a:defRPr sz="1200">
                <a:solidFill>
                  <a:srgbClr val="DDE9EC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hangingPunct="0"/>
            <a:fld id="{86CB4B4D-7CA3-9044-876B-883B54F8677D}" type="slidenum">
              <a:rPr kern="0"/>
              <a:pPr hangingPunct="0"/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7228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9pPr>
    </p:titleStyle>
    <p:bodyStyle>
      <a:lvl1pPr marL="411162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95000"/>
        <a:buFont typeface="Wingdings"/>
        <a:buChar char="▪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1pPr>
      <a:lvl2pPr marL="783736" marR="0" indent="-32971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90000"/>
        <a:buFont typeface="Wingdings"/>
        <a:buChar char="▫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2pPr>
      <a:lvl3pPr marL="1052512" marR="0" indent="-28575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◾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3pPr>
      <a:lvl4pPr marL="1343602" marR="0" indent="-311727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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4pPr>
      <a:lvl5pPr marL="1585912" marR="0" indent="-314325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●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5pPr>
      <a:lvl6pPr marL="1850135" marR="0" indent="-35051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●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6pPr>
      <a:lvl7pPr marL="2061971" marR="0" indent="-34289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●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7pPr>
      <a:lvl8pPr marL="2253995" marR="0" indent="-34289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●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8pPr>
      <a:lvl9pPr marL="2446019" marR="0" indent="-34289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●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575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0484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3521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9827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4812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434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73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960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4684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6109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7064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111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02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3474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014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4347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3745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117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1656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6851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6920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3771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5192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6051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627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0961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9520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64999">
              <a:srgbClr val="000000"/>
            </a:gs>
            <a:gs pos="100000">
              <a:srgbClr val="68688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3" name="Shape 3"/>
          <p:cNvSpPr/>
          <p:nvPr/>
        </p:nvSpPr>
        <p:spPr>
          <a:xfrm>
            <a:off x="255588" y="5046662"/>
            <a:ext cx="73026" cy="169227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4" name="Shape 4"/>
          <p:cNvSpPr/>
          <p:nvPr/>
        </p:nvSpPr>
        <p:spPr>
          <a:xfrm>
            <a:off x="255588" y="4797425"/>
            <a:ext cx="73026" cy="228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5" name="Shape 5"/>
          <p:cNvSpPr/>
          <p:nvPr/>
        </p:nvSpPr>
        <p:spPr>
          <a:xfrm>
            <a:off x="255588" y="4637087"/>
            <a:ext cx="73026" cy="138113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" name="Shape 6"/>
          <p:cNvSpPr/>
          <p:nvPr/>
        </p:nvSpPr>
        <p:spPr>
          <a:xfrm>
            <a:off x="255588" y="4541837"/>
            <a:ext cx="73026" cy="7461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7" name="Shape 7"/>
          <p:cNvSpPr/>
          <p:nvPr/>
        </p:nvSpPr>
        <p:spPr>
          <a:xfrm>
            <a:off x="309563" y="681037"/>
            <a:ext cx="46038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8" name="Shape 8"/>
          <p:cNvSpPr/>
          <p:nvPr/>
        </p:nvSpPr>
        <p:spPr>
          <a:xfrm>
            <a:off x="268288" y="681037"/>
            <a:ext cx="28576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" name="Shape 9"/>
          <p:cNvSpPr/>
          <p:nvPr/>
        </p:nvSpPr>
        <p:spPr>
          <a:xfrm>
            <a:off x="247650" y="681037"/>
            <a:ext cx="12701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219868" y="681037"/>
            <a:ext cx="12701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914400" y="512762"/>
            <a:ext cx="777240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8610600" y="6506334"/>
            <a:ext cx="256540" cy="27546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>
              <a:defRPr sz="1200">
                <a:solidFill>
                  <a:srgbClr val="DDE9EC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hangingPunct="0"/>
            <a:fld id="{86CB4B4D-7CA3-9044-876B-883B54F8677D}" type="slidenum">
              <a:rPr kern="0"/>
              <a:pPr hangingPunct="0"/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6565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9pPr>
    </p:titleStyle>
    <p:bodyStyle>
      <a:lvl1pPr marL="411162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95000"/>
        <a:buFont typeface="Wingdings"/>
        <a:buChar char="▪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1pPr>
      <a:lvl2pPr marL="783736" marR="0" indent="-32971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90000"/>
        <a:buFont typeface="Wingdings"/>
        <a:buChar char="▫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2pPr>
      <a:lvl3pPr marL="1052512" marR="0" indent="-28575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◾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3pPr>
      <a:lvl4pPr marL="1343602" marR="0" indent="-311727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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4pPr>
      <a:lvl5pPr marL="1585912" marR="0" indent="-314325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●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5pPr>
      <a:lvl6pPr marL="1850135" marR="0" indent="-35051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●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6pPr>
      <a:lvl7pPr marL="2061971" marR="0" indent="-34289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●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7pPr>
      <a:lvl8pPr marL="2253995" marR="0" indent="-34289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●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8pPr>
      <a:lvl9pPr marL="2446019" marR="0" indent="-34289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●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7459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3243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6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CA26B48-51BC-4E37-ADFE-3D33C95174BA}" type="slidenum">
              <a:rPr lang="en-US">
                <a:solidFill>
                  <a:srgbClr val="DDE9EC"/>
                </a:solidFill>
                <a:latin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DDE9E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940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D6EEF4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D6EEF4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D2DA7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64999">
              <a:srgbClr val="000000"/>
            </a:gs>
            <a:gs pos="100000">
              <a:srgbClr val="68688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3" name="Shape 3"/>
          <p:cNvSpPr/>
          <p:nvPr/>
        </p:nvSpPr>
        <p:spPr>
          <a:xfrm>
            <a:off x="255588" y="5046662"/>
            <a:ext cx="73026" cy="169227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4" name="Shape 4"/>
          <p:cNvSpPr/>
          <p:nvPr/>
        </p:nvSpPr>
        <p:spPr>
          <a:xfrm>
            <a:off x="255588" y="4797425"/>
            <a:ext cx="73026" cy="228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5" name="Shape 5"/>
          <p:cNvSpPr/>
          <p:nvPr/>
        </p:nvSpPr>
        <p:spPr>
          <a:xfrm>
            <a:off x="255588" y="4637087"/>
            <a:ext cx="73026" cy="138113"/>
          </a:xfrm>
          <a:prstGeom prst="rect">
            <a:avLst/>
          </a:prstGeom>
          <a:solidFill>
            <a:srgbClr val="464653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6" name="Shape 6"/>
          <p:cNvSpPr/>
          <p:nvPr/>
        </p:nvSpPr>
        <p:spPr>
          <a:xfrm>
            <a:off x="255588" y="4541837"/>
            <a:ext cx="73026" cy="7461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7" name="Shape 7"/>
          <p:cNvSpPr/>
          <p:nvPr/>
        </p:nvSpPr>
        <p:spPr>
          <a:xfrm>
            <a:off x="309563" y="681037"/>
            <a:ext cx="46038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8" name="Shape 8"/>
          <p:cNvSpPr/>
          <p:nvPr/>
        </p:nvSpPr>
        <p:spPr>
          <a:xfrm>
            <a:off x="268288" y="681037"/>
            <a:ext cx="28576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9" name="Shape 9"/>
          <p:cNvSpPr/>
          <p:nvPr/>
        </p:nvSpPr>
        <p:spPr>
          <a:xfrm>
            <a:off x="247650" y="681037"/>
            <a:ext cx="12701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219869" y="681037"/>
            <a:ext cx="12700" cy="36512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914400" y="512762"/>
            <a:ext cx="7772400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914400" y="1784350"/>
            <a:ext cx="7772400" cy="457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xfrm>
            <a:off x="8610600" y="6506334"/>
            <a:ext cx="256540" cy="27546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b">
            <a:spAutoFit/>
          </a:bodyPr>
          <a:lstStyle>
            <a:lvl1pPr>
              <a:defRPr sz="1200">
                <a:solidFill>
                  <a:srgbClr val="DDE9EC"/>
                </a:solid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hangingPunct="0"/>
            <a:fld id="{86CB4B4D-7CA3-9044-876B-883B54F8677D}" type="slidenum">
              <a:rPr kern="0"/>
              <a:pPr hangingPunct="0"/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77083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5pPr>
      <a:lvl6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6pPr>
      <a:lvl7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7pPr>
      <a:lvl8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8pPr>
      <a:lvl9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-100" baseline="0">
          <a:ln>
            <a:noFill/>
          </a:ln>
          <a:solidFill>
            <a:srgbClr val="D6EEF4"/>
          </a:solidFill>
          <a:uFillTx/>
          <a:latin typeface="Consolas"/>
          <a:ea typeface="Consolas"/>
          <a:cs typeface="Consolas"/>
          <a:sym typeface="Consolas"/>
        </a:defRPr>
      </a:lvl9pPr>
    </p:titleStyle>
    <p:bodyStyle>
      <a:lvl1pPr marL="411162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95000"/>
        <a:buFont typeface="Wingdings"/>
        <a:buChar char="▪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1pPr>
      <a:lvl2pPr marL="783736" marR="0" indent="-32971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90000"/>
        <a:buFont typeface="Wingdings"/>
        <a:buChar char="▫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2pPr>
      <a:lvl3pPr marL="1052512" marR="0" indent="-28575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◾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3pPr>
      <a:lvl4pPr marL="1343602" marR="0" indent="-311727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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4pPr>
      <a:lvl5pPr marL="1585912" marR="0" indent="-314325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●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5pPr>
      <a:lvl6pPr marL="1850135" marR="0" indent="-35051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●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6pPr>
      <a:lvl7pPr marL="2061971" marR="0" indent="-34289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●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7pPr>
      <a:lvl8pPr marL="2253995" marR="0" indent="-34289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●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8pPr>
      <a:lvl9pPr marL="2446019" marR="0" indent="-34289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DDE9EC"/>
        </a:buClr>
        <a:buSzPct val="100000"/>
        <a:buFont typeface="Wingdings"/>
        <a:buChar char="●"/>
        <a:tabLst/>
        <a:defRPr sz="3000" b="0" i="0" u="none" strike="noStrike" cap="none" spc="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3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7.xml"/><Relationship Id="rId4" Type="http://schemas.openxmlformats.org/officeDocument/2006/relationships/image" Target="../media/image2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8.xml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9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0.xml"/><Relationship Id="rId5" Type="http://schemas.openxmlformats.org/officeDocument/2006/relationships/comments" Target="../comments/comment1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1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3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4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5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6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37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48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9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70.xml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1.xml"/><Relationship Id="rId4" Type="http://schemas.openxmlformats.org/officeDocument/2006/relationships/image" Target="../media/image4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9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3.xml"/><Relationship Id="rId5" Type="http://schemas.openxmlformats.org/officeDocument/2006/relationships/comments" Target="../comments/comment2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14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25.xm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36.xm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47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58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69.xml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80.xml"/><Relationship Id="rId4" Type="http://schemas.openxmlformats.org/officeDocument/2006/relationships/image" Target="../media/image5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91.xml"/><Relationship Id="rId4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02.xml"/><Relationship Id="rId4" Type="http://schemas.openxmlformats.org/officeDocument/2006/relationships/image" Target="../media/image56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13.xml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24.xml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35.xml"/><Relationship Id="rId4" Type="http://schemas.openxmlformats.org/officeDocument/2006/relationships/image" Target="../media/image5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46.xml"/><Relationship Id="rId4" Type="http://schemas.openxmlformats.org/officeDocument/2006/relationships/image" Target="../media/image6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5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" b="130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2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572000"/>
            <a:ext cx="45720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07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NASA needs powerful radios to communicate with satellites, rovers, and astronauts—to control machinery and receive data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 higher bandwidth radio will make it easier to send large packets of data more quickly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software can also be reconfigured remotely, allowing for future updates or repairs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Glenn Research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Harris Corporation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 Palm Bay, Florida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3733800"/>
            <a:ext cx="4267200" cy="25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Harris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AppSTAR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hardware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and software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can both be reconfigured, so it’s easy to customize.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One major client,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Aireon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LLC, will use the radio to track flights worldwide, filling large existing gaps over water or wilderness, allowing planes to fly more direct routes, with less space between them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Another client will use orbiting radios to track ships at sea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smtClean="0">
                <a:solidFill>
                  <a:prstClr val="white"/>
                </a:solidFill>
                <a:latin typeface="Arial" charset="0"/>
              </a:rPr>
              <a:t>Transportation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2286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Reconfigurable Radio Tracks Flights Worldwide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3657600"/>
            <a:ext cx="4267200" cy="2667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648200"/>
            <a:ext cx="4572000" cy="156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radio was tested as part of the Space Communication and Navigation (</a:t>
            </a:r>
            <a:r>
              <a:rPr lang="en-US" sz="1400" dirty="0" err="1">
                <a:solidFill>
                  <a:prstClr val="white"/>
                </a:solidFill>
                <a:latin typeface="Arial" charset="0"/>
              </a:rPr>
              <a:t>SCaN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) </a:t>
            </a:r>
            <a:r>
              <a:rPr lang="en-US" sz="1400" dirty="0" err="1">
                <a:solidFill>
                  <a:prstClr val="white"/>
                </a:solidFill>
                <a:latin typeface="Arial" charset="0"/>
              </a:rPr>
              <a:t>Testbed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, an experimental communication system on the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ISS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Developed under a 50/50 Cooperative Agreement, the radio won a 2013 R&amp;D 100 Award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8" t="1720" r="5156" b="-1720"/>
          <a:stretch/>
        </p:blipFill>
        <p:spPr>
          <a:xfrm>
            <a:off x="4897120" y="1219200"/>
            <a:ext cx="385064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92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/>
        </p:nvSpPr>
        <p:spPr>
          <a:xfrm>
            <a:off x="76200" y="4238625"/>
            <a:ext cx="4572000" cy="2085975"/>
          </a:xfrm>
          <a:prstGeom prst="roundRect">
            <a:avLst>
              <a:gd name="adj" fmla="val 17656"/>
            </a:avLst>
          </a:prstGeom>
          <a:ln w="19050">
            <a:solidFill>
              <a:srgbClr val="535A77"/>
            </a:solidFill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76200" y="2209800"/>
            <a:ext cx="4572000" cy="182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037" tIns="46037" rIns="46037" bIns="46037">
            <a:spAutoFit/>
          </a:bodyPr>
          <a:lstStyle/>
          <a:p>
            <a:pPr algn="ctr" hangingPunct="0">
              <a:spcBef>
                <a:spcPts val="600"/>
              </a:spcBef>
              <a:tabLst>
                <a:tab pos="228600" algn="l"/>
                <a:tab pos="292100" algn="l"/>
              </a:tabLst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NASA Technology</a:t>
            </a: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Computational Fluid Dynamics mimics wind tunnel testing to see how an air- or spacecraft will </a:t>
            </a:r>
            <a:r>
              <a:rPr sz="1400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perform</a:t>
            </a:r>
            <a:endParaRPr sz="1400" kern="0" dirty="0">
              <a:solidFill>
                <a:srgbClr val="FFFFFF"/>
              </a:solidFill>
              <a:sym typeface="Times New Roman"/>
            </a:endParaRP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Early versions of the software were very time-consuming and difficult to </a:t>
            </a:r>
            <a:r>
              <a:rPr sz="1400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implement</a:t>
            </a:r>
            <a:endParaRPr sz="1400" kern="0" dirty="0">
              <a:solidFill>
                <a:srgbClr val="FFFFFF"/>
              </a:solidFill>
              <a:sym typeface="Times New Roman"/>
            </a:endParaRP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Cart3D automates the process of mapping a grid, or “mesh,” around the vehicle in the computer </a:t>
            </a:r>
            <a:r>
              <a:rPr sz="1400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model</a:t>
            </a:r>
            <a:endParaRPr sz="1400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Shape 176"/>
          <p:cNvSpPr/>
          <p:nvPr/>
        </p:nvSpPr>
        <p:spPr>
          <a:xfrm>
            <a:off x="0" y="685799"/>
            <a:ext cx="4495800" cy="122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037" tIns="46037" rIns="46037" bIns="46037">
            <a:spAutoFit/>
          </a:bodyPr>
          <a:lstStyle/>
          <a:p>
            <a:pPr algn="ctr" hangingPunct="0">
              <a:defRPr sz="16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i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hangingPunct="0">
              <a:defRPr sz="16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i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Ames Research Center</a:t>
            </a:r>
            <a:endParaRPr sz="1600" b="1" i="1" kern="0" dirty="0">
              <a:solidFill>
                <a:srgbClr val="FFFFFF"/>
              </a:solidFill>
              <a:sym typeface="Times New Roman"/>
            </a:endParaRPr>
          </a:p>
          <a:p>
            <a:pPr algn="ctr" hangingPunct="0">
              <a:defRPr sz="16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i="1" kern="0" dirty="0">
              <a:solidFill>
                <a:srgbClr val="FFFFFF"/>
              </a:solidFill>
              <a:sym typeface="Times New Roman"/>
            </a:endParaRPr>
          </a:p>
          <a:p>
            <a:pPr algn="ctr" hangingPunct="0">
              <a:defRPr sz="16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i="1" kern="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Aerion</a:t>
            </a:r>
            <a:r>
              <a:rPr sz="1600" b="1" i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Technologies</a:t>
            </a:r>
          </a:p>
          <a:p>
            <a:pPr algn="ctr" hangingPunct="0">
              <a:defRPr sz="16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i="1" kern="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Colombus</a:t>
            </a:r>
            <a:r>
              <a:rPr sz="1600" b="1" i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Ohio</a:t>
            </a:r>
          </a:p>
        </p:txBody>
      </p:sp>
      <p:sp>
        <p:nvSpPr>
          <p:cNvPr id="177" name="Shape 177"/>
          <p:cNvSpPr/>
          <p:nvPr/>
        </p:nvSpPr>
        <p:spPr>
          <a:xfrm>
            <a:off x="4724400" y="4114799"/>
            <a:ext cx="4267200" cy="205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037" tIns="46037" rIns="46037" bIns="46037">
            <a:spAutoFit/>
          </a:bodyPr>
          <a:lstStyle/>
          <a:p>
            <a:pPr algn="ctr" defTabSz="292100" hangingPunct="0">
              <a:tabLst>
                <a:tab pos="228600" algn="l"/>
                <a:tab pos="571500" algn="l"/>
                <a:tab pos="1663700" algn="l"/>
              </a:tabLst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Benefits</a:t>
            </a: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Ease of creating mesh means many solutions can be run quickly, so engineers can see </a:t>
            </a:r>
            <a:r>
              <a:rPr sz="1400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trends</a:t>
            </a:r>
            <a:endParaRPr sz="1400" kern="0" dirty="0">
              <a:solidFill>
                <a:srgbClr val="FFFFFF"/>
              </a:solidFill>
              <a:latin typeface="Arial"/>
              <a:ea typeface="Arial"/>
              <a:cs typeface="Arial"/>
              <a:sym typeface="Times New Roman"/>
            </a:endParaRP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Engineers can work backwards from performance they want the craft to </a:t>
            </a:r>
            <a:r>
              <a:rPr sz="1400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achieve</a:t>
            </a:r>
            <a:endParaRPr sz="1400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GoCart</a:t>
            </a: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is easy enough that students at universities and intermittent users can use it without </a:t>
            </a:r>
            <a:r>
              <a:rPr sz="1400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difficulty</a:t>
            </a:r>
            <a:endParaRPr sz="1400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152400" y="6342062"/>
            <a:ext cx="1671640" cy="369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037" tIns="46037" rIns="46037" bIns="46037">
            <a:spAutoFit/>
          </a:bodyPr>
          <a:lstStyle/>
          <a:p>
            <a:pPr hangingPunct="0">
              <a:defRPr sz="9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 b="1" i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hangingPunct="0">
              <a:defRPr sz="9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00" b="1" i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Spinoff </a:t>
            </a:r>
            <a:r>
              <a:rPr sz="900" b="1" i="1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 sz="900" b="1" i="1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900" b="1" i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6096000" y="6480561"/>
            <a:ext cx="2895600" cy="231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6037" tIns="46037" rIns="46037" bIns="46037">
            <a:spAutoFit/>
          </a:bodyPr>
          <a:lstStyle>
            <a:lvl1pPr algn="r">
              <a:defRPr sz="9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lang="en-US" kern="0" dirty="0" smtClean="0"/>
              <a:t>Transportation</a:t>
            </a:r>
            <a:endParaRPr kern="0" dirty="0"/>
          </a:p>
        </p:txBody>
      </p:sp>
      <p:pic>
        <p:nvPicPr>
          <p:cNvPr id="180" name="image2.pdf" descr="NASA insigniaCMY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01000" y="92075"/>
            <a:ext cx="931863" cy="746125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76200" y="2209800"/>
            <a:ext cx="4572000" cy="1961288"/>
          </a:xfrm>
          <a:prstGeom prst="roundRect">
            <a:avLst>
              <a:gd name="adj" fmla="val 15541"/>
            </a:avLst>
          </a:prstGeom>
          <a:ln w="19050">
            <a:solidFill>
              <a:srgbClr val="535A77"/>
            </a:solidFill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152400" y="228600"/>
            <a:ext cx="7772400" cy="421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pPr hangingPunct="0"/>
            <a:r>
              <a:rPr sz="2400" kern="0"/>
              <a:t>Design Software Shapes Future Sonic Booms</a:t>
            </a:r>
          </a:p>
        </p:txBody>
      </p:sp>
      <p:sp>
        <p:nvSpPr>
          <p:cNvPr id="183" name="Shape 183"/>
          <p:cNvSpPr/>
          <p:nvPr/>
        </p:nvSpPr>
        <p:spPr>
          <a:xfrm>
            <a:off x="4724400" y="4114800"/>
            <a:ext cx="4267200" cy="2209800"/>
          </a:xfrm>
          <a:prstGeom prst="roundRect">
            <a:avLst>
              <a:gd name="adj" fmla="val 16667"/>
            </a:avLst>
          </a:prstGeom>
          <a:ln w="19050">
            <a:solidFill>
              <a:srgbClr val="535A77"/>
            </a:solidFill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76200" y="4229100"/>
            <a:ext cx="4572000" cy="2039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 hangingPunct="0">
              <a:spcBef>
                <a:spcPts val="600"/>
              </a:spcBef>
              <a:tabLst>
                <a:tab pos="228600" algn="l"/>
                <a:tab pos="292100" algn="l"/>
              </a:tabLst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Technology Transfer</a:t>
            </a: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Desktop Aeronautics, now </a:t>
            </a:r>
            <a:r>
              <a:rPr sz="1400" kern="0" dirty="0" err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Aerion</a:t>
            </a: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Technologies, licensed Cart3D to use for designing a supersonic business jet and to sell the software </a:t>
            </a:r>
            <a:r>
              <a:rPr sz="1400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commercially</a:t>
            </a:r>
            <a:endParaRPr sz="1400" kern="0" dirty="0">
              <a:solidFill>
                <a:srgbClr val="FFFFFF"/>
              </a:solidFill>
              <a:latin typeface="Arial"/>
              <a:ea typeface="Arial"/>
              <a:cs typeface="Arial"/>
              <a:sym typeface="Times New Roman"/>
            </a:endParaRP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Added a graphical user interface and other features to make it easier for non-experts to </a:t>
            </a:r>
            <a:r>
              <a:rPr sz="1400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</a:t>
            </a:r>
            <a:endParaRPr sz="1400" kern="0" dirty="0">
              <a:solidFill>
                <a:srgbClr val="FFFFFF"/>
              </a:solidFill>
              <a:latin typeface="Arial"/>
              <a:ea typeface="Arial"/>
              <a:cs typeface="Arial"/>
              <a:sym typeface="Times New Roman"/>
            </a:endParaRP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Also bundled other required applications so user only needs to launch one program, </a:t>
            </a:r>
            <a:r>
              <a:rPr sz="1400" kern="0" dirty="0" err="1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GoCart</a:t>
            </a:r>
            <a:endParaRPr sz="1400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49515"/>
          <a:stretch/>
        </p:blipFill>
        <p:spPr>
          <a:xfrm>
            <a:off x="5377153" y="1207812"/>
            <a:ext cx="2959325" cy="261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9754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Johnson wanted the Orion spacecraft’s parachute system based on Apollo’s parachutes, but with updates and improvements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Johnson brought on Airborne Systems as a subcontractor to build the parachutes to NASA specifications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09600"/>
            <a:ext cx="4495800" cy="181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Johnson Space Center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Airborne Systems, Space and Recovery Systems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Santa Ana, California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Vent lines are replaced with vent hoops to reduce risk of tangling, while textile reefing loops can’t be crushed during packing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Pyrotechnic reefing cutters are better controlled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NASA carried out millions of dollars in necessary drop testing, money that Airborne customers don’t have to spend 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Transportation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900" b="1" dirty="0">
                <a:solidFill>
                  <a:prstClr val="white"/>
                </a:solidFill>
                <a:latin typeface="Times New Roman" pitchFamily="18" charset="0"/>
              </a:rPr>
              <a:t>Orion Parachute Innovations Carry Commercial Rockets Back to Earth </a:t>
            </a:r>
            <a:endParaRPr lang="en-US" sz="19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27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Airborne Systems has built and sold parachute systems based on its Orion work to companies like SpaceX, Boeing, and Blue Origin, who use them to recover their respective spacecraft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6" t="8750" r="11340" b="8750"/>
          <a:stretch/>
        </p:blipFill>
        <p:spPr>
          <a:xfrm>
            <a:off x="5120640" y="1124586"/>
            <a:ext cx="3474720" cy="26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05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ASCENDS project at NASA hopes to learn more about how carbon dioxide (CO</a:t>
            </a:r>
            <a:r>
              <a:rPr lang="en-US" sz="1400" baseline="-25000" dirty="0" smtClean="0">
                <a:solidFill>
                  <a:prstClr val="white"/>
                </a:solidFill>
                <a:latin typeface="Arial" charset="0"/>
              </a:rPr>
              <a:t>2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) seasonally concentrates and dissipates in the atmosphere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 sensor developed at Langley for the project would use a trio of lasers to take CO</a:t>
            </a:r>
            <a:r>
              <a:rPr lang="en-US" sz="1400" baseline="-25000" dirty="0" smtClean="0">
                <a:solidFill>
                  <a:prstClr val="white"/>
                </a:solidFill>
                <a:latin typeface="Arial" charset="0"/>
              </a:rPr>
              <a:t>2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readings from space, including in darkness or through cloud cover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72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Langley Research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Hager Environmental and Atmospheric Technologies (HEAT) Inc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.</a:t>
            </a:r>
          </a:p>
          <a:p>
            <a:pPr algn="ctr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Knoxville, Tennessee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HEAT’s first product, Emissions Detection and Reporting (EDAR), analyzes car exhaust from remote sensors installed above roads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Four states have deployed EDAR systems to audit emissions from vehicles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In the future, the system could replace the need for drive-in emissions tests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Transportation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CO</a:t>
            </a:r>
            <a:r>
              <a:rPr lang="en-US" sz="2400" baseline="-25000" dirty="0">
                <a:solidFill>
                  <a:prstClr val="white"/>
                </a:solidFill>
                <a:latin typeface="Times New Roman" pitchFamily="18" charset="0"/>
              </a:rPr>
              <a:t>2</a:t>
            </a: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 Sensors Monitor Vehicle Emissions from Above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56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Contractors working on the project brainstormed other possible uses for such a sensor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John Hager, one of the contractors, decided to leave NASA and found his own company, HEAT, to commercialize the technology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2" r="1248" b="1192"/>
          <a:stretch/>
        </p:blipFill>
        <p:spPr>
          <a:xfrm>
            <a:off x="5758766" y="877888"/>
            <a:ext cx="2198467" cy="29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15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help of Ames SBIR contracts, </a:t>
            </a:r>
            <a:r>
              <a:rPr lang="en-US" sz="14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Sukra</a:t>
            </a: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Helitek</a:t>
            </a: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released its Rot3DC program for modeling rotor air flows in 2000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Under another series of Ames SBIR contracts, culminating in 2010, the company created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RotCFD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, short for “rotor computational fluid dynamics”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Ames Research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Sukra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Helitek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 Inc.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Ames, Iowa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Previously, even NASA rotorcraft designers relied on CFD specialists to analyze designs; they now save time and money 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RotCFD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can solve for complicated, exotic problems but is designed for ease of use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Can introduce college and even high school students to an otherwise </a:t>
            </a:r>
            <a:r>
              <a:rPr lang="en-US" sz="1400" smtClean="0">
                <a:solidFill>
                  <a:prstClr val="white"/>
                </a:solidFill>
                <a:latin typeface="Arial" charset="0"/>
              </a:rPr>
              <a:t>esoteric subject 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Transportation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</a:rPr>
              <a:t>Software Opens Computational Fluid Dynamics to the Uninitiated </a:t>
            </a:r>
            <a:endParaRPr lang="en-US" sz="21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Company automated creation of a three-dimensional grid that defines the space around the rotorcraft, normally painstakingly created by hand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Development simplified some high-fidelity details to speed up code while still producing reliable results, and added user-friendly interface 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Added ability to predict how rotor-generated flows will interact with buildings, other objects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280" y="990600"/>
            <a:ext cx="4145320" cy="270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362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Armstrong’s Flight Loads Laboratory tests aircrafts’ structural strength and endurance, applying pressure with hydraulic actuators and measuring strain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Its outdated system included a jungle of wires, hoses, and cables connecting gauges and actuators to the control room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Armstrong Flight Research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Moog Inc.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East Aurora, New York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Moog estimates system saved Armstrong $350,000 in reduced cable quantity and infrastructure costs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Eliminates tripping hazards, space constraints, annoyances of traditional setup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Ideal for facilities that test a variety of vehicles, requiring frequent reconfiguration 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Transportation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white"/>
                </a:solidFill>
                <a:latin typeface="Times New Roman" pitchFamily="18" charset="0"/>
              </a:rPr>
              <a:t>Hydraulic Carts Streamline Structural Tests for Aircraft and Space Vehicles </a:t>
            </a:r>
            <a:endParaRPr lang="en-US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Armstrong contracted Moog to build a system of hydraulic carts that could be rolled around the high bay, each connecting eight actuators and attendant gauges to a front-end computer with minimal wiring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lab purchased 10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SmartCARTs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, which now carry out everyday operations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At least one major helicopter producer has purchased a set of 10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SmartCARTs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t="6885" b="8426"/>
          <a:stretch/>
        </p:blipFill>
        <p:spPr>
          <a:xfrm>
            <a:off x="4953000" y="1194599"/>
            <a:ext cx="3838999" cy="253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43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coleman\Desktop\PS-D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2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423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film parachute deployment during an Orion spacecraft test flight, Johnson engineers needed a small, lightweight, rugged, high-speed digital camera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camera would need to back up data almost as fast as it recorded it so no data could be lost in the event of a power outage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Johnson Space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Integrated Design Tools (IDT)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Pasadena, California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2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All of IDT’s new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Os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line of cameras, in which the “O” stands for “Orion,” incorporate the high-speed memory developed for NASA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High-speed backup ensures crash test data is secure before anything happens to cameras, lets film crews move on without backing up a slow-motion sequence, and lets military testers film and fire one test shot after another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Public Safety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</a:rPr>
              <a:t>Orion Video Requirement Advances High-Speed, Compact Cameras </a:t>
            </a:r>
            <a:endParaRPr lang="en-US" sz="20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Johnson contracted Integrated Design Tools, which specializes in cameras for scientific and industrial uses, such as crash testing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IDT built a palm-size, rugged camera that could transfer 10 to 12 gigabits per second to its hard drive,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adjust to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changes in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light within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milliseconds, and be programmed to record a sequence of events at varying frame rates, shutter speeds, and durations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95400"/>
            <a:ext cx="3873499" cy="24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34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038600"/>
            <a:ext cx="4572000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Design-engineering firm Thornton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Tomasetti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obtained a research license to test the technology for their structures and then entered a Space Act Agreement to confirm more details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Satisfied, they then licensed the patent for exclusive rights to use the device in bridges and buildings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Inventors won NASA’s Exceptional Engineering Achievement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Medal and got about a dozen patents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85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Ares I had a vibration problem—the first stage rocket booster caused a resonance with huge amplitudes dangerous for vehicle and crew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Traditional dampers would add too much mass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Marshall engineers designed a device that worked with fuel mass in second stage rocket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Marshall Space Flight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Thornton </a:t>
            </a: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Tomasetti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New York, New York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3750353"/>
            <a:ext cx="4267200" cy="25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Fluid Harmonic Damper uses conventional piping in water: cheaper and easier to make and install than traditional dampers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Device causes movement in the water, so it no longer acts as part of the overall structure—a paradigm shift in vibration mitigation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Can be used to mitigate shocks from an earthquake or swaying from heavy winds and any other cause of dangerous vibrations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Public Safety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Rocket Technology Stops Shaking in Its Tracks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3810000"/>
            <a:ext cx="4267200" cy="2514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7" r="27882"/>
          <a:stretch/>
        </p:blipFill>
        <p:spPr>
          <a:xfrm rot="5400000">
            <a:off x="5071199" y="659043"/>
            <a:ext cx="326880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68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SBIR contracts with Glenn, </a:t>
            </a:r>
            <a:r>
              <a:rPr lang="en-US" sz="14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Ridgetop</a:t>
            </a: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developed tiny, sturdy motion sensors to mount on gears in a helicopter transmission</a:t>
            </a: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software to identify anomalies in data they transmitted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Testing on Glenn’s Helicopter Transmission Test Stand showed the system could predict failures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Glenn Research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Ridgetop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 Group Inc.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Tucson, Arizona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ability to detect a problem in a train rail can avert catastrophe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Ridgetop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offers installation and training for the kit—sensors, data collection hub, and software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system is planned to one day be able to predict useful life of both wheels and rails and warn of failures before they occur 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2075"/>
            <a:ext cx="2895600" cy="23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Public Safety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 err="1">
                <a:solidFill>
                  <a:prstClr val="white"/>
                </a:solidFill>
                <a:latin typeface="Times New Roman" pitchFamily="18" charset="0"/>
              </a:rPr>
              <a:t>Micromachined</a:t>
            </a:r>
            <a:r>
              <a:rPr lang="en-US" sz="2200" b="1" dirty="0">
                <a:solidFill>
                  <a:prstClr val="white"/>
                </a:solidFill>
                <a:latin typeface="Times New Roman" pitchFamily="18" charset="0"/>
              </a:rPr>
              <a:t> Sensors Monitor Train Rails, Predict Failures </a:t>
            </a:r>
            <a:endParaRPr lang="en-US" sz="22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Ridgetop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adapted its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RotoSense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sensors to be mounted on train axles, where they monitor vibrations 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Software to identify the significance of any anomalies was rewritten specifically for rail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Testing of the new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RailSafe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system at the Federal Railway Administration’s Transportation Technology Center showed promise;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RailSafe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launched in 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0"/>
          <a:stretch/>
        </p:blipFill>
        <p:spPr>
          <a:xfrm>
            <a:off x="4919517" y="1097325"/>
            <a:ext cx="3767283" cy="27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45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dcoleman\Desktop\HM-D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1" y="-12701"/>
            <a:ext cx="9156701" cy="686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695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572000"/>
            <a:ext cx="45720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28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At high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altitutes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, ice can easily coat airplane wings and even engines, a common hazard for flying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NASA is developing a ground-based system to detect icing conditions and, to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verify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its results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,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needed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to fly sensors to test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when the hazard is present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NASA wanted a lightweight, inexpensive sensor that could fly on weather balloons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3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Glenn Research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Anasphere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Inc</a:t>
            </a:r>
            <a:endParaRPr lang="en-US" sz="1600" b="1" i="1" dirty="0" smtClean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Bozeman, Montana</a:t>
            </a: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3733800"/>
            <a:ext cx="4267200" cy="2601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Inexpensive, low power super-cooled liquid water sensor allows researchers to use multiple units together to develop a vertical profile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Can be used with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Anasphere’s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Tethersonde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, so they can be reeled back in and re-used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Department of Energy uses them in cloud formation studies in the Arctic; a Chinese company will market them to farmers to warn when icing conditions threaten crops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Public Safety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2286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Wire Sensors Alert to Dangerous Conditions in the Clouds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3733800"/>
            <a:ext cx="4267200" cy="2590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580099"/>
            <a:ext cx="4572000" cy="164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Anasphere founder John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Bognar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had an idea for a vibrating wire sensor using piezoelectric elements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He got a Phase I SBIR contract to develop it and a Phase III SBIR contract to produce more for NASA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In 2015, sensor was a finalist for an R&amp;D 100 award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948268"/>
            <a:ext cx="3429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92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267200"/>
            <a:ext cx="4572000" cy="2057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193682"/>
            <a:ext cx="4572000" cy="207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Astronauts need to reuse and recycle every drop of water, meaning high level filtration to make it safe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Many inexpensive filters cannot filter out viruses or many bacteria and single-celled organisms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Powerful filters are often extremely slow, because they have membranes with tiny pores to block contaminants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3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Johnson Space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Water Pure Technologies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Murray, 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Utah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3814191"/>
            <a:ext cx="4267200" cy="246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Water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ResQ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line includes several multi-stage filtration systems, both portable and installed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NanoCeram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filter eliminates more than 99.9% of viruses and bacteria without chemicals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Larger pore size—2 microns—allows filter to work fast, key for goal of offering systems that filter a lot of water at a very low cost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Clients include California fire-</a:t>
            </a:r>
            <a:r>
              <a:rPr lang="en-US" sz="1400" smtClean="0">
                <a:solidFill>
                  <a:prstClr val="white"/>
                </a:solidFill>
                <a:latin typeface="Arial" charset="0"/>
              </a:rPr>
              <a:t>jumper brigades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Public Safety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981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prstClr val="white"/>
                </a:solidFill>
                <a:latin typeface="Times New Roman" pitchFamily="18" charset="0"/>
              </a:rPr>
              <a:t>Fast-Flow </a:t>
            </a:r>
            <a:r>
              <a:rPr lang="en-US" sz="2200" dirty="0" err="1">
                <a:solidFill>
                  <a:prstClr val="white"/>
                </a:solidFill>
                <a:latin typeface="Times New Roman" pitchFamily="18" charset="0"/>
              </a:rPr>
              <a:t>Nanofiber</a:t>
            </a:r>
            <a:r>
              <a:rPr lang="en-US" sz="2200" dirty="0">
                <a:solidFill>
                  <a:prstClr val="white"/>
                </a:solidFill>
                <a:latin typeface="Times New Roman" pitchFamily="18" charset="0"/>
              </a:rPr>
              <a:t> Filters Purify Water at Home and in the Field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3810000"/>
            <a:ext cx="4267200" cy="2514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20320" y="4314768"/>
            <a:ext cx="4572000" cy="185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Argonide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discovered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NanoCeram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fibers made excellent water filters, because they were strongly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bioadhesive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—bacteria and viruses stuck to them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Technology was developed under two SBIRs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Argonide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licenses the technology to other companies for sale. Water Pure buys from them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1293212"/>
            <a:ext cx="3125220" cy="22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65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One of Curiosity’s most pressing objectives was to assess the surface chemistry of Mars for clues to its watery past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Sample Analysis at Mars spectrometer was designed to perform this task and required a lightweight, rugged vacuum pump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Jet Propulsion Laboratory (JPL)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Creare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 Inc.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Hanover, New Hampshire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03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Creare’s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miniaturized vacuum pumps are used in spectrometers for a variety of industries, ranging from mining operations to chemical-weapon and bomb detectors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company is targeting future growth in the defense, healthcare, and environmental industries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Public Safety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prstClr val="white"/>
                </a:solidFill>
                <a:latin typeface="Times New Roman" pitchFamily="18" charset="0"/>
              </a:rPr>
              <a:t>Miniaturized Vacuum Pumps Play Big Roles on Mars and Earth</a:t>
            </a:r>
            <a:endParaRPr lang="en-US" sz="23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JPL hosted a series of workshops in the late 1990s to find a company capable of making the device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Creare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developed a relationship with JPL through the workshops and miniaturized one of its vacuum pumps through a series of SBIR contracts it won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company is also developing a pump for the European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ExoMars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rover, which launches in 2018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75" y="1312036"/>
            <a:ext cx="2762250" cy="216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30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coleman\Desktop\CG-Di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t="-1" r="414" b="8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110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omplementary </a:t>
            </a: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oxide </a:t>
            </a: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semiconductor (CMOS) active pixel sensors invented at JPL promise smaller, more efficient digital imagers than those based on earlier charge coupled device technology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Other camera electronics can be integrated onto chip with pixel array: first “camera on a chip”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Jet Propulsion Laboratory (JPL)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GoPro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 Inc.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San Mateo, California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24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CMOS imagers enable small, high-definition video cameras; devices like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GoPro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body-mountable cameras fully leverage advantages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CMOS takes over digital imaging, including automotive, surveillance, and medical fields 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Phone cameras revolutionize social media </a:t>
            </a: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By 2015 CMOS imaging market nears $10 billion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Consumer Goods 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</a:rPr>
              <a:t>CMOS Sensors Enable Phone Cameras, HD Video </a:t>
            </a: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JPL inventor founds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Photobit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with exclusive license for CMOS imaging. Webcams, ingestible “pill cameras” for endoscopy, and more follow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Photobit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is sold; license returns to California Technical Institute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Need for small, efficient cell phone cameras drives mass production of CMOS imagers, leading to improvements in quality, manufacture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143000"/>
            <a:ext cx="3570816" cy="26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03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 Space Shuttle Program started using reusable engines, NASA was interested in fasteners that wouldn’t jar loose under repeated vibrations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 researcher at Goddard ran extensive tests on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Spiralock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, a new, alternative bolt threading; he detailed his findings in a 1984 paper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Goddard Space Flight Center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Cobra Puma Golf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Carlsbad, California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Spiralock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threading holds fast the spaceport door in the new KING LTD Driver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door offers unprecedented access into the club head, allowing precise weight placement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ogether with the weight of the door, this allowed for the first zero-center-of-gravity club, maximizing energy transfer from club to ball 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Consumer Goods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Novel Threading Enables New Approach to Golf Clubs </a:t>
            </a: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Thanks in part to the validating research,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Spiralock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came to be used in missiles, engines, oil wells, fiber-optic networks, human joint implants, and more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Cobra Puma Golf wanted to commemorate a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recent NASA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collaboration with a “spaceport door” in its new driver, but the tiny door came loose after repeated strikes; the company consulted NASA research and discovered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Spiralock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threading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34975"/>
            <a:ext cx="4706050" cy="353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400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Human eyes are particularly sensitive to blue and green light, which comprise the middle wavelengths of the visible spectrum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In the 1990s, an Ames scientists developed an optical filter that cancels blue and green light while amplifying other hues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Ames Research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>
                <a:solidFill>
                  <a:prstClr val="white"/>
                </a:solidFill>
                <a:latin typeface="Arial" charset="0"/>
              </a:rPr>
              <a:t>Optic Nerve Inc.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>
                <a:solidFill>
                  <a:prstClr val="white"/>
                </a:solidFill>
                <a:latin typeface="Arial" charset="0"/>
              </a:rPr>
              <a:t>Wheatridge</a:t>
            </a: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, Colorado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184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Optic Nerve is the latest company to partner with NASTEK, resulting in a line of ski goggles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lens cancels as much as 95 percent of blue light, giving the average wearer an increase of 12-15 percent in visual acuity and depth perception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Consumer Goods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Blue-Light-Cancelling Lens Gives Skiers a Clearer View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7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NASTEK, a company based in Oregon, entered a Space Act Agreement with Ames to utilize the research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company developed its own line of optical filters based on the technology and partners with other companies to incorporate it into consumer products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1129491"/>
            <a:ext cx="3886200" cy="258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6801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89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Silver-zinc is the most mass-efficient battery couple but degrades very easily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In the 1960s and ’70s, researchers at Glenn worked to mitigate degradation and make the batteries rechargeable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Glenn Research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ZPower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 LLC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Camarillo, California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21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These are the first rechargeable hearing aid batteries to hold a charge for more than a day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Custom battery door allows overnight charging without handling tiny batteries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Batteries are recycled and kept out of landfills </a:t>
            </a: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ZPower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plans to expand to other wearable electronic applications 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Consumer Goods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</a:rPr>
              <a:t>Rechargeable Hearing Aid Batteries Draw from NASA Research </a:t>
            </a:r>
            <a:endParaRPr lang="en-US" sz="21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Zinc Power Matrix, now called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ZPower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, was founded in 1996 and used NASA’s research, which was made public, as part of its starting point toward the first commercial rechargeable silver-zinc batteries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After long research and development,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ZPower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released its first commercial, rechargeable silver-zinc cells in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t="27499" r="1222" b="11114"/>
          <a:stretch/>
        </p:blipFill>
        <p:spPr>
          <a:xfrm>
            <a:off x="4938823" y="1143000"/>
            <a:ext cx="3824177" cy="27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91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85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NASA sent a 3D printer to the ISS to to explore printing needed items on long-duration missions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 series of successful test prints included a ratchet, the first item printed from a design sent from Earth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3D printing could one day print objects that can’t be launched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Johnson Space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re:3D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Houston, Texas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24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Standard configuration prints 30 times larger than competing desktop models, up to 8 cubic ft.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Units start at just $8,550, far less than other large-scale printers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Fiedler designed the system to be easy to use, sturdy, and reliable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One printer donated for every 100 sold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smtClean="0">
                <a:solidFill>
                  <a:prstClr val="white"/>
                </a:solidFill>
                <a:latin typeface="Arial" charset="0"/>
              </a:rPr>
              <a:t>Consumer Goods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Large-Scale 3D Printer Brings Manufacturing to the Masses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 group of Johnson employees wanted to make large-scale 3D printing available in the developing world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Engineer Matthew Fiedler, who honed skills in the neuroscience lab of Johnson’s human research program,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designed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Gigabot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in his garage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Johnson and Langley have both bought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Gigabots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1" r="23238" b="14555"/>
          <a:stretch/>
        </p:blipFill>
        <p:spPr>
          <a:xfrm>
            <a:off x="4876800" y="1295400"/>
            <a:ext cx="3913934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81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89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year up to 400 students and professionals in science, technology, math, and science participate in 80 projects under NASA’s DEVELOP Program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DEVELOP, headquartered at Langley, carries out all projects using Earth-observation data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Langley Research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Virginia Wine Board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Richmond, Virginia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team confirmed about 80 percent of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self-reported acreage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tracked in Wine Board member surveys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Participants discovered discrepancies, such as wineries listed in one county with significant acreage in other counties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Future work could classify grape plots 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2075"/>
            <a:ext cx="2895600" cy="23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Consumer Goods </a:t>
            </a: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white"/>
                </a:solidFill>
                <a:latin typeface="Times New Roman" pitchFamily="18" charset="0"/>
              </a:rPr>
              <a:t>Professional Development Program Gets Bird’s-Eye View of Wineries </a:t>
            </a:r>
            <a:endParaRPr lang="en-US" sz="20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7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he U.S. Department of Agriculture stopped providing the Virginia Wine Board with detailed vineyard acreage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data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several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years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ago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 Langley scientist, also DEVELOP’s national science advisor, oversaw a team’s effort to use Landsat data to map Virginia vineyards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95400"/>
            <a:ext cx="3963248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52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omplementary </a:t>
            </a: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 oxide </a:t>
            </a: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semiconductor (CMOS) active pixel sensors invented at JPL allow smaller, more efficient digital imagers than those based on charge coupled device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Other camera electronics can be integrated onto chip with pixel array: first “camera on a chip”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Jet Propulsion Laboratory (JPL)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Schick by Sirona Dental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Long Island City, New York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159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Schick, now part of Sirona Dental, enjoys energy-efficient, battery-operated X-rays and smaller, more comfortable intraoral sensors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X-rays benefit from boom in CMOS imager industry, bringing higher quality, lower costs 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Health and Medicine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Active Pixel Sensors Lead Dental Imagery into 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</a:rPr>
              <a:t>Digital 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Age </a:t>
            </a: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56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Shick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Technologies and JPL entered into Technology Cooperation Agreement to develop technology, adapt it for dental X-ray imaging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Schick obtained an exclusive license for CMOS dental imaging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4887" r="5314"/>
          <a:stretch/>
        </p:blipFill>
        <p:spPr>
          <a:xfrm rot="16200000">
            <a:off x="5676900" y="584155"/>
            <a:ext cx="2362200" cy="378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409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/>
        </p:nvSpPr>
        <p:spPr>
          <a:xfrm>
            <a:off x="76200" y="4114800"/>
            <a:ext cx="4572000" cy="2209800"/>
          </a:xfrm>
          <a:prstGeom prst="roundRect">
            <a:avLst>
              <a:gd name="adj" fmla="val 16667"/>
            </a:avLst>
          </a:prstGeom>
          <a:ln w="19050">
            <a:solidFill>
              <a:srgbClr val="535A77"/>
            </a:solidFill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76200" y="2209800"/>
            <a:ext cx="4572000" cy="1824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algn="ctr" hangingPunct="0">
              <a:spcBef>
                <a:spcPts val="600"/>
              </a:spcBef>
              <a:tabLst>
                <a:tab pos="228600" algn="l"/>
                <a:tab pos="292100" algn="l"/>
              </a:tabLst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NASA Technology</a:t>
            </a: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At 100 times the strength of steel and1/6 the weight, carbon nanotubes are attractive for </a:t>
            </a:r>
            <a:r>
              <a:rPr sz="1400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spacecraft</a:t>
            </a:r>
            <a:endParaRPr sz="1400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NASA didn’t discover CNTs but was instrumental in funding research to solve challenges in using it</a:t>
            </a: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CNTs are flat carbon sheets that roll up, but they tend to clump together in mixtures</a:t>
            </a:r>
          </a:p>
        </p:txBody>
      </p:sp>
      <p:sp>
        <p:nvSpPr>
          <p:cNvPr id="176" name="Shape 176"/>
          <p:cNvSpPr/>
          <p:nvPr/>
        </p:nvSpPr>
        <p:spPr>
          <a:xfrm>
            <a:off x="0" y="685799"/>
            <a:ext cx="4495800" cy="122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algn="ctr" hangingPunct="0">
              <a:defRPr sz="16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i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hangingPunct="0">
              <a:defRPr sz="16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i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Johnson Space Center</a:t>
            </a:r>
            <a:endParaRPr sz="1600" b="1" i="1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  <a:p>
            <a:pPr algn="ctr" hangingPunct="0">
              <a:defRPr sz="16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i="1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  <a:p>
            <a:pPr algn="ctr" hangingPunct="0">
              <a:defRPr sz="16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i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Zyvex Technologies</a:t>
            </a:r>
          </a:p>
          <a:p>
            <a:pPr algn="ctr" hangingPunct="0">
              <a:defRPr sz="16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i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Colombus, Ohio</a:t>
            </a:r>
          </a:p>
        </p:txBody>
      </p:sp>
      <p:sp>
        <p:nvSpPr>
          <p:cNvPr id="177" name="Shape 177"/>
          <p:cNvSpPr/>
          <p:nvPr/>
        </p:nvSpPr>
        <p:spPr>
          <a:xfrm>
            <a:off x="4724400" y="4114799"/>
            <a:ext cx="4267200" cy="203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algn="ctr" defTabSz="292100" hangingPunct="0">
              <a:tabLst>
                <a:tab pos="228600" algn="l"/>
                <a:tab pos="571500" algn="l"/>
                <a:tab pos="1663700" algn="l"/>
              </a:tabLst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Benefits</a:t>
            </a: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CNT-infused resin makes already tough composites even tougher while maintaining or increasing stiffness and reducing wear</a:t>
            </a:r>
            <a:endParaRPr sz="1400" kern="0" dirty="0">
              <a:solidFill>
                <a:srgbClr val="FFFFFF"/>
              </a:solidFill>
              <a:latin typeface="Arial"/>
              <a:ea typeface="Arial"/>
              <a:cs typeface="Arial"/>
              <a:sym typeface="Times New Roman"/>
            </a:endParaRP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Zyvex sells 6 formulations of CNT additives for resins, under the ZNT product name</a:t>
            </a: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It also sells composites pre-treated with a CNT-infused epoxy under the Arovex product name</a:t>
            </a:r>
          </a:p>
        </p:txBody>
      </p:sp>
      <p:sp>
        <p:nvSpPr>
          <p:cNvPr id="178" name="Shape 178"/>
          <p:cNvSpPr/>
          <p:nvPr/>
        </p:nvSpPr>
        <p:spPr>
          <a:xfrm>
            <a:off x="117474" y="6342062"/>
            <a:ext cx="1671640" cy="369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hangingPunct="0">
              <a:defRPr sz="9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 b="1" i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hangingPunct="0">
              <a:defRPr sz="9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00" b="1" i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Spinoff </a:t>
            </a:r>
            <a:r>
              <a:rPr lang="en-US" sz="900" b="1" i="1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 sz="900" b="1" i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6172200" y="6511925"/>
            <a:ext cx="2895600" cy="231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>
            <a:lvl1pPr algn="r">
              <a:defRPr sz="9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lang="en-US" kern="0" dirty="0" smtClean="0"/>
              <a:t>Consumer Goods</a:t>
            </a:r>
          </a:p>
        </p:txBody>
      </p:sp>
      <p:pic>
        <p:nvPicPr>
          <p:cNvPr id="180" name="image2.pdf" descr="NASA insigniaCMY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01000" y="92075"/>
            <a:ext cx="931863" cy="746125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76200" y="2209800"/>
            <a:ext cx="4572000" cy="1828800"/>
          </a:xfrm>
          <a:prstGeom prst="roundRect">
            <a:avLst>
              <a:gd name="adj" fmla="val 16667"/>
            </a:avLst>
          </a:prstGeom>
          <a:ln w="19050">
            <a:solidFill>
              <a:srgbClr val="535A77"/>
            </a:solidFill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152400" y="228600"/>
            <a:ext cx="7772400" cy="421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hangingPunct="0"/>
            <a:r>
              <a:rPr sz="2400" kern="0"/>
              <a:t>Carbon Nanotube Resin Shores Up Boats, Bikes</a:t>
            </a:r>
          </a:p>
        </p:txBody>
      </p:sp>
      <p:sp>
        <p:nvSpPr>
          <p:cNvPr id="183" name="Shape 183"/>
          <p:cNvSpPr/>
          <p:nvPr/>
        </p:nvSpPr>
        <p:spPr>
          <a:xfrm>
            <a:off x="4724400" y="4114800"/>
            <a:ext cx="4267200" cy="2209800"/>
          </a:xfrm>
          <a:prstGeom prst="roundRect">
            <a:avLst>
              <a:gd name="adj" fmla="val 16667"/>
            </a:avLst>
          </a:prstGeom>
          <a:ln w="19050">
            <a:solidFill>
              <a:srgbClr val="535A77"/>
            </a:solidFill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76200" y="4114799"/>
            <a:ext cx="4572000" cy="2039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hangingPunct="0">
              <a:spcBef>
                <a:spcPts val="600"/>
              </a:spcBef>
              <a:tabLst>
                <a:tab pos="228600" algn="l"/>
                <a:tab pos="292100" algn="l"/>
              </a:tabLst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Technology Transfer</a:t>
            </a: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SBIR contracts in 2003 and 2006 funded research on incorporating CNTs into a functional material and using that material as a lightweight radiation shield</a:t>
            </a: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polymer treatment helped CNTs disperse evenly in resin to strengthen composite materials</a:t>
            </a: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Working with NASA , Zyvex was able to achieve high concentrations of CNTs with excellent dispersion</a:t>
            </a:r>
          </a:p>
        </p:txBody>
      </p:sp>
      <p:pic>
        <p:nvPicPr>
          <p:cNvPr id="185" name="image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5400" y="1176337"/>
            <a:ext cx="3511549" cy="26336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971483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coleman\Desktop\EE-D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0119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JPL developed the first global tracking system for GPS satellites, followed by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Real-Time GIPSY </a:t>
            </a: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to stream satellite tracking data in real time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Together these constitute one of NASA’s most important contributions to modern society, enabling accurate GPS navigation anywhere on Earth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Jet Propulsion Laboratory (JPL)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John Deere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Moline, Illinois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24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GPS guidance eliminates overlap of tractor rows in fields, saving seed, fertilizer, pesticide, time, fuel, and machine wear while reducing runoff and allowing more accurate crop yield maps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John Deere let license expire after developing its own system, but not before partnership improved farm guidance technology, took it worldwide, and popularized idea of precision agriculture 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Energy and Environment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prstClr val="white"/>
                </a:solidFill>
                <a:latin typeface="Times New Roman" pitchFamily="18" charset="0"/>
              </a:rPr>
              <a:t>GPS Correction Technology Lets Tractors Drive Themselves </a:t>
            </a:r>
            <a:endParaRPr lang="en-US" sz="23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John Deere and subsidiary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NavCom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independently developed GPS-based guidance for farm equipment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In 2001 John Deere licensed Real-Time GIPSY and contracted with JPL to receive data from the center’s global network of reference stations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Company’s 2004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StarFire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system, using JPL software and ground stations, was first global GPS for farm equipment that didn’t require signal towers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4931" r="5769" b="8531"/>
          <a:stretch/>
        </p:blipFill>
        <p:spPr>
          <a:xfrm>
            <a:off x="4953000" y="1143000"/>
            <a:ext cx="38227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90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343400"/>
            <a:ext cx="4572000" cy="1981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07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Veggie project aims to grow food in space for long-duration voyages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Soil can be inconsistent, so researchers chose a porous baked-clay substrate,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and rely on fertilizer to provide nutrients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Market testing found best fertilizer for the project was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Florikan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controlled-release fertilizer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Kennedy Space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Florikan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Sarasota, Florida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3962400"/>
            <a:ext cx="4267200" cy="238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Patents bought by J.R. Simplot company, which now sells fertilizer as Gal-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Xe</a:t>
            </a:r>
            <a:r>
              <a:rPr lang="en-US" sz="1400" baseline="30000" dirty="0" err="1" smtClean="0">
                <a:solidFill>
                  <a:prstClr val="white"/>
                </a:solidFill>
                <a:latin typeface="Arial" charset="0"/>
              </a:rPr>
              <a:t>one</a:t>
            </a:r>
            <a:r>
              <a:rPr lang="en-US" sz="1400" baseline="30000" dirty="0" smtClean="0">
                <a:solidFill>
                  <a:prstClr val="white"/>
                </a:solidFill>
                <a:latin typeface="Arial" charset="0"/>
              </a:rPr>
              <a:t>.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Florikan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maintains license to sell product in </a:t>
            </a:r>
            <a:r>
              <a:rPr lang="en-US" sz="1400" smtClean="0">
                <a:solidFill>
                  <a:prstClr val="white"/>
                </a:solidFill>
                <a:latin typeface="Arial" charset="0"/>
              </a:rPr>
              <a:t>eastern US</a:t>
            </a:r>
            <a:endParaRPr lang="en-US" sz="1400" baseline="300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Controlled release means nutrients get where need, when needed, so can use less, avoiding damaging run-off into groundwater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One application can last 6 or 9 months, meaning less work overall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Energy and Environment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2057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prstClr val="white"/>
                </a:solidFill>
                <a:latin typeface="Times New Roman" pitchFamily="18" charset="0"/>
              </a:rPr>
              <a:t>Controlled-Release Fertilizer Takes Root in Fields, Groves Worldwide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3962400"/>
            <a:ext cx="42672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275299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Florikan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fertilizer was developed with 40 hours of NASA SATOP consulting, which helped perfect the polymer coating method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Awarded the Gulf Guardian Award by the US EPA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Created new formulations of nutrients based on plants Veggie plans to grow next, which are now offered for sale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69323" y="1283878"/>
            <a:ext cx="3108065" cy="206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23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3886200"/>
            <a:ext cx="4572000" cy="2438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5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Landsat Earth-observing satellites capture images of the Earth’s entire surface every 8 days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Infrared pictures, via thermal imagers on Landsat 7 and 8, can help show levels of evaporation and transpiration, which have cooling effects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Goddard Space Flight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Google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Mountain View, California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3894806"/>
            <a:ext cx="4267200" cy="235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EEFlux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adapts METRIC to work with Earth Engine,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so anyone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with Internet access can use Landsat data to create an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evapotranspiration map within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seconds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Early beta users include California Department of Water Resources and the World Bank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Helps monitor water use to see if it’s sustainable, if it’s growing, if a drought is starting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Energy </a:t>
            </a:r>
            <a:r>
              <a:rPr lang="en-US" sz="900" b="1" i="1" smtClean="0">
                <a:solidFill>
                  <a:prstClr val="white"/>
                </a:solidFill>
                <a:latin typeface="Arial" charset="0"/>
              </a:rPr>
              <a:t>and Environment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600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Satellite Imagery Sheds Light on Agricultural Water Use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3886200"/>
            <a:ext cx="4267200" cy="2438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3810000"/>
            <a:ext cx="4572000" cy="25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University of Idaho professor Rick Allen began using Landsat imagery in 1999, thanks in part to a grant from NASA aimed at boosting Landsat usage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Allen developed an algorithm, METRIC, using Landsat images to map evapotranspiration as a way to monitor water use across large regions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When NASA and USGS made Landsat data freely available, Google used it to create Google Earth Engine, to facilitate research access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01725"/>
            <a:ext cx="3733800" cy="248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04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038600"/>
            <a:ext cx="4572000" cy="2286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133600"/>
            <a:ext cx="4572000" cy="185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Sustainability Base was designed to be the greenest, most energy-efficient federal building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Needed a way to monitor energy consumption by occupants, to find other ways to reduce energy use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Sensor plugs into circuit panel and uses deep packet algorithm to break out usage by device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Ames Research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Verdigris Technologies </a:t>
            </a: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Inc</a:t>
            </a:r>
            <a:endParaRPr lang="en-US" sz="1600" b="1" i="1" dirty="0" smtClean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Moffett Field, California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Sensor collects performance data in the cloud, so a device’s energy consumption can be compared to a baseline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System sends regular reports via email and can also be monitored on the Web or in app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Customers so far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include hotels, corporate offices, hospitals, and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manufacturers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Energy </a:t>
            </a:r>
            <a:r>
              <a:rPr lang="en-US" sz="900" b="1" i="1" smtClean="0">
                <a:solidFill>
                  <a:prstClr val="white"/>
                </a:solidFill>
                <a:latin typeface="Arial" charset="0"/>
              </a:rPr>
              <a:t>and Environment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1336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Building Sensors Monitor Power Usage, Device by Device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038600"/>
            <a:ext cx="4572000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Verdigris had developed the sensor, approached NASA about a research partnership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Non-reimbursable Space Act Agreement, to validate device in Sustainability Base, accelerated development, because of the expansive testing at NASA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Possible future uses for NASA missions could alert to failures and breakdowns before they happen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143000"/>
            <a:ext cx="3505200" cy="261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72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684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two dozen NASA missions chart aspects of Earth’s surface, oceans, and atmosphere from space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NASA Earth Exchange (NEX) at Ames leverages supercomputing to analyze Earth-observation data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Ames Research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Conservation International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Arlington, Virginia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2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Fire-risk and fire-alert used to make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Firecast</a:t>
            </a:r>
            <a:endParaRPr lang="en-US" sz="1400" dirty="0" smtClean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Expanded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Firecast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forecasting from Bolivia to nine more countries 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OnSight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lets users upload observations, data from ground to improve investigations, patrols 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Fire-alert helps stop illegal slash-and burn, while fire-risk helps plan controlled, legal burns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Energy and Environment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Earth Observation Spots, Helps Prevent Rainforest Fires </a:t>
            </a: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Conservation International (CI) won NASA funding to overhaul, combine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rainforest fire-risk forecasting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and fire-alert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systems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, both based on satellite data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CI used NEX to prototype new fire-risk system, incorporating new satellite data, expanding territory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OnSight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platform made with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Stennis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Space Center SBIR augments fire-alert system, while Goddard Space Flight Center provides seasonal forecasts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t="5405"/>
          <a:stretch/>
        </p:blipFill>
        <p:spPr>
          <a:xfrm>
            <a:off x="4803523" y="1143000"/>
            <a:ext cx="417501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89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343400"/>
            <a:ext cx="4572000" cy="1981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07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Mineral analysis, through X-ray Diffraction (XRD), gives clues about whether Mars could support life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Traditional XRD machines are big, heavy and require precise movements from the machine and in preparing the sample—unrealistic for a rover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CheMin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vibrates the sample, allowing for a stationary X-ray beam and larger grains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Ames Research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Olympus Scientific Solutions America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Waltham, Massachusetts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TERRA, for fieldwork, and BTX II, for labs, are small, easy to use, and extremely rugged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Each costs less than $100,000, compared to several hundreds of thousands for traditional lab-based XRD devices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Largest market is in oil and gas exploration. Others include drug makers and watchdogs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Energy and Environment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2057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Mineral Analyzer Shakes Answers out of Soil and Rocks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351499"/>
            <a:ext cx="4572000" cy="17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CheMin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development started at Ames, and then continued under an SBIR with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inXitu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Inc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, founded by one of the lead developers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inXitu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licensed the patents and sold the product to industry; in 2011, Olympus bought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inXitu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, and now sells the device in portable and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benchtop</a:t>
            </a:r>
            <a:r>
              <a:rPr lang="en-US" sz="1400" smtClean="0">
                <a:solidFill>
                  <a:prstClr val="white"/>
                </a:solidFill>
                <a:latin typeface="Arial" charset="0"/>
              </a:rPr>
              <a:t> models</a:t>
            </a:r>
            <a:endParaRPr lang="en-US" sz="1400" dirty="0" smtClean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009416"/>
            <a:ext cx="2895600" cy="297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348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a 2001 Space Act </a:t>
            </a: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Agreement, </a:t>
            </a: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Marshall </a:t>
            </a: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Quality Monitoring and Control developed a meter to measure liquid oxygen flow in Space Shuttle engines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resulting balanced flow meter is a plate with several holes placed, numbered, and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sized by proprietary software according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to each application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Marshall Space Flight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Graftel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 LLC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Elk Grove Village, Illinois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2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BFM is highly accurate, with consistent results, even near pipe bends that throw off other meters 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Unlike other flow plates, does not cause drop in pressure of flow being measured, meaning operational efficiency is improved, money saved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BFM is low-cost and long-lasting 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Doesn’t produce loud noise like other flow plates 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Energy and Environment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</a:rPr>
              <a:t>Low-Cost Flow Meters Bring Efficiency, Reliability to Nuclear Plants </a:t>
            </a:r>
            <a:endParaRPr lang="en-US" sz="20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Quality Monitoring and Control spun off A+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FlowTek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to market the patented meters to aerospace companies, refineries, and chemical, power, and pharmaceutical plants, among others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Graftel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obtained an exclusive license to market A+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FlowTek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balanced flow meters (BFMs) to the nuclear industry—which has stringent standards and requirements—making its first sales in 2013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b="5405"/>
          <a:stretch/>
        </p:blipFill>
        <p:spPr>
          <a:xfrm>
            <a:off x="4953000" y="1143000"/>
            <a:ext cx="3817632" cy="283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16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Center for Climate Simulation at Goddard works to assimilate, analyze Earth-observation data from NASA-built satellites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GeoVisual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Analytics proposed continuously updated global land-cover classification map and was awarded Goddard SBIR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Goddard Space Flight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GeoVisual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 Analytics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Boulder, Colorado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CLIP won attention of Taylor Farms, world’s largest producer of fresh-cut vegetables, which became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GeoVisual’s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first CLIP customer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GeoVisual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uses drone imagery to assess health, predict annual yields of Taylor Farms’ fields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Company plans to go global, one day predicting annual worldwide yields </a:t>
            </a:r>
            <a:r>
              <a:rPr lang="en-US" sz="1400" smtClean="0">
                <a:solidFill>
                  <a:prstClr val="white"/>
                </a:solidFill>
                <a:latin typeface="Arial" charset="0"/>
              </a:rPr>
              <a:t>of staple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crops 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Energy and Environment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Computer Learning Program Inventories Farmers’ Fields </a:t>
            </a: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56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Under SBIR contracts,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GeoVisual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used Landsat data to develop algorithm to analyze imagery, pixel by pixel, and assign vegetation index number and land cover classification to each dot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Created Computer Learning Imagery Platform (CLIP)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59304" y="462068"/>
            <a:ext cx="2463857" cy="402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32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419600"/>
            <a:ext cx="4572000" cy="1905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36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Heat pipes are “like a superhighway for heat”—they move a lot of heat quickly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NASA first became interested in the early days of spaceflight, to even out temperatures on non-rotating satellites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 recent SBIR contract funded research to passively cool fuel cells, which produce electricity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400" dirty="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Glenn Research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Thermacore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 Inc.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Lancaster, Pennsylvania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3962400"/>
            <a:ext cx="4267200" cy="238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Mini-heat pipes in bipolar forceps improve brain surgery outcomes; offer increased precision and shorten procedures 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Just 2.2-mm in diameter to fit within bipolar forceps, they work with and against gravity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Heat pipes also help with blood warmers to ensure even distribution of heat, and in a number of other </a:t>
            </a:r>
            <a:r>
              <a:rPr lang="en-US" sz="1400" smtClean="0">
                <a:solidFill>
                  <a:prstClr val="white"/>
                </a:solidFill>
                <a:latin typeface="Arial" charset="0"/>
              </a:rPr>
              <a:t>medical applications</a:t>
            </a:r>
            <a:endParaRPr lang="en-US" sz="1400" dirty="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Health and Medicine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2133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Mini-Heat Pipes Wick Away Heat in Brain Surgery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3962400"/>
            <a:ext cx="42672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419600"/>
            <a:ext cx="4572000" cy="185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Thermacore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has had more than 40 SBIR contracts since the 1980s, including the fuel cell project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ultra-thin vapor chambers designed for NASA’s fuel cells won a 2014 R&amp;D 100 Award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SBIR contracts helped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Thermacore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advance heat pipe tech for many applications, including medical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" t="5071" r="12329" b="1893"/>
          <a:stretch/>
        </p:blipFill>
        <p:spPr>
          <a:xfrm>
            <a:off x="5105400" y="990600"/>
            <a:ext cx="3581400" cy="290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20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coleman\Desktop\IT-D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0365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038600"/>
            <a:ext cx="4572000" cy="2286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179731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Laser imagers, or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lidars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, first flew on Apollo 15 in 1971, and have aided in many NASA discoveries over the decades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upcoming OSIRIS-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REx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asteroid return machine will use a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lidar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scanner to build a 3D topographical map and help choose sample sites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Goddard Space Flight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Teledyne </a:t>
            </a: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Optech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Henrietta, New York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3962400"/>
            <a:ext cx="4267200" cy="238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Archeology is one of many fields now benefitting from laser imaging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Technology helps uncover features across a wide swath of landscape that are difficult to see with the naked eye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Teledyne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Optech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device used in Beaver River region of Oklahoma to help discover artifacts from 10,500 </a:t>
            </a:r>
            <a:r>
              <a:rPr lang="en-US" sz="1400" smtClean="0">
                <a:solidFill>
                  <a:prstClr val="white"/>
                </a:solidFill>
                <a:latin typeface="Arial" charset="0"/>
              </a:rPr>
              <a:t>years ago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Information Technology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Laser Imaging Helps Archeologists Dig Up History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3962400"/>
            <a:ext cx="42672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038600"/>
            <a:ext cx="4572000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Lidar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device maker Teledyne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Optech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has made imagers for several NASA missions, including OSIRIS-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REx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and earlier Phoenix Mars lander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Space-ready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lidars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needed to be smaller, more rugged, and use less power—innovations that translated well to commercial offerings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Optech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lidar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on Phoenix lander discovered snow in Martian atmosphere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1" t="20081" b="4755"/>
          <a:stretch/>
        </p:blipFill>
        <p:spPr>
          <a:xfrm>
            <a:off x="4876800" y="1295400"/>
            <a:ext cx="4093624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87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Computational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fluid dynamics (CFD) software could model aerodynamics and aerothermodynamics but was slow; faster programs weren’t compatible with computer-aided design (CAD) software </a:t>
            </a:r>
            <a:endParaRPr lang="en-US" sz="14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Ames researcher created Configuration-Based Aerodynamics (CBAERO) program in early 2000s </a:t>
            </a: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Ames Research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Orbital ATK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Dulles, Virginia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21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Moves designs easily from CAD and into CFD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Can model in seconds what takes thousands of hours in CFD, with results nearly as accurate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Has “batch mode,” running automatic results on a family of vehicles with a range of designs </a:t>
            </a: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Can create database of forces, temperatures </a:t>
            </a:r>
            <a:r>
              <a:rPr lang="en-US" sz="1400" smtClean="0">
                <a:solidFill>
                  <a:prstClr val="white"/>
                </a:solidFill>
                <a:latin typeface="Arial" charset="0"/>
              </a:rPr>
              <a:t>across surfaces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at range of speeds, angles, etc. 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Information Technology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</a:rPr>
              <a:t>Program Predicts Aerothermodynamics of Reentry, Subsonic Flight </a:t>
            </a:r>
            <a:endParaRPr lang="en-US" sz="20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Made available through software usage agreements in 2006, CBAERO has been used by more than 20 businesses, at least half a dozen military agencies, four universities, as well as all NASA field centers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Nearly every company building commercial space vehicles uses CBAERO, including Orbital ATK, which has used it for its Cygnus spacecraft and various military projects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656">
            <a:off x="5230151" y="1282351"/>
            <a:ext cx="3255698" cy="232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21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343400"/>
            <a:ext cx="4572000" cy="1981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07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To ensure the Space Launch System mobile launch platform works as intended, some 500 sensors measure strain, load, pressure, acceleration, etc.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results are all captured, store, and transmitted to  the control center by a data acquisition system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NASA needed a single, universal signal conditioner that could handle every kind of sensor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Kennedy Space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Dewetron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Wakefield, Rhode Island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3124200"/>
            <a:ext cx="4267200" cy="31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DAQP-STG was lower cost and smaller than competing universal signal conditioners and could handle more sensor types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Dewetron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incorporated updated versions of the signal conditioner in its subsequent data acquisition systems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Sold “many thousands” of the conditioners, at around $1000 each, sometimes in orders of 800 or more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Systems are used by car, aerospace and structural monitoring industries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smtClean="0">
                <a:solidFill>
                  <a:prstClr val="white"/>
                </a:solidFill>
                <a:latin typeface="Arial" charset="0"/>
              </a:rPr>
              <a:t>Information Technology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2057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Data Acquisition System Captures Machine Performance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3124200"/>
            <a:ext cx="4267200" cy="3200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427699"/>
            <a:ext cx="4572000" cy="17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Dewetron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specializes in data acquisition systems, but the contract with NASA required something more powerful, more complicated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Under contract, the company took an existing signal conditioner and increased its voltage input range, voltage isolation, and added other capabilities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141009"/>
            <a:ext cx="3860275" cy="183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65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1993 JPL granted two SBIR contracts to Lambda to develop a user-friendly program for modeling light behavior, to predict stray light in NASA imagers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Terra satellite’s Multi-Angle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I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maging </a:t>
            </a:r>
            <a:r>
              <a:rPr lang="en-US" sz="1400" dirty="0" err="1">
                <a:solidFill>
                  <a:prstClr val="white"/>
                </a:solidFill>
                <a:latin typeface="Arial" charset="0"/>
              </a:rPr>
              <a:t>S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pectroradiometer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became the first NASA imager designed with the help of Lambda’s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TracePro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Jet Propulsion Laboratory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Lambda Research Corporation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Littleton, Massachusetts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Biggest market is in optimizing overhead lighting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Popular uses also in light pipes for electronics displays, design of solar collectors, virtual prototyping of car dashboard displays, and camera and telescope designs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Multiple noninvasive health monitoring applications, plus laser and LED surgical devices 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Information Technology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Light-Analysis Software Explodes across Industries </a:t>
            </a: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Before the second SBIR contract was finished, the first commercial version of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TracePro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was released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TracePro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was the first light-ray-modeling software compatible with CAD software and Windows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Lambda discovered that a multitude of industries have an interest in predicting light behavior;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TracePro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remains the company’s flagship product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695" y="1295400"/>
            <a:ext cx="4099489" cy="223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58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Orion spacecraft, Johnson wanted to replace multiple data networks of previous craft with single, integrated, one-gigabit Ethernet network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New network required lighter, smaller, rugged connectors with higher-than-standard impedance to transmit more data at lower voltages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Johnson Space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Smiths Connectors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Thousand Oaks, California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21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Ability to endure harsh environments while quickly transmitting large amounts of data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In commercial aviation, allows sensors near high-vibration areas like wings or engine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Petroleum drilling endures high pressure, vibration; train data networks survive vibration </a:t>
            </a: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Military, aerospace are also markets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Information Technology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</a:rPr>
              <a:t>Connectors Link Data Networks for Orion, Industry </a:t>
            </a: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Smiths Connectors was selected as subcontractor in 2010; spent five years developing qualified connectors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Connectors met all expectations during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Orion’s December 2014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test flight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Based on Orion work, company released commercial High-Speed Ruggedized D-Sub connector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97175"/>
            <a:ext cx="4178995" cy="278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56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97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 and Ella Herz supported payload operations at Johnson in late 1980s, early ‘90s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Alex, Doug George later built scheduling software for planned Vegetation Canopy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Lidar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at Goddard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trio founded Orbit Logic in 2000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81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Johnson Space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Goddard Space Flight Center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Orbit Logic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Greenbelt, Maryland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21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Instead of using massive spreadsheet, taking days to optimize schedule changes, STK Scheduler reschedules mission in seconds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Over 250 customers have purchased license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With constellations of dozens of satellites in the works, scheduling software becomes imperative </a:t>
            </a: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Information Technology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</a:rPr>
              <a:t>Scheduling Software Plans Public, Private Space Missions </a:t>
            </a: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56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In partnership with two other companies, created STK Scheduler, the first generic,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reconfigurable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space-mission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scheduling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software; released in 2002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Program built on experience scheduling payloads at Johnson, building scheduling software at Goddard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28305"/>
            <a:ext cx="3567251" cy="254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51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QuinStar</a:t>
            </a: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subcontracted in 2009 under JPL SBIR contract to build solid-state power amplifier (SSPA) for airborne radar to </a:t>
            </a: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equipment for future Surface </a:t>
            </a: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Ocean Topography mission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SSPA delivered was cheaper, more compact, more reliable than earlier, tube-based power amplifiers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Jet Propulsion Laboratory (JPL)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QuinStar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 Technology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Torrance, California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21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SSPA packs capability of tube-based power amplifier about five times its size and weight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Small, lightweight amplifier enables use on UAVs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Other SSPAs lose 20 percent energy when recombining signals;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QuinStar’s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lose 8 percent </a:t>
            </a: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Collision avoidance, surveillance, defense are other possible applications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Information Technology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</a:rPr>
              <a:t>Power Amplifiers Boost Radar, Communications, Defense Systems </a:t>
            </a:r>
            <a:endParaRPr lang="en-US" sz="21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56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Following initial success, JPL, other NASA entities and contractors ordered more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QuinStar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SSPAs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Resulting innovations advanced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QuinStar’s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commercial offerings, from environmental research radars to communications and electronic warfare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6"/>
          <a:stretch/>
        </p:blipFill>
        <p:spPr>
          <a:xfrm>
            <a:off x="4800600" y="1260188"/>
            <a:ext cx="3943547" cy="266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85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coleman\Desktop\IP-Di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t="552" b="8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7284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85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 connection point on Orion’s heat shield needed to be a powerful insulator and structurally strong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Previous materials, such as woven steel and carbon fiber composites, proved insufficient insulators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 new composite, 3D-woven quartz, is stronger and has extremely low thermal conductivity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Ames Research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Bally Ribbon Mills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Bally, Pennsylvania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3886200"/>
            <a:ext cx="4267200" cy="2676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3D orthogonal weave, with fibers perpendicular in all directions, is strongest possible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3D-MAT can be a structure, an insulator, and a shock absorber and can carry loads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In addition to aerospace customers, race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car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companies are exploring larger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, denser carbon fiber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blocks made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on equipment designed for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NASA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Industrial Productivity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3D Weaving Technology Strengthens Spacecraft, Race Cars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800600" y="3886200"/>
            <a:ext cx="4267200" cy="243839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152400" y="41148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material, 3D-MAT, was funded in part through seed money from Ames and SBIR contracts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Bally Ribbon built special equipment to make the 3-inch blocks and denser weave NASA required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Company is working with Ames on other materials and considering how to use 3D-MAT elsewhere on Orion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9" y="1143000"/>
            <a:ext cx="4081409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42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medically diagnose astronauts in space, Ames awarded two SBIR contracts to Intelligent Optical Systems to create rapid diagnostic tests to be analyzed by a smartphone-based reader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company subcontracted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Cellmic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, then known as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Holomic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, to build the smartphone interface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Ames Research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Cellmic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 LLC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Los Angeles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Cellmic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markets resulting HRDR-300 Fluorescent Immunoassay Reader to companies that develop their own test strips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Low cost, portability, ease of use, rapid results all benefit use in remote locations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Communications capability lets test results, locations be sent to </a:t>
            </a:r>
            <a:r>
              <a:rPr lang="en-US" sz="1400" smtClean="0">
                <a:solidFill>
                  <a:prstClr val="white"/>
                </a:solidFill>
                <a:latin typeface="Arial" charset="0"/>
              </a:rPr>
              <a:t>central database 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Health and Medicine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</a:rPr>
              <a:t>Fluorescent Diagnostic Test Readers Offer Fast, Low-Cost Results </a:t>
            </a:r>
            <a:endParaRPr lang="en-US" sz="21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Already able to analyze lateral flow test strips in visible light,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Cellmic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developed reader that uses ultraviolet light for amplified results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Developed electronics, software to use phone’s microprocessor to evaluate samples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Cellmic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and IOS delivered capability to rapidly detect one cardiac and three liver biomarkers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" t="1300" r="482" b="1293"/>
          <a:stretch/>
        </p:blipFill>
        <p:spPr>
          <a:xfrm>
            <a:off x="5303519" y="1097280"/>
            <a:ext cx="2801951" cy="282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343400"/>
            <a:ext cx="4572000" cy="1981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07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NASA tests all its equipment on vibration tables, to ensure it won’t come apart during launch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Team Corporation has been providing the test equipment since the 1950s, including for Vanguard 1, one of the first satellites ever launched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Team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built new, state-of-the-art vibration testing equipment for the James Webb Space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Telescope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3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Goddard Space Flight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Team Corporation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Burlington, Washington</a:t>
            </a: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3886200"/>
            <a:ext cx="4267200" cy="246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Team specializes in high-end, custom equipment to meet customer needs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Shaker devices can recreate a bouncing road or a massive earthquake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One big market is car industry, which tests car components as well as the assembled vehicle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Also widely used in aerospace and </a:t>
            </a:r>
            <a:r>
              <a:rPr lang="en-US" sz="1400" smtClean="0">
                <a:solidFill>
                  <a:prstClr val="white"/>
                </a:solidFill>
                <a:latin typeface="Arial" charset="0"/>
              </a:rPr>
              <a:t>defense industries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Industrial Productivity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2057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Vibration Tables Shake Up Aerospace, Car Testing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3886200"/>
            <a:ext cx="4267200" cy="2438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3434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Over the decades, innovations Team has created for NASA projects have been included in their commercial offerings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Stiff, frictionless Model 1830 T and V bearings were first made for a NASA shaker table, now found all over the world in Team products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endParaRPr lang="en-US" sz="1400" dirty="0" smtClean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990600"/>
            <a:ext cx="3505200" cy="27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27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astronauts are among the most thoroughly, heavily trained professionals on Earth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Astronaut training and experience include not only operating, piloting in orbit but also space law, spacecraft testing, contingency planning, and much more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Johnson Space Center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International Flight Test Institute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Mojave, California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Engineering graduates may have little knowledge of space operations 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Instructors gain experience, credibility from training, time in orbit, and experience piloting shuttles and choreographing spacewalks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Lessons help new commercial aerospace workers be productive from the start 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Industrial Productivity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prstClr val="white"/>
                </a:solidFill>
                <a:latin typeface="Times New Roman" pitchFamily="18" charset="0"/>
              </a:rPr>
              <a:t>Astronauts Instruct Newcomers on Peculiarities of Spaceflight </a:t>
            </a:r>
            <a:endParaRPr lang="en-US" sz="22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288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With the help of two former astronauts, National Flight Test Institute offers spaceflight course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A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ims to give engineers on the ground in commercial aerospace business an understanding of industry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One-week classroom session focuses on topics from orbital mechanics to administrative paperwork; following one-week hands-on session applies lessons in simulated zero- and high gravity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2" b="38390"/>
          <a:stretch/>
        </p:blipFill>
        <p:spPr>
          <a:xfrm>
            <a:off x="5163238" y="1220467"/>
            <a:ext cx="3389524" cy="251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835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572000"/>
            <a:ext cx="45720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28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NASA needed a powerful insulating material that was strong, lightweight and flexible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material was to be used in an inflatable decelerator for, for example, sending a larger spacecraft to Mars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Aerogels are mostly air, and, when made from polyimides, they are also very strong, can be cast in a thin, flexible layer, and be very heat-resistant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3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Glenn </a:t>
            </a:r>
            <a:r>
              <a:rPr lang="en-US" sz="1600" b="1" i="1" smtClean="0">
                <a:solidFill>
                  <a:prstClr val="white"/>
                </a:solidFill>
                <a:latin typeface="Arial" charset="0"/>
              </a:rPr>
              <a:t>Research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FLEXcon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Spencer, Massachusetts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70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Strong, flexible, not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bulky; open cell structure allows moisture to get out while keeping heat in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Thin film rolls are sold to insulate pipes in extreme environments;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FLEXcon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is also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exploring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market in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consumer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goods, like coats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High porosity offers low resistance to electromagnetic waves, excellent for antennas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Industrial Productivity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2286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Polyimide Aerogels Boost Antennas, 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</a:rPr>
              <a:t>Insulate Pipes </a:t>
            </a: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580099"/>
            <a:ext cx="4572000" cy="17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In 2015,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FLEXcon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licensed the patent for polyimide aerogels for the thin-film format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In partnership with another company,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Blueshift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, makes and sells 100-foot rolls at thicknesses of from 2 thousandths of an inch (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0.5 mm)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to 80 thousandths of an inch (2 mm)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219200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84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NASA, military Space Test Program have carried out Materials International Space Station Experiment (MISSE) series since 2001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Materials, usually planned for space applications, are housed outside ISS to see how they’re affected by exposure to space environment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Johnson Space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Alpha Space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Houston</a:t>
            </a:r>
            <a:r>
              <a:rPr lang="en-US" sz="1600" b="1" i="1" smtClean="0">
                <a:solidFill>
                  <a:prstClr val="white"/>
                </a:solidFill>
                <a:latin typeface="Arial" charset="0"/>
              </a:rPr>
              <a:t>, Texas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21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Permanent facility, robotic installation and removal of samples keep costs low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Samples can be exposed to different elements for different lengths of time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Fast data connections offer real-time monitoring </a:t>
            </a: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New sensors include high-resolution cameras, </a:t>
            </a:r>
            <a:r>
              <a:rPr lang="en-US" sz="1400" smtClean="0">
                <a:solidFill>
                  <a:prstClr val="white"/>
                </a:solidFill>
                <a:latin typeface="Arial" charset="0"/>
              </a:rPr>
              <a:t>extremely precise contamination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sensor 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Industrial Productivity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</a:rPr>
              <a:t>Privately Built Facility Offers Advantages in Space Exposure Testing </a:t>
            </a:r>
            <a:endParaRPr lang="en-US" sz="20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National Lab Office at Johnson contracted Alpha Space to build permanent MISSE facility, manage MISSE deployments starting in 2017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Under cooperative agreements, NASA and Alpha Space share funding, risks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Space on MISSE not used by NASA will be rented to commercial, government, educational entities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73" y="1143000"/>
            <a:ext cx="423167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93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Goddard hired Barr Associates,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now part of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Materion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, </a:t>
            </a: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meet stringent, complicated requirements for updates to Hubble Space Telescope cameras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Optics for Curiosity Mars rover, James Webb Space Telescope continued to push company’s capabilities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Goddard Space Flight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Materion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 Precision Optics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Westford, Massachusetts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Technique developed to put multiple filters on one optic led to paint color matcher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Protocols to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eliminate defects,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new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coating recipes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are now used in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Materion’s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daily coating processes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Optics for products including cell phones, tablets, laptops, and other electronics all benefit 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Industrial Productivity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</a:rPr>
              <a:t>Optical Filters for NASA Imagers Focus on Cutting Edge</a:t>
            </a:r>
            <a:endParaRPr lang="en-US" sz="24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7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Hubble needed four light filters on a single optical component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James Webb Space Telescope Near-Infrared Camera required unprecedented uniformity in mid- and long wavelength light, where filter coating methods blur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532" y="1021769"/>
            <a:ext cx="4182718" cy="27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54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267200"/>
            <a:ext cx="4572000" cy="2057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40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Coatings for steel help prevent rust and corrosion that weaken the strong material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Zinc-silicate coating perfected at Goddard in the 1970s bonds chemically with the steel for long-lasting, very effective protection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Used to protect seaside structures at Kennedy Space Center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32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Goddard Space Flight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Polyset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Mechanicville, New York</a:t>
            </a: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3886200"/>
            <a:ext cx="4267200" cy="246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In 2010,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Polyset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began selling coating as WB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HRZS Single Coat System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One of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Polyset’s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first clients was Chevron, which uses the coating on offshore </a:t>
            </a:r>
            <a:r>
              <a:rPr lang="en-US" sz="1400" smtClean="0">
                <a:solidFill>
                  <a:prstClr val="white"/>
                </a:solidFill>
                <a:latin typeface="Arial" charset="0"/>
              </a:rPr>
              <a:t>oil rigs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Because coating bonds chemically, water doesn’t seep under, even when it is damaged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It is water-based, so no hazardous thinning agents or solvents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Industrial Productivity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981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Zinc-Silicate Coating Blocks Corrosion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3886200"/>
            <a:ext cx="4267200" cy="2438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251725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Patent was licensed by Inorganic Coatings, which turned to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Polyset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to help manufacture liquid potassium silicate, a key ingredient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Inorganic Coatings saw early success but went out of business in part because its attempts to make potassium silicate itself  were inconsistent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N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ow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Polyset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markets the coating directly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t="4500"/>
          <a:stretch/>
        </p:blipFill>
        <p:spPr>
          <a:xfrm>
            <a:off x="5105400" y="1066800"/>
            <a:ext cx="3733800" cy="26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25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7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space, condensable volatile compounds can outgas from spacecraft materials and condense </a:t>
            </a: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crucial components </a:t>
            </a: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lenses</a:t>
            </a:r>
            <a:r>
              <a:rPr lang="en-US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mirrors </a:t>
            </a:r>
            <a:endParaRPr lang="en-US" sz="1400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Outgassing Laboratory at Goddard tests all materials considered for space applications to ensure minimal or no outgassing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Goddard Space Flight Center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CRP USA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Mooresville, North Carolina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213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Following testing CRP has found business with 10 to 15 aerospace companies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Windform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materials offer high strength at low weight, a boon to any space application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Materials can be used in selective laser sintering 3D printing, which never leaves voids </a:t>
            </a: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Universities have made satellites with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Windform</a:t>
            </a:r>
            <a:endParaRPr lang="en-US" sz="1400" dirty="0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Industrial Productivity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prstClr val="white"/>
                </a:solidFill>
                <a:latin typeface="Times New Roman" pitchFamily="18" charset="0"/>
              </a:rPr>
              <a:t>Outgassing Test Facility Brings New Materials into Space Industry  </a:t>
            </a:r>
            <a:endParaRPr lang="en-US" sz="21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In </a:t>
            </a:r>
            <a:r>
              <a:rPr lang="en-US" sz="1400" smtClean="0">
                <a:solidFill>
                  <a:prstClr val="white"/>
                </a:solidFill>
                <a:latin typeface="Arial" charset="0"/>
              </a:rPr>
              <a:t>2013 the Outgassing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Laboratory tested four of CRP’s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Windform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3D printing materials, finding them suitable for space applications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Two materials, LX 2.0 and XT 2.0, had no volatile compounds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Results of all outgas testing are available on Outgassing Laboratory’s website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295400"/>
            <a:ext cx="3733802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22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Space Shuttle, built at Johnson, had an early all-digital fly-by-wire system; all subsystems were automated and connected by computer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The Hubble Space Telescope, built at Marshall, must collect and manage enough energy during each solar exposure to operate for an entire orbit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81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Johnson Space Center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Marshall Space Flight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American Aerospace Controls Inc.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Farmingdale, New Yor</a:t>
            </a: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k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Shifted from standardized to specialized custom current sensors, vastly enlarging parts catalog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Reputation for reliability expanded market to military satellites, foreign space agencies and companies, commercial aeronautics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Rail, industrial, and helicopter companies also take advantage of rugged, reliable parts 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Industrial Productivity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</a:rPr>
              <a:t>Shuttle, Hubble Work Lead to Strength in Custom Current Sensors </a:t>
            </a:r>
            <a:endParaRPr lang="en-US" sz="20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American Aerospace Controls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(AAC) provided custom current sensors as a subcontractor for the Shuttle, followed by similar work for Hubble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To meet requirements such as ruggedness against a variety of conditions, AAC brought quality-control staff and equipment in-house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AAC hired engineers to document rigorous testing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" t="7712" r="2878" b="13619"/>
          <a:stretch/>
        </p:blipFill>
        <p:spPr>
          <a:xfrm>
            <a:off x="4800599" y="1272702"/>
            <a:ext cx="4151489" cy="238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576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/>
        </p:nvSpPr>
        <p:spPr>
          <a:xfrm>
            <a:off x="76200" y="4221189"/>
            <a:ext cx="4572000" cy="2103411"/>
          </a:xfrm>
          <a:prstGeom prst="roundRect">
            <a:avLst>
              <a:gd name="adj" fmla="val 17510"/>
            </a:avLst>
          </a:prstGeom>
          <a:ln w="19050">
            <a:solidFill>
              <a:srgbClr val="535A77"/>
            </a:solidFill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175" name="Shape 175"/>
          <p:cNvSpPr/>
          <p:nvPr/>
        </p:nvSpPr>
        <p:spPr>
          <a:xfrm>
            <a:off x="76200" y="2209800"/>
            <a:ext cx="4572000" cy="1975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algn="ctr" hangingPunct="0">
              <a:spcBef>
                <a:spcPts val="600"/>
              </a:spcBef>
              <a:tabLst>
                <a:tab pos="228600" algn="l"/>
                <a:tab pos="292100" algn="l"/>
              </a:tabLst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NASA Technology</a:t>
            </a: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Flame trenches under rocket test stands at Stennis need to </a:t>
            </a:r>
            <a:r>
              <a:rPr sz="1400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withstand </a:t>
            </a: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inferno of a rocket plume and resist wearing </a:t>
            </a:r>
            <a:r>
              <a:rPr sz="1400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away</a:t>
            </a:r>
            <a:endParaRPr sz="1400" kern="0" dirty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Geopolymer concrete</a:t>
            </a:r>
            <a:r>
              <a:rPr lang="en-US"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made with fly-ash from burning coal</a:t>
            </a:r>
            <a:r>
              <a:rPr lang="en-US"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and then m</a:t>
            </a: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ixed with the right aggregates and alkali activators</a:t>
            </a:r>
            <a:r>
              <a:rPr lang="en-US"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can be stronger and more heat-resistant than non-recycled materials</a:t>
            </a:r>
          </a:p>
        </p:txBody>
      </p:sp>
      <p:sp>
        <p:nvSpPr>
          <p:cNvPr id="176" name="Shape 176"/>
          <p:cNvSpPr/>
          <p:nvPr/>
        </p:nvSpPr>
        <p:spPr>
          <a:xfrm>
            <a:off x="0" y="685800"/>
            <a:ext cx="4495800" cy="1228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algn="ctr" hangingPunct="0">
              <a:defRPr sz="16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i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hangingPunct="0">
              <a:defRPr sz="16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i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Stennis Space Center</a:t>
            </a:r>
            <a:endParaRPr sz="1600" b="1" i="1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  <a:p>
            <a:pPr algn="ctr" hangingPunct="0">
              <a:defRPr sz="16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i="1" kern="0">
              <a:solidFill>
                <a:srgbClr val="FFFFFF"/>
              </a:solidFill>
              <a:latin typeface="Times New Roman"/>
              <a:ea typeface="+mj-ea"/>
              <a:cs typeface="Times New Roman"/>
              <a:sym typeface="Times New Roman"/>
            </a:endParaRPr>
          </a:p>
          <a:p>
            <a:pPr algn="ctr" hangingPunct="0">
              <a:defRPr sz="16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i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Alchemy Geopolymer Solutions</a:t>
            </a:r>
          </a:p>
          <a:p>
            <a:pPr algn="ctr" hangingPunct="0">
              <a:defRPr sz="16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i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Colombus, Ohio</a:t>
            </a:r>
          </a:p>
        </p:txBody>
      </p:sp>
      <p:sp>
        <p:nvSpPr>
          <p:cNvPr id="177" name="Shape 177"/>
          <p:cNvSpPr/>
          <p:nvPr/>
        </p:nvSpPr>
        <p:spPr>
          <a:xfrm>
            <a:off x="4724400" y="4114800"/>
            <a:ext cx="4267200" cy="203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algn="ctr" defTabSz="292100" hangingPunct="0">
              <a:tabLst>
                <a:tab pos="228600" algn="l"/>
                <a:tab pos="571500" algn="l"/>
                <a:tab pos="1663700" algn="l"/>
              </a:tabLst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Benefits</a:t>
            </a: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Using waste ash means less sent to a landfill and less emissions and energy consumption from producing limestone cement</a:t>
            </a:r>
            <a:endParaRPr sz="1400" kern="0" dirty="0">
              <a:solidFill>
                <a:srgbClr val="FFFFFF"/>
              </a:solidFill>
              <a:latin typeface="Arial"/>
              <a:ea typeface="Arial"/>
              <a:cs typeface="Arial"/>
              <a:sym typeface="Times New Roman"/>
            </a:endParaRP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Impressive heat- and compression-resistance and and anti-corrosion properties</a:t>
            </a: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Clients get custom design based on locally sourced fly ash and other specified needs</a:t>
            </a:r>
          </a:p>
        </p:txBody>
      </p:sp>
      <p:sp>
        <p:nvSpPr>
          <p:cNvPr id="178" name="Shape 178"/>
          <p:cNvSpPr/>
          <p:nvPr/>
        </p:nvSpPr>
        <p:spPr>
          <a:xfrm>
            <a:off x="117474" y="6342062"/>
            <a:ext cx="1671640" cy="369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/>
          <a:p>
            <a:pPr hangingPunct="0">
              <a:defRPr sz="9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900" b="1" i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hangingPunct="0">
              <a:defRPr sz="9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900" b="1" i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Spinoff </a:t>
            </a:r>
            <a:r>
              <a:rPr sz="900" b="1" i="1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</a:t>
            </a:r>
            <a:r>
              <a:rPr lang="en-US" sz="900" b="1" i="1" kern="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900" b="1" i="1" kern="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Shape 179"/>
          <p:cNvSpPr/>
          <p:nvPr/>
        </p:nvSpPr>
        <p:spPr>
          <a:xfrm>
            <a:off x="6172200" y="6511925"/>
            <a:ext cx="2895600" cy="231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6037" tIns="46037" rIns="46037" bIns="46037">
            <a:spAutoFit/>
          </a:bodyPr>
          <a:lstStyle>
            <a:lvl1pPr algn="r">
              <a:defRPr sz="9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0"/>
            <a:r>
              <a:rPr lang="en-US" kern="0" dirty="0" smtClean="0"/>
              <a:t>Industrial Productivity</a:t>
            </a:r>
            <a:endParaRPr kern="0" dirty="0"/>
          </a:p>
        </p:txBody>
      </p:sp>
      <p:pic>
        <p:nvPicPr>
          <p:cNvPr id="180" name="image2.pdf" descr="NASA insigniaCMY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01000" y="92075"/>
            <a:ext cx="931863" cy="746125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76200" y="2209800"/>
            <a:ext cx="4572000" cy="1984402"/>
          </a:xfrm>
          <a:prstGeom prst="roundRect">
            <a:avLst>
              <a:gd name="adj" fmla="val 15360"/>
            </a:avLst>
          </a:prstGeom>
          <a:ln w="19050">
            <a:solidFill>
              <a:srgbClr val="535A77"/>
            </a:solidFill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182" name="Shape 182"/>
          <p:cNvSpPr/>
          <p:nvPr/>
        </p:nvSpPr>
        <p:spPr>
          <a:xfrm>
            <a:off x="152400" y="228600"/>
            <a:ext cx="7772400" cy="421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Times New Roman"/>
              </a:defRPr>
            </a:lvl1pPr>
          </a:lstStyle>
          <a:p>
            <a:pPr hangingPunct="0"/>
            <a:r>
              <a:rPr sz="2400" kern="0"/>
              <a:t>High-Heat Cement Gives Ashes New Life</a:t>
            </a:r>
          </a:p>
        </p:txBody>
      </p:sp>
      <p:sp>
        <p:nvSpPr>
          <p:cNvPr id="183" name="Shape 183"/>
          <p:cNvSpPr/>
          <p:nvPr/>
        </p:nvSpPr>
        <p:spPr>
          <a:xfrm>
            <a:off x="4724400" y="4114800"/>
            <a:ext cx="4267200" cy="2209800"/>
          </a:xfrm>
          <a:prstGeom prst="roundRect">
            <a:avLst>
              <a:gd name="adj" fmla="val 16667"/>
            </a:avLst>
          </a:prstGeom>
          <a:ln w="19050">
            <a:solidFill>
              <a:srgbClr val="535A77"/>
            </a:solidFill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</a:defRPr>
            </a:pPr>
            <a:endParaRPr sz="2400" kern="0">
              <a:solidFill>
                <a:srgbClr val="FFFFFF"/>
              </a:solidFill>
              <a:latin typeface="Corbel"/>
              <a:sym typeface="Corbel"/>
            </a:endParaRPr>
          </a:p>
        </p:txBody>
      </p:sp>
      <p:sp>
        <p:nvSpPr>
          <p:cNvPr id="184" name="Shape 184"/>
          <p:cNvSpPr/>
          <p:nvPr/>
        </p:nvSpPr>
        <p:spPr>
          <a:xfrm>
            <a:off x="76200" y="4279900"/>
            <a:ext cx="4572000" cy="2039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hangingPunct="0">
              <a:spcBef>
                <a:spcPts val="600"/>
              </a:spcBef>
              <a:tabLst>
                <a:tab pos="228600" algn="l"/>
                <a:tab pos="292100" algn="l"/>
              </a:tabLst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Technology Transfer</a:t>
            </a: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Louisiana Tech University team designed multiple geopolymer concretes to test under a Dual Use Technology Development cooperative agreement</a:t>
            </a:r>
            <a:endParaRPr sz="1400" kern="0" dirty="0">
              <a:solidFill>
                <a:srgbClr val="FFFFFF"/>
              </a:solidFill>
              <a:latin typeface="Arial"/>
              <a:ea typeface="Arial"/>
              <a:cs typeface="Arial"/>
              <a:sym typeface="Times New Roman"/>
            </a:endParaRP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successful test results prompted the team to start Alchemy Geopolymer Solutions to design geopolymer concrete for clients around the country</a:t>
            </a:r>
            <a:endParaRPr sz="1400" kern="0" dirty="0">
              <a:solidFill>
                <a:srgbClr val="FFFFFF"/>
              </a:solidFill>
              <a:latin typeface="Arial"/>
              <a:ea typeface="Arial"/>
              <a:cs typeface="Arial"/>
              <a:sym typeface="Times New Roman"/>
            </a:endParaRPr>
          </a:p>
          <a:p>
            <a:pPr marL="285750" indent="-285750" hangingPunct="0">
              <a:spcBef>
                <a:spcPts val="500"/>
              </a:spcBef>
              <a:buClr>
                <a:srgbClr val="790015"/>
              </a:buClr>
              <a:buSzPct val="100000"/>
              <a:buFont typeface="Wingdings" panose="05000000000000000000" pitchFamily="2" charset="2"/>
              <a:buChar char=""/>
              <a:tabLst>
                <a:tab pos="228600" algn="l"/>
                <a:tab pos="292100" algn="l"/>
              </a:tabLst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2014, won the prestigious Startup Louisiana Prize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4696" r="650" b="16387"/>
          <a:stretch/>
        </p:blipFill>
        <p:spPr>
          <a:xfrm>
            <a:off x="5008494" y="1195665"/>
            <a:ext cx="3699012" cy="232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95162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" r="5472" b="-7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473005"/>
            <a:ext cx="5553940" cy="1384995"/>
          </a:xfrm>
          <a:prstGeom prst="rect">
            <a:avLst/>
          </a:prstGeom>
          <a:solidFill>
            <a:schemeClr val="bg1">
              <a:alpha val="5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marL="91440"/>
            <a:r>
              <a:rPr lang="en-US" sz="2800" dirty="0">
                <a:solidFill>
                  <a:prstClr val="white"/>
                </a:solidFill>
              </a:rPr>
              <a:t>Visit the </a:t>
            </a:r>
            <a:r>
              <a:rPr lang="en-US" sz="2800" i="1" dirty="0">
                <a:solidFill>
                  <a:prstClr val="white"/>
                </a:solidFill>
              </a:rPr>
              <a:t>Spinoff</a:t>
            </a:r>
            <a:r>
              <a:rPr lang="en-US" sz="2800" dirty="0">
                <a:solidFill>
                  <a:prstClr val="white"/>
                </a:solidFill>
              </a:rPr>
              <a:t> website for more examples of NASA technology transfer: http://spinoff.nasa.gov</a:t>
            </a:r>
          </a:p>
        </p:txBody>
      </p:sp>
    </p:spTree>
    <p:extLst>
      <p:ext uri="{BB962C8B-B14F-4D97-AF65-F5344CB8AC3E}">
        <p14:creationId xmlns:p14="http://schemas.microsoft.com/office/powerpoint/2010/main" val="267153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9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1960s and ’70s Bill Elkins worked on liquid cooling garments for NASA and the Air Force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Tubes threaded through suits carried water cooled by a heat exchanger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With Ames researchers, Elkins developed system of thin panels holding liquid-filled channels for cooling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Ames Research Center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 smtClean="0">
                <a:solidFill>
                  <a:prstClr val="white"/>
                </a:solidFill>
                <a:latin typeface="Arial" charset="0"/>
              </a:rPr>
              <a:t>WElkins</a:t>
            </a: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 LLC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Downers Grove, Illinois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27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Strokes, heart attacks, brain injury, sedation during surgery decrease oxygen flow to parts of brain; cooling diminishes need for oxygen, also decreases inflammation from injury.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WElkins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Cooling Headliner approved by FDA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Company also markets systems to athletes for improved performance, head trauma treatment, and to </a:t>
            </a:r>
            <a:r>
              <a:rPr lang="en-US" sz="1400" smtClean="0">
                <a:solidFill>
                  <a:prstClr val="white"/>
                </a:solidFill>
                <a:latin typeface="Arial" charset="0"/>
              </a:rPr>
              <a:t>workers wearing heavy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protective gear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Health and Medicine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</a:rPr>
              <a:t>Cooling Garments Find New Medical, Athletic, and Industrial Uses </a:t>
            </a:r>
            <a:endParaRPr lang="en-US" sz="2000" dirty="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207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Elkins founded several companies that applied liquid cooling to medical, athletic, and industrial uses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After founding </a:t>
            </a:r>
            <a:r>
              <a:rPr lang="en-US" sz="1400" dirty="0" err="1" smtClean="0">
                <a:solidFill>
                  <a:prstClr val="white"/>
                </a:solidFill>
                <a:latin typeface="Arial" charset="0"/>
              </a:rPr>
              <a:t>WElkins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 LLC in the 1990s, Elkins was contacted by a doctor interested in using cooling to mitigate brain damage caused by stroke and head trauma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2004 pilot study showed strong potential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23" y="951547"/>
            <a:ext cx="3677377" cy="301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32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Spinoff\tto\Image Collections\NASA logos\2000px-NASA_logo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194" y="2133600"/>
            <a:ext cx="3049899" cy="259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89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15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NASA Technology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One of NASA’s ongoing areas of research is learning what happens to bones after long-term exposure to zero gravity conditions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This includes studies of astronauts as well as experiments on animals (such as mice) in space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Johnson Space Center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>
                <a:solidFill>
                  <a:prstClr val="white"/>
                </a:solidFill>
                <a:latin typeface="Arial" charset="0"/>
              </a:rPr>
              <a:t>Techshot</a:t>
            </a: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 Inc.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prstClr val="white"/>
                </a:solidFill>
                <a:latin typeface="Arial" charset="0"/>
              </a:rPr>
              <a:t>Greenville, Indiana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184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The resulting device, dubbed Bone D, is now in commercial operation on the ISS</a:t>
            </a: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Companies rent the facility through </a:t>
            </a:r>
            <a:r>
              <a:rPr lang="en-US" sz="1400" dirty="0" err="1">
                <a:solidFill>
                  <a:prstClr val="white"/>
                </a:solidFill>
                <a:latin typeface="Arial" charset="0"/>
              </a:rPr>
              <a:t>Techshot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, which maintains a ground-based mission control to monitor the instrument and acquire real-time data from experiments</a:t>
            </a: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Health and Medicine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Space-Based Bone Scanner Expands Medical Research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99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>
                <a:solidFill>
                  <a:prstClr val="white"/>
                </a:solidFill>
                <a:latin typeface="Arial" charset="0"/>
              </a:rPr>
              <a:t>Technology Transfer 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Johnson worked with the Center for the Advancement of Science in Space (CASIS) to upgrade laboratory facilities on the space station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>
                <a:solidFill>
                  <a:prstClr val="white"/>
                </a:solidFill>
                <a:latin typeface="Arial" charset="0"/>
              </a:rPr>
              <a:t>CASIS partnered with </a:t>
            </a:r>
            <a:r>
              <a:rPr lang="en-US" sz="1400" dirty="0" err="1">
                <a:solidFill>
                  <a:prstClr val="white"/>
                </a:solidFill>
                <a:latin typeface="Arial" charset="0"/>
              </a:rPr>
              <a:t>Techshot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 to develop a bone densitometer that could be deployed on the ISS and operated by astronauts without exposing them to harmful radiation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7" b="213"/>
          <a:stretch/>
        </p:blipFill>
        <p:spPr>
          <a:xfrm>
            <a:off x="4928486" y="1343501"/>
            <a:ext cx="3859028" cy="211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5037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6200" y="4114800"/>
            <a:ext cx="45720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76200" y="2209800"/>
            <a:ext cx="4572000" cy="2115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NASA Technology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keep astronauts comfortable, spacesuits use active liquid cooling garments</a:t>
            </a: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Under Johnson SBIR contracts, Triangle Research and Development Corporation tried more passive methods, microencapsulating phase change materials and infusing them into threads and fabrics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"/>
              <a:tabLst>
                <a:tab pos="228600" algn="l"/>
                <a:tab pos="292100" algn="l"/>
              </a:tabLst>
            </a:pPr>
            <a:endParaRPr lang="en-US" sz="1600" b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0" y="685800"/>
            <a:ext cx="4495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Johnson Space Center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Embrace Innovations 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white"/>
                </a:solidFill>
                <a:latin typeface="Arial" charset="0"/>
              </a:rPr>
              <a:t>San Francisco</a:t>
            </a: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198" name="Rectangle 5"/>
          <p:cNvSpPr>
            <a:spLocks noChangeArrowheads="1"/>
          </p:cNvSpPr>
          <p:nvPr/>
        </p:nvSpPr>
        <p:spPr bwMode="auto">
          <a:xfrm>
            <a:off x="26988" y="101600"/>
            <a:ext cx="2444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0650" tIns="61912" rIns="120650" bIns="61912">
            <a:spAutoFit/>
          </a:bodyPr>
          <a:lstStyle/>
          <a:p>
            <a:pPr defTabSz="1516063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724400" y="4114800"/>
            <a:ext cx="4267200" cy="21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defTabSz="2921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" algn="l"/>
                <a:tab pos="16637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Benefits</a:t>
            </a:r>
            <a:endParaRPr lang="en-US" sz="16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Embrace Innovations uses Outlast fabric in line of Little Lotus baby swaddles and sleeping bags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Keeps babies comfortable, reduces risk of overheating, which is linked to sudden infant death syndrome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defTabSz="2921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571500" algn="l"/>
                <a:tab pos="16637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Sales </a:t>
            </a:r>
            <a:r>
              <a:rPr lang="en-US" sz="1400" dirty="0">
                <a:solidFill>
                  <a:prstClr val="white"/>
                </a:solidFill>
                <a:latin typeface="Arial" charset="0"/>
              </a:rPr>
              <a:t>support Embrace’s </a:t>
            </a:r>
            <a:r>
              <a:rPr lang="en-US" sz="1400">
                <a:solidFill>
                  <a:prstClr val="white"/>
                </a:solidFill>
                <a:latin typeface="Arial" charset="0"/>
              </a:rPr>
              <a:t>nonprofit </a:t>
            </a:r>
            <a:r>
              <a:rPr lang="en-US" sz="1400" smtClean="0">
                <a:solidFill>
                  <a:prstClr val="white"/>
                </a:solidFill>
                <a:latin typeface="Arial" charset="0"/>
              </a:rPr>
              <a:t>arm in efforts </a:t>
            </a: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to save premature babies in developing world </a:t>
            </a:r>
            <a:endParaRPr lang="en-US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0" name="Rectangle 7"/>
          <p:cNvSpPr>
            <a:spLocks noChangeArrowheads="1"/>
          </p:cNvSpPr>
          <p:nvPr/>
        </p:nvSpPr>
        <p:spPr bwMode="auto">
          <a:xfrm>
            <a:off x="117475" y="6342063"/>
            <a:ext cx="16716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00" b="1" i="1" dirty="0">
              <a:solidFill>
                <a:prstClr val="white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>
                <a:solidFill>
                  <a:prstClr val="white"/>
                </a:solidFill>
                <a:latin typeface="Arial" charset="0"/>
              </a:rPr>
              <a:t>Spinoff </a:t>
            </a: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2017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03" name="Rectangle 14"/>
          <p:cNvSpPr>
            <a:spLocks noChangeArrowheads="1"/>
          </p:cNvSpPr>
          <p:nvPr/>
        </p:nvSpPr>
        <p:spPr bwMode="auto">
          <a:xfrm rot="10800000" flipV="1">
            <a:off x="6172200" y="6511925"/>
            <a:ext cx="2895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b="1" i="1" dirty="0" smtClean="0">
                <a:solidFill>
                  <a:prstClr val="white"/>
                </a:solidFill>
                <a:latin typeface="Arial" charset="0"/>
              </a:rPr>
              <a:t>Health and Medicine</a:t>
            </a:r>
            <a:endParaRPr lang="en-US" sz="900" b="1" i="1" dirty="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06" name="Picture 25" descr="NASA insigniaCMYK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92075"/>
            <a:ext cx="931863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/>
          <p:cNvSpPr/>
          <p:nvPr/>
        </p:nvSpPr>
        <p:spPr>
          <a:xfrm>
            <a:off x="76200" y="2209800"/>
            <a:ext cx="4572000" cy="182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08" name="TextBox 17"/>
          <p:cNvSpPr txBox="1">
            <a:spLocks noChangeArrowheads="1"/>
          </p:cNvSpPr>
          <p:nvPr/>
        </p:nvSpPr>
        <p:spPr bwMode="auto">
          <a:xfrm>
            <a:off x="152400" y="228600"/>
            <a:ext cx="7772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white"/>
                </a:solidFill>
                <a:latin typeface="Times New Roman" pitchFamily="18" charset="0"/>
              </a:rPr>
              <a:t>Temperature-Regulating Fabrics Keep Babies Comfortable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24400" y="4114800"/>
            <a:ext cx="4267200" cy="2209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210" name="TextBox 17"/>
          <p:cNvSpPr txBox="1">
            <a:spLocks noChangeArrowheads="1"/>
          </p:cNvSpPr>
          <p:nvPr/>
        </p:nvSpPr>
        <p:spPr bwMode="auto">
          <a:xfrm>
            <a:off x="76200" y="4114800"/>
            <a:ext cx="4572000" cy="178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35000"/>
              </a:spcBef>
              <a:spcAft>
                <a:spcPct val="0"/>
              </a:spcAft>
              <a:tabLst>
                <a:tab pos="228600" algn="l"/>
                <a:tab pos="292100" algn="l"/>
              </a:tabLst>
            </a:pPr>
            <a:r>
              <a:rPr lang="en-US" sz="1600" b="1" dirty="0" smtClean="0">
                <a:solidFill>
                  <a:prstClr val="white"/>
                </a:solidFill>
                <a:latin typeface="Arial" charset="0"/>
              </a:rPr>
              <a:t>Technology Transfer </a:t>
            </a:r>
            <a:endParaRPr lang="en-US" sz="1600" b="1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Gateway Technologies licensed exclusive patent for incorporating temperature-regulating phase change materials into fibers and fabrics </a:t>
            </a:r>
            <a:endParaRPr lang="en-US" sz="1400" dirty="0">
              <a:solidFill>
                <a:prstClr val="white"/>
              </a:solidFill>
              <a:latin typeface="Arial" charset="0"/>
            </a:endParaRPr>
          </a:p>
          <a:p>
            <a:pPr marL="228600" indent="-228600" eaLnBrk="0" fontAlgn="base" hangingPunct="0">
              <a:spcBef>
                <a:spcPct val="35000"/>
              </a:spcBef>
              <a:spcAft>
                <a:spcPct val="0"/>
              </a:spcAft>
              <a:buClr>
                <a:srgbClr val="790015"/>
              </a:buClr>
              <a:buFont typeface="Wingdings" pitchFamily="2" charset="2"/>
              <a:buChar char="u"/>
              <a:tabLst>
                <a:tab pos="228600" algn="l"/>
                <a:tab pos="292100" algn="l"/>
              </a:tabLst>
            </a:pPr>
            <a:r>
              <a:rPr lang="en-US" sz="1400" dirty="0" smtClean="0">
                <a:solidFill>
                  <a:prstClr val="white"/>
                </a:solidFill>
                <a:latin typeface="Arial" charset="0"/>
              </a:rPr>
              <a:t>Now known as Outlast, company supplies fabrics with phase change materials to companies that make clothes, bedding, sleeping bags, and more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1346200"/>
            <a:ext cx="35814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10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coleman\Desktop\T-Di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157484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C699D081-1B2C-4B8B-9E0F-E8619FC69BDB}" vid="{18EA2E40-2100-4998-BE81-56D82FA6ED97}"/>
    </a:ext>
  </a:extLst>
</a:theme>
</file>

<file path=ppt/theme/theme10.xml><?xml version="1.0" encoding="utf-8"?>
<a:theme xmlns:a="http://schemas.openxmlformats.org/drawingml/2006/main" name="8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7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9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0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1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2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3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4_Metro">
  <a:themeElements>
    <a:clrScheme name="Metr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0000FF"/>
      </a:hlink>
      <a:folHlink>
        <a:srgbClr val="FF00FF"/>
      </a:folHlink>
    </a:clrScheme>
    <a:fontScheme name="Metro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7.xml><?xml version="1.0" encoding="utf-8"?>
<a:theme xmlns:a="http://schemas.openxmlformats.org/drawingml/2006/main" name="25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6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7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8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9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30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1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32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33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34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35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36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37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38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39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40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41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42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43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44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45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46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47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48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49_Metro">
  <a:themeElements>
    <a:clrScheme name="Metr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0000FF"/>
      </a:hlink>
      <a:folHlink>
        <a:srgbClr val="FF00FF"/>
      </a:folHlink>
    </a:clrScheme>
    <a:fontScheme name="Metro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Metro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Metro">
  <a:themeElements>
    <a:clrScheme name="Metr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0000FF"/>
      </a:hlink>
      <a:folHlink>
        <a:srgbClr val="FF00FF"/>
      </a:folHlink>
    </a:clrScheme>
    <a:fontScheme name="Metro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92</TotalTime>
  <Words>8549</Words>
  <Application>Microsoft Office PowerPoint</Application>
  <PresentationFormat>On-screen Show (4:3)</PresentationFormat>
  <Paragraphs>1052</Paragraphs>
  <Slides>60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51</vt:i4>
      </vt:variant>
      <vt:variant>
        <vt:lpstr>Slide Titles</vt:lpstr>
      </vt:variant>
      <vt:variant>
        <vt:i4>60</vt:i4>
      </vt:variant>
    </vt:vector>
  </HeadingPairs>
  <TitlesOfParts>
    <vt:vector size="121" baseType="lpstr">
      <vt:lpstr>Arial</vt:lpstr>
      <vt:lpstr>Calibri</vt:lpstr>
      <vt:lpstr>Calibri Light</vt:lpstr>
      <vt:lpstr>Consolas</vt:lpstr>
      <vt:lpstr>Corbel</vt:lpstr>
      <vt:lpstr>Helvetica</vt:lpstr>
      <vt:lpstr>Times New Roman</vt:lpstr>
      <vt:lpstr>Wingdings</vt:lpstr>
      <vt:lpstr>Wingdings 2</vt:lpstr>
      <vt:lpstr>Wingdings 3</vt:lpstr>
      <vt:lpstr>Theme1</vt:lpstr>
      <vt:lpstr>Metro</vt:lpstr>
      <vt:lpstr>1_Metro</vt:lpstr>
      <vt:lpstr>2_Metro</vt:lpstr>
      <vt:lpstr>3_Metro</vt:lpstr>
      <vt:lpstr>4_Metro</vt:lpstr>
      <vt:lpstr>5_Metro</vt:lpstr>
      <vt:lpstr>6_Metro</vt:lpstr>
      <vt:lpstr>7_Metro</vt:lpstr>
      <vt:lpstr>8_Metro</vt:lpstr>
      <vt:lpstr>9_Metro</vt:lpstr>
      <vt:lpstr>10_Metro</vt:lpstr>
      <vt:lpstr>11_Metro</vt:lpstr>
      <vt:lpstr>12_Metro</vt:lpstr>
      <vt:lpstr>13_Metro</vt:lpstr>
      <vt:lpstr>14_Metro</vt:lpstr>
      <vt:lpstr>15_Metro</vt:lpstr>
      <vt:lpstr>16_Metro</vt:lpstr>
      <vt:lpstr>17_Metro</vt:lpstr>
      <vt:lpstr>18_Metro</vt:lpstr>
      <vt:lpstr>19_Metro</vt:lpstr>
      <vt:lpstr>20_Metro</vt:lpstr>
      <vt:lpstr>21_Metro</vt:lpstr>
      <vt:lpstr>22_Metro</vt:lpstr>
      <vt:lpstr>23_Metro</vt:lpstr>
      <vt:lpstr>24_Metro</vt:lpstr>
      <vt:lpstr>25_Metro</vt:lpstr>
      <vt:lpstr>26_Metro</vt:lpstr>
      <vt:lpstr>27_Metro</vt:lpstr>
      <vt:lpstr>28_Metro</vt:lpstr>
      <vt:lpstr>29_Metro</vt:lpstr>
      <vt:lpstr>30_Metro</vt:lpstr>
      <vt:lpstr>31_Metro</vt:lpstr>
      <vt:lpstr>32_Metro</vt:lpstr>
      <vt:lpstr>33_Metro</vt:lpstr>
      <vt:lpstr>34_Metro</vt:lpstr>
      <vt:lpstr>35_Metro</vt:lpstr>
      <vt:lpstr>36_Metro</vt:lpstr>
      <vt:lpstr>37_Metro</vt:lpstr>
      <vt:lpstr>38_Metro</vt:lpstr>
      <vt:lpstr>39_Metro</vt:lpstr>
      <vt:lpstr>40_Metro</vt:lpstr>
      <vt:lpstr>41_Metro</vt:lpstr>
      <vt:lpstr>42_Metro</vt:lpstr>
      <vt:lpstr>43_Metro</vt:lpstr>
      <vt:lpstr>44_Metro</vt:lpstr>
      <vt:lpstr>45_Metro</vt:lpstr>
      <vt:lpstr>46_Metro</vt:lpstr>
      <vt:lpstr>47_Metro</vt:lpstr>
      <vt:lpstr>48_Metro</vt:lpstr>
      <vt:lpstr>49_Metro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Coleman, Daniel Peter. (GSFC-279.0)[TRAX INTERNATIONAL CORP]</dc:creator>
  <cp:lastModifiedBy>Coleman, Daniel Peter. (GSFC-279.0)[TRAX INTERNATIONAL CORP]</cp:lastModifiedBy>
  <cp:revision>11</cp:revision>
  <dcterms:created xsi:type="dcterms:W3CDTF">2016-09-19T18:01:11Z</dcterms:created>
  <dcterms:modified xsi:type="dcterms:W3CDTF">2017-02-28T18:17:03Z</dcterms:modified>
</cp:coreProperties>
</file>