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theme/theme22.xml" ContentType="application/vnd.openxmlformats-officedocument.theme+xml"/>
  <Override PartName="/ppt/slideLayouts/slideLayout33.xml" ContentType="application/vnd.openxmlformats-officedocument.presentationml.slideLayout+xml"/>
  <Override PartName="/ppt/theme/theme23.xml" ContentType="application/vnd.openxmlformats-officedocument.theme+xml"/>
  <Override PartName="/ppt/slideLayouts/slideLayout34.xml" ContentType="application/vnd.openxmlformats-officedocument.presentationml.slideLayout+xml"/>
  <Override PartName="/ppt/theme/theme24.xml" ContentType="application/vnd.openxmlformats-officedocument.theme+xml"/>
  <Override PartName="/ppt/slideLayouts/slideLayout35.xml" ContentType="application/vnd.openxmlformats-officedocument.presentationml.slideLayout+xml"/>
  <Override PartName="/ppt/theme/theme25.xml" ContentType="application/vnd.openxmlformats-officedocument.theme+xml"/>
  <Override PartName="/ppt/slideLayouts/slideLayout36.xml" ContentType="application/vnd.openxmlformats-officedocument.presentationml.slideLayout+xml"/>
  <Override PartName="/ppt/theme/theme26.xml" ContentType="application/vnd.openxmlformats-officedocument.theme+xml"/>
  <Override PartName="/ppt/slideLayouts/slideLayout37.xml" ContentType="application/vnd.openxmlformats-officedocument.presentationml.slideLayout+xml"/>
  <Override PartName="/ppt/theme/theme27.xml" ContentType="application/vnd.openxmlformats-officedocument.theme+xml"/>
  <Override PartName="/ppt/slideLayouts/slideLayout38.xml" ContentType="application/vnd.openxmlformats-officedocument.presentationml.slideLayout+xml"/>
  <Override PartName="/ppt/theme/theme28.xml" ContentType="application/vnd.openxmlformats-officedocument.theme+xml"/>
  <Override PartName="/ppt/slideLayouts/slideLayout39.xml" ContentType="application/vnd.openxmlformats-officedocument.presentationml.slideLayout+xml"/>
  <Override PartName="/ppt/theme/theme29.xml" ContentType="application/vnd.openxmlformats-officedocument.theme+xml"/>
  <Override PartName="/ppt/slideLayouts/slideLayout40.xml" ContentType="application/vnd.openxmlformats-officedocument.presentationml.slideLayout+xml"/>
  <Override PartName="/ppt/theme/theme30.xml" ContentType="application/vnd.openxmlformats-officedocument.theme+xml"/>
  <Override PartName="/ppt/slideLayouts/slideLayout41.xml" ContentType="application/vnd.openxmlformats-officedocument.presentationml.slideLayout+xml"/>
  <Override PartName="/ppt/theme/theme31.xml" ContentType="application/vnd.openxmlformats-officedocument.theme+xml"/>
  <Override PartName="/ppt/slideLayouts/slideLayout42.xml" ContentType="application/vnd.openxmlformats-officedocument.presentationml.slideLayout+xml"/>
  <Override PartName="/ppt/theme/theme32.xml" ContentType="application/vnd.openxmlformats-officedocument.theme+xml"/>
  <Override PartName="/ppt/slideLayouts/slideLayout43.xml" ContentType="application/vnd.openxmlformats-officedocument.presentationml.slideLayout+xml"/>
  <Override PartName="/ppt/theme/theme33.xml" ContentType="application/vnd.openxmlformats-officedocument.theme+xml"/>
  <Override PartName="/ppt/slideLayouts/slideLayout44.xml" ContentType="application/vnd.openxmlformats-officedocument.presentationml.slideLayout+xml"/>
  <Override PartName="/ppt/theme/theme34.xml" ContentType="application/vnd.openxmlformats-officedocument.theme+xml"/>
  <Override PartName="/ppt/slideLayouts/slideLayout45.xml" ContentType="application/vnd.openxmlformats-officedocument.presentationml.slideLayout+xml"/>
  <Override PartName="/ppt/theme/theme35.xml" ContentType="application/vnd.openxmlformats-officedocument.theme+xml"/>
  <Override PartName="/ppt/slideLayouts/slideLayout46.xml" ContentType="application/vnd.openxmlformats-officedocument.presentationml.slideLayout+xml"/>
  <Override PartName="/ppt/theme/theme36.xml" ContentType="application/vnd.openxmlformats-officedocument.theme+xml"/>
  <Override PartName="/ppt/slideLayouts/slideLayout47.xml" ContentType="application/vnd.openxmlformats-officedocument.presentationml.slideLayout+xml"/>
  <Override PartName="/ppt/theme/theme37.xml" ContentType="application/vnd.openxmlformats-officedocument.theme+xml"/>
  <Override PartName="/ppt/slideLayouts/slideLayout48.xml" ContentType="application/vnd.openxmlformats-officedocument.presentationml.slideLayout+xml"/>
  <Override PartName="/ppt/theme/theme38.xml" ContentType="application/vnd.openxmlformats-officedocument.theme+xml"/>
  <Override PartName="/ppt/slideLayouts/slideLayout49.xml" ContentType="application/vnd.openxmlformats-officedocument.presentationml.slideLayout+xml"/>
  <Override PartName="/ppt/theme/theme39.xml" ContentType="application/vnd.openxmlformats-officedocument.theme+xml"/>
  <Override PartName="/ppt/slideLayouts/slideLayout50.xml" ContentType="application/vnd.openxmlformats-officedocument.presentationml.slideLayout+xml"/>
  <Override PartName="/ppt/theme/theme40.xml" ContentType="application/vnd.openxmlformats-officedocument.theme+xml"/>
  <Override PartName="/ppt/slideLayouts/slideLayout51.xml" ContentType="application/vnd.openxmlformats-officedocument.presentationml.slideLayout+xml"/>
  <Override PartName="/ppt/theme/theme41.xml" ContentType="application/vnd.openxmlformats-officedocument.theme+xml"/>
  <Override PartName="/ppt/slideLayouts/slideLayout52.xml" ContentType="application/vnd.openxmlformats-officedocument.presentationml.slideLayout+xml"/>
  <Override PartName="/ppt/theme/theme42.xml" ContentType="application/vnd.openxmlformats-officedocument.theme+xml"/>
  <Override PartName="/ppt/slideLayouts/slideLayout53.xml" ContentType="application/vnd.openxmlformats-officedocument.presentationml.slideLayout+xml"/>
  <Override PartName="/ppt/theme/theme43.xml" ContentType="application/vnd.openxmlformats-officedocument.theme+xml"/>
  <Override PartName="/ppt/slideLayouts/slideLayout54.xml" ContentType="application/vnd.openxmlformats-officedocument.presentationml.slideLayout+xml"/>
  <Override PartName="/ppt/theme/theme44.xml" ContentType="application/vnd.openxmlformats-officedocument.theme+xml"/>
  <Override PartName="/ppt/slideLayouts/slideLayout55.xml" ContentType="application/vnd.openxmlformats-officedocument.presentationml.slideLayout+xml"/>
  <Override PartName="/ppt/theme/theme45.xml" ContentType="application/vnd.openxmlformats-officedocument.theme+xml"/>
  <Override PartName="/ppt/slideLayouts/slideLayout56.xml" ContentType="application/vnd.openxmlformats-officedocument.presentationml.slideLayout+xml"/>
  <Override PartName="/ppt/theme/theme46.xml" ContentType="application/vnd.openxmlformats-officedocument.theme+xml"/>
  <Override PartName="/ppt/slideLayouts/slideLayout57.xml" ContentType="application/vnd.openxmlformats-officedocument.presentationml.slideLayout+xml"/>
  <Override PartName="/ppt/theme/theme47.xml" ContentType="application/vnd.openxmlformats-officedocument.theme+xml"/>
  <Override PartName="/ppt/slideLayouts/slideLayout58.xml" ContentType="application/vnd.openxmlformats-officedocument.presentationml.slideLayout+xml"/>
  <Override PartName="/ppt/theme/theme48.xml" ContentType="application/vnd.openxmlformats-officedocument.theme+xml"/>
  <Override PartName="/ppt/slideLayouts/slideLayout59.xml" ContentType="application/vnd.openxmlformats-officedocument.presentationml.slideLayout+xml"/>
  <Override PartName="/ppt/theme/theme49.xml" ContentType="application/vnd.openxmlformats-officedocument.theme+xml"/>
  <Override PartName="/ppt/slideLayouts/slideLayout60.xml" ContentType="application/vnd.openxmlformats-officedocument.presentationml.slideLayout+xml"/>
  <Override PartName="/ppt/theme/theme50.xml" ContentType="application/vnd.openxmlformats-officedocument.theme+xml"/>
  <Override PartName="/ppt/theme/theme5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4" r:id="rId3"/>
    <p:sldMasterId id="2147483676" r:id="rId4"/>
    <p:sldMasterId id="2147483678" r:id="rId5"/>
    <p:sldMasterId id="2147483680" r:id="rId6"/>
    <p:sldMasterId id="2147483682" r:id="rId7"/>
    <p:sldMasterId id="2147483684" r:id="rId8"/>
    <p:sldMasterId id="2147483686" r:id="rId9"/>
    <p:sldMasterId id="2147483688" r:id="rId10"/>
    <p:sldMasterId id="2147483690" r:id="rId11"/>
    <p:sldMasterId id="2147483692" r:id="rId12"/>
    <p:sldMasterId id="2147483694" r:id="rId13"/>
    <p:sldMasterId id="2147483696" r:id="rId14"/>
    <p:sldMasterId id="2147483698" r:id="rId15"/>
    <p:sldMasterId id="2147483700" r:id="rId16"/>
    <p:sldMasterId id="2147483702" r:id="rId17"/>
    <p:sldMasterId id="2147483704" r:id="rId18"/>
    <p:sldMasterId id="2147483706" r:id="rId19"/>
    <p:sldMasterId id="2147483708" r:id="rId20"/>
    <p:sldMasterId id="2147483710" r:id="rId21"/>
    <p:sldMasterId id="2147483712" r:id="rId22"/>
    <p:sldMasterId id="2147483714" r:id="rId23"/>
    <p:sldMasterId id="2147483716" r:id="rId24"/>
    <p:sldMasterId id="2147483718" r:id="rId25"/>
    <p:sldMasterId id="2147483720" r:id="rId26"/>
    <p:sldMasterId id="2147483722" r:id="rId27"/>
    <p:sldMasterId id="2147483724" r:id="rId28"/>
    <p:sldMasterId id="2147483726" r:id="rId29"/>
    <p:sldMasterId id="2147483728" r:id="rId30"/>
    <p:sldMasterId id="2147483730" r:id="rId31"/>
    <p:sldMasterId id="2147483732" r:id="rId32"/>
    <p:sldMasterId id="2147483734" r:id="rId33"/>
    <p:sldMasterId id="2147483736" r:id="rId34"/>
    <p:sldMasterId id="2147483738" r:id="rId35"/>
    <p:sldMasterId id="2147483740" r:id="rId36"/>
    <p:sldMasterId id="2147483742" r:id="rId37"/>
    <p:sldMasterId id="2147483744" r:id="rId38"/>
    <p:sldMasterId id="2147483746" r:id="rId39"/>
    <p:sldMasterId id="2147483748" r:id="rId40"/>
    <p:sldMasterId id="2147483750" r:id="rId41"/>
    <p:sldMasterId id="2147483752" r:id="rId42"/>
    <p:sldMasterId id="2147483754" r:id="rId43"/>
    <p:sldMasterId id="2147483756" r:id="rId44"/>
    <p:sldMasterId id="2147483758" r:id="rId45"/>
    <p:sldMasterId id="2147483760" r:id="rId46"/>
    <p:sldMasterId id="2147483762" r:id="rId47"/>
    <p:sldMasterId id="2147483764" r:id="rId48"/>
    <p:sldMasterId id="2147483766" r:id="rId49"/>
    <p:sldMasterId id="2147483768" r:id="rId50"/>
  </p:sldMasterIdLst>
  <p:notesMasterIdLst>
    <p:notesMasterId r:id="rId110"/>
  </p:notesMasterIdLst>
  <p:sldIdLst>
    <p:sldId id="256" r:id="rId51"/>
    <p:sldId id="257" r:id="rId52"/>
    <p:sldId id="279" r:id="rId53"/>
    <p:sldId id="288" r:id="rId54"/>
    <p:sldId id="271" r:id="rId55"/>
    <p:sldId id="296" r:id="rId56"/>
    <p:sldId id="280" r:id="rId57"/>
    <p:sldId id="282" r:id="rId58"/>
    <p:sldId id="258" r:id="rId59"/>
    <p:sldId id="283" r:id="rId60"/>
    <p:sldId id="298" r:id="rId61"/>
    <p:sldId id="266" r:id="rId62"/>
    <p:sldId id="309" r:id="rId63"/>
    <p:sldId id="274" r:id="rId64"/>
    <p:sldId id="259" r:id="rId65"/>
    <p:sldId id="301" r:id="rId66"/>
    <p:sldId id="304" r:id="rId67"/>
    <p:sldId id="306" r:id="rId68"/>
    <p:sldId id="311" r:id="rId69"/>
    <p:sldId id="284" r:id="rId70"/>
    <p:sldId id="270" r:id="rId71"/>
    <p:sldId id="260" r:id="rId72"/>
    <p:sldId id="285" r:id="rId73"/>
    <p:sldId id="267" r:id="rId74"/>
    <p:sldId id="276" r:id="rId75"/>
    <p:sldId id="291" r:id="rId76"/>
    <p:sldId id="295" r:id="rId77"/>
    <p:sldId id="287" r:id="rId78"/>
    <p:sldId id="272" r:id="rId79"/>
    <p:sldId id="275" r:id="rId80"/>
    <p:sldId id="261" r:id="rId81"/>
    <p:sldId id="313" r:id="rId82"/>
    <p:sldId id="277" r:id="rId83"/>
    <p:sldId id="281" r:id="rId84"/>
    <p:sldId id="310" r:id="rId85"/>
    <p:sldId id="307" r:id="rId86"/>
    <p:sldId id="314" r:id="rId87"/>
    <p:sldId id="297" r:id="rId88"/>
    <p:sldId id="312" r:id="rId89"/>
    <p:sldId id="262" r:id="rId90"/>
    <p:sldId id="294" r:id="rId91"/>
    <p:sldId id="293" r:id="rId92"/>
    <p:sldId id="305" r:id="rId93"/>
    <p:sldId id="300" r:id="rId94"/>
    <p:sldId id="286" r:id="rId95"/>
    <p:sldId id="273" r:id="rId96"/>
    <p:sldId id="290" r:id="rId97"/>
    <p:sldId id="269" r:id="rId98"/>
    <p:sldId id="302" r:id="rId99"/>
    <p:sldId id="263" r:id="rId100"/>
    <p:sldId id="308" r:id="rId101"/>
    <p:sldId id="268" r:id="rId102"/>
    <p:sldId id="289" r:id="rId103"/>
    <p:sldId id="278" r:id="rId104"/>
    <p:sldId id="299" r:id="rId105"/>
    <p:sldId id="303" r:id="rId106"/>
    <p:sldId id="292" r:id="rId107"/>
    <p:sldId id="264" r:id="rId108"/>
    <p:sldId id="265" r:id="rId1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ck, Naomi M. (GSFC-279.0)[TRAX INTERNATIONAL CORP]"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666" autoAdjust="0"/>
    <p:restoredTop sz="94660"/>
  </p:normalViewPr>
  <p:slideViewPr>
    <p:cSldViewPr snapToGrid="0">
      <p:cViewPr varScale="1">
        <p:scale>
          <a:sx n="111" d="100"/>
          <a:sy n="111" d="100"/>
        </p:scale>
        <p:origin x="18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13.xml"/><Relationship Id="rId68" Type="http://schemas.openxmlformats.org/officeDocument/2006/relationships/slide" Target="slides/slide18.xml"/><Relationship Id="rId84" Type="http://schemas.openxmlformats.org/officeDocument/2006/relationships/slide" Target="slides/slide34.xml"/><Relationship Id="rId89" Type="http://schemas.openxmlformats.org/officeDocument/2006/relationships/slide" Target="slides/slide39.xml"/><Relationship Id="rId112"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57.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53" Type="http://schemas.openxmlformats.org/officeDocument/2006/relationships/slide" Target="slides/slide3.xml"/><Relationship Id="rId58" Type="http://schemas.openxmlformats.org/officeDocument/2006/relationships/slide" Target="slides/slide8.xml"/><Relationship Id="rId66" Type="http://schemas.openxmlformats.org/officeDocument/2006/relationships/slide" Target="slides/slide16.xml"/><Relationship Id="rId74" Type="http://schemas.openxmlformats.org/officeDocument/2006/relationships/slide" Target="slides/slide24.xml"/><Relationship Id="rId79" Type="http://schemas.openxmlformats.org/officeDocument/2006/relationships/slide" Target="slides/slide29.xml"/><Relationship Id="rId87" Type="http://schemas.openxmlformats.org/officeDocument/2006/relationships/slide" Target="slides/slide37.xml"/><Relationship Id="rId102" Type="http://schemas.openxmlformats.org/officeDocument/2006/relationships/slide" Target="slides/slide52.xml"/><Relationship Id="rId110" Type="http://schemas.openxmlformats.org/officeDocument/2006/relationships/notesMaster" Target="notesMasters/notesMaster1.xml"/><Relationship Id="rId115"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11.xml"/><Relationship Id="rId82" Type="http://schemas.openxmlformats.org/officeDocument/2006/relationships/slide" Target="slides/slide32.xml"/><Relationship Id="rId90" Type="http://schemas.openxmlformats.org/officeDocument/2006/relationships/slide" Target="slides/slide40.xml"/><Relationship Id="rId95" Type="http://schemas.openxmlformats.org/officeDocument/2006/relationships/slide" Target="slides/slide4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 Target="slides/slide6.xml"/><Relationship Id="rId64" Type="http://schemas.openxmlformats.org/officeDocument/2006/relationships/slide" Target="slides/slide14.xml"/><Relationship Id="rId69" Type="http://schemas.openxmlformats.org/officeDocument/2006/relationships/slide" Target="slides/slide19.xml"/><Relationship Id="rId77" Type="http://schemas.openxmlformats.org/officeDocument/2006/relationships/slide" Target="slides/slide27.xml"/><Relationship Id="rId100" Type="http://schemas.openxmlformats.org/officeDocument/2006/relationships/slide" Target="slides/slide50.xml"/><Relationship Id="rId105" Type="http://schemas.openxmlformats.org/officeDocument/2006/relationships/slide" Target="slides/slide55.xml"/><Relationship Id="rId113"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1.xml"/><Relationship Id="rId72" Type="http://schemas.openxmlformats.org/officeDocument/2006/relationships/slide" Target="slides/slide22.xml"/><Relationship Id="rId80" Type="http://schemas.openxmlformats.org/officeDocument/2006/relationships/slide" Target="slides/slide30.xml"/><Relationship Id="rId85" Type="http://schemas.openxmlformats.org/officeDocument/2006/relationships/slide" Target="slides/slide35.xml"/><Relationship Id="rId93" Type="http://schemas.openxmlformats.org/officeDocument/2006/relationships/slide" Target="slides/slide43.xml"/><Relationship Id="rId98"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9.xml"/><Relationship Id="rId67" Type="http://schemas.openxmlformats.org/officeDocument/2006/relationships/slide" Target="slides/slide17.xml"/><Relationship Id="rId103" Type="http://schemas.openxmlformats.org/officeDocument/2006/relationships/slide" Target="slides/slide53.xml"/><Relationship Id="rId108" Type="http://schemas.openxmlformats.org/officeDocument/2006/relationships/slide" Target="slides/slide5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4.xml"/><Relationship Id="rId62" Type="http://schemas.openxmlformats.org/officeDocument/2006/relationships/slide" Target="slides/slide12.xml"/><Relationship Id="rId70" Type="http://schemas.openxmlformats.org/officeDocument/2006/relationships/slide" Target="slides/slide20.xml"/><Relationship Id="rId75" Type="http://schemas.openxmlformats.org/officeDocument/2006/relationships/slide" Target="slides/slide25.xml"/><Relationship Id="rId83" Type="http://schemas.openxmlformats.org/officeDocument/2006/relationships/slide" Target="slides/slide33.xml"/><Relationship Id="rId88" Type="http://schemas.openxmlformats.org/officeDocument/2006/relationships/slide" Target="slides/slide38.xml"/><Relationship Id="rId91" Type="http://schemas.openxmlformats.org/officeDocument/2006/relationships/slide" Target="slides/slide41.xml"/><Relationship Id="rId96" Type="http://schemas.openxmlformats.org/officeDocument/2006/relationships/slide" Target="slides/slide46.xml"/><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7.xml"/><Relationship Id="rId106" Type="http://schemas.openxmlformats.org/officeDocument/2006/relationships/slide" Target="slides/slide56.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2.xml"/><Relationship Id="rId60" Type="http://schemas.openxmlformats.org/officeDocument/2006/relationships/slide" Target="slides/slide10.xml"/><Relationship Id="rId65" Type="http://schemas.openxmlformats.org/officeDocument/2006/relationships/slide" Target="slides/slide15.xml"/><Relationship Id="rId73" Type="http://schemas.openxmlformats.org/officeDocument/2006/relationships/slide" Target="slides/slide23.xml"/><Relationship Id="rId78" Type="http://schemas.openxmlformats.org/officeDocument/2006/relationships/slide" Target="slides/slide28.xml"/><Relationship Id="rId81" Type="http://schemas.openxmlformats.org/officeDocument/2006/relationships/slide" Target="slides/slide31.xml"/><Relationship Id="rId86" Type="http://schemas.openxmlformats.org/officeDocument/2006/relationships/slide" Target="slides/slide36.xml"/><Relationship Id="rId94" Type="http://schemas.openxmlformats.org/officeDocument/2006/relationships/slide" Target="slides/slide44.xml"/><Relationship Id="rId99" Type="http://schemas.openxmlformats.org/officeDocument/2006/relationships/slide" Target="slides/slide49.xml"/><Relationship Id="rId101" Type="http://schemas.openxmlformats.org/officeDocument/2006/relationships/slide" Target="slides/slide5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5.xml"/><Relationship Id="rId76" Type="http://schemas.openxmlformats.org/officeDocument/2006/relationships/slide" Target="slides/slide26.xml"/><Relationship Id="rId97" Type="http://schemas.openxmlformats.org/officeDocument/2006/relationships/slide" Target="slides/slide47.xml"/><Relationship Id="rId104" Type="http://schemas.openxmlformats.org/officeDocument/2006/relationships/slide" Target="slides/slide54.xml"/><Relationship Id="rId7" Type="http://schemas.openxmlformats.org/officeDocument/2006/relationships/slideMaster" Target="slideMasters/slideMaster7.xml"/><Relationship Id="rId71" Type="http://schemas.openxmlformats.org/officeDocument/2006/relationships/slide" Target="slides/slide21.xml"/><Relationship Id="rId92" Type="http://schemas.openxmlformats.org/officeDocument/2006/relationships/slide" Target="slides/slide42.xml"/><Relationship Id="rId2" Type="http://schemas.openxmlformats.org/officeDocument/2006/relationships/slideMaster" Target="slideMasters/slideMaster2.xml"/><Relationship Id="rId29" Type="http://schemas.openxmlformats.org/officeDocument/2006/relationships/slideMaster" Target="slideMasters/slideMaster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34B9A-EFD9-4694-8DBB-B8EC0006C85C}" type="datetimeFigureOut">
              <a:rPr lang="en-US" smtClean="0"/>
              <a:t>3/5/2019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E1B82-EC95-4E6E-B77E-67CB153DD127}" type="slidenum">
              <a:rPr lang="en-US" smtClean="0"/>
              <a:t>‹#›</a:t>
            </a:fld>
            <a:endParaRPr lang="en-US"/>
          </a:p>
        </p:txBody>
      </p:sp>
    </p:spTree>
    <p:extLst>
      <p:ext uri="{BB962C8B-B14F-4D97-AF65-F5344CB8AC3E}">
        <p14:creationId xmlns:p14="http://schemas.microsoft.com/office/powerpoint/2010/main" val="3162978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3</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173867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19</a:t>
            </a:fld>
            <a:endPar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623020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23</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471640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27</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690911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35</a:t>
            </a:fld>
            <a:endPar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31054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36</a:t>
            </a:fld>
            <a:endPar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278115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37</a:t>
            </a:fld>
            <a:endPar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60359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38</a:t>
            </a:fld>
            <a:endPar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596779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41</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21477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46</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041013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47</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53494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4</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110866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51</a:t>
            </a:fld>
            <a:endPar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2594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52</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065369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54</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96456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55</a:t>
            </a:fld>
            <a:endPar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682750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56</a:t>
            </a:fld>
            <a:endPar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354438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57</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486605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6</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084693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7</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090625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8</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742964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10</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60262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14</a:t>
            </a:fld>
            <a:endParaRPr kumimoji="0" lang="en-US" sz="1000" b="0" i="1"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381367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17</a:t>
            </a:fld>
            <a:endPar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448658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5"/>
          </p:nvPr>
        </p:nvSpPr>
        <p:spPr>
          <a:noFill/>
        </p:spPr>
        <p:txBody>
          <a:bodyPr/>
          <a:lstStyle/>
          <a:p>
            <a:pPr marL="0" marR="0" lvl="0" indent="0" algn="r" defTabSz="927100" rtl="0" eaLnBrk="0" fontAlgn="base" latinLnBrk="0" hangingPunct="0">
              <a:lnSpc>
                <a:spcPct val="100000"/>
              </a:lnSpc>
              <a:spcBef>
                <a:spcPct val="0"/>
              </a:spcBef>
              <a:spcAft>
                <a:spcPct val="0"/>
              </a:spcAft>
              <a:buClrTx/>
              <a:buSzTx/>
              <a:buFontTx/>
              <a:buNone/>
              <a:tabLst/>
              <a:defRPr/>
            </a:pPr>
            <a:fld id="{0E17E534-BB26-4D39-89E8-4C00935B1E0D}" type="slidenum">
              <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27100" rtl="0" eaLnBrk="0" fontAlgn="base" latinLnBrk="0" hangingPunct="0">
                <a:lnSpc>
                  <a:spcPct val="100000"/>
                </a:lnSpc>
                <a:spcBef>
                  <a:spcPct val="0"/>
                </a:spcBef>
                <a:spcAft>
                  <a:spcPct val="0"/>
                </a:spcAft>
                <a:buClrTx/>
                <a:buSzTx/>
                <a:buFontTx/>
                <a:buNone/>
                <a:tabLst/>
                <a:defRPr/>
              </a:pPr>
              <a:t>18</a:t>
            </a:fld>
            <a:endParaRPr kumimoji="0" lang="en-US" sz="1000" b="0"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10243" name="Rectangle 2"/>
          <p:cNvSpPr>
            <a:spLocks noGrp="1" noRot="1" noChangeAspect="1" noChangeArrowheads="1" noTextEdit="1"/>
          </p:cNvSpPr>
          <p:nvPr>
            <p:ph type="sldImg"/>
          </p:nvPr>
        </p:nvSpPr>
        <p:spPr>
          <a:ln cap="flat"/>
        </p:spPr>
      </p:sp>
      <p:sp>
        <p:nvSpPr>
          <p:cNvPr id="1024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365015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3BF6D3-E43D-4B55-9571-6B5D8B4BC809}"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399303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3BF6D3-E43D-4B55-9571-6B5D8B4BC809}"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2499144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3BF6D3-E43D-4B55-9571-6B5D8B4BC809}"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2241152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123077356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217530928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33063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19706841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303181943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87480373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292653636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9737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3BF6D3-E43D-4B55-9571-6B5D8B4BC809}"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3285117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69766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329424575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283335238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262463934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60224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815248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88798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245280449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48616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71798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3BF6D3-E43D-4B55-9571-6B5D8B4BC809}" type="datetimeFigureOut">
              <a:rPr lang="en-US" smtClean="0"/>
              <a:t>3/5/2019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2489744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125863174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86416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58499074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248977697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737630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42128854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29512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1331362312"/>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265857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50177043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3BF6D3-E43D-4B55-9571-6B5D8B4BC809}"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40083026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13770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086519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89974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726474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132166864"/>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182921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280800380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184874413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230986679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87427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3BF6D3-E43D-4B55-9571-6B5D8B4BC809}" type="datetimeFigureOut">
              <a:rPr lang="en-US" smtClean="0"/>
              <a:t>3/5/2019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14868056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090590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169062607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738025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499032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27803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3834078396"/>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6790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874600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63867717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4" name="Shape 114"/>
          <p:cNvSpPr>
            <a:spLocks noGrp="1"/>
          </p:cNvSpPr>
          <p:nvPr>
            <p:ph type="sldNum" sz="quarter" idx="2"/>
          </p:nvPr>
        </p:nvSpPr>
        <p:spPr>
          <a:prstGeom prst="rect">
            <a:avLst/>
          </a:prstGeom>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200" b="0" i="0" u="none" strike="noStrike" kern="0" cap="none" spc="0" normalizeH="0" baseline="0" noProof="0">
                <a:ln>
                  <a:noFill/>
                </a:ln>
                <a:solidFill>
                  <a:srgbClr val="DDE9EC"/>
                </a:solidFill>
                <a:effectLst/>
                <a:uLnTx/>
                <a:uFillTx/>
                <a:latin typeface="Times New Roman"/>
                <a:cs typeface="Times New Roman"/>
                <a:sym typeface="Times New Roman"/>
              </a:rPr>
              <a:pPr marL="0" marR="0" lvl="0" indent="0" algn="l" defTabSz="914400" rtl="0" eaLnBrk="1" fontAlgn="auto" latinLnBrk="0" hangingPunct="0">
                <a:lnSpc>
                  <a:spcPct val="100000"/>
                </a:lnSpc>
                <a:spcBef>
                  <a:spcPts val="0"/>
                </a:spcBef>
                <a:spcAft>
                  <a:spcPts val="0"/>
                </a:spcAft>
                <a:buClrTx/>
                <a:buSzTx/>
                <a:buFontTx/>
                <a:buNone/>
                <a:tabLst/>
                <a:defRPr/>
              </a:pPr>
              <a:t>‹#›</a:t>
            </a:fld>
            <a:endParaRPr kumimoji="0" sz="1200" b="0" i="0" u="none" strike="noStrike" kern="0" cap="none" spc="0" normalizeH="0" baseline="0" noProof="0">
              <a:ln>
                <a:noFill/>
              </a:ln>
              <a:solidFill>
                <a:srgbClr val="DDE9EC"/>
              </a:solidFill>
              <a:effectLst/>
              <a:uLnTx/>
              <a:uFillTx/>
              <a:latin typeface="Times New Roman"/>
              <a:cs typeface="Times New Roman"/>
              <a:sym typeface="Times New Roman"/>
            </a:endParaRPr>
          </a:p>
        </p:txBody>
      </p:sp>
    </p:spTree>
    <p:extLst>
      <p:ext uri="{BB962C8B-B14F-4D97-AF65-F5344CB8AC3E}">
        <p14:creationId xmlns:p14="http://schemas.microsoft.com/office/powerpoint/2010/main" val="300856083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3BF6D3-E43D-4B55-9571-6B5D8B4BC809}" type="datetimeFigureOut">
              <a:rPr lang="en-US" smtClean="0"/>
              <a:t>3/5/2019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22290770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extLst/>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extLst/>
          </a:lstStyle>
          <a:p>
            <a:pPr marL="0" marR="0" lvl="0" indent="0" algn="l" defTabSz="914400" rtl="0" eaLnBrk="1" fontAlgn="base" latinLnBrk="0" hangingPunct="1">
              <a:lnSpc>
                <a:spcPct val="100000"/>
              </a:lnSpc>
              <a:spcBef>
                <a:spcPct val="0"/>
              </a:spcBef>
              <a:spcAft>
                <a:spcPct val="0"/>
              </a:spcAft>
              <a:buClrTx/>
              <a:buSzTx/>
              <a:buFontTx/>
              <a:buNone/>
              <a:tabLst/>
              <a:defRPr/>
            </a:pPr>
            <a:fld id="{05043EBB-B704-4D7B-AA4F-E110F768D462}" type="slidenum">
              <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DDE9EC"/>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8424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3BF6D3-E43D-4B55-9571-6B5D8B4BC809}" type="datetimeFigureOut">
              <a:rPr lang="en-US" smtClean="0"/>
              <a:t>3/5/2019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774532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3BF6D3-E43D-4B55-9571-6B5D8B4BC809}"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3565726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3BF6D3-E43D-4B55-9571-6B5D8B4BC809}" type="datetimeFigureOut">
              <a:rPr lang="en-US" smtClean="0"/>
              <a:t>3/5/2019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88E79-2F65-4A43-A294-2964EEEC0AC0}" type="slidenum">
              <a:rPr lang="en-US" smtClean="0"/>
              <a:t>‹#›</a:t>
            </a:fld>
            <a:endParaRPr lang="en-US"/>
          </a:p>
        </p:txBody>
      </p:sp>
    </p:spTree>
    <p:extLst>
      <p:ext uri="{BB962C8B-B14F-4D97-AF65-F5344CB8AC3E}">
        <p14:creationId xmlns:p14="http://schemas.microsoft.com/office/powerpoint/2010/main" val="3659617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4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4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4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48.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50.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51.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52.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53.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54.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55.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56.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57.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58.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3BF6D3-E43D-4B55-9571-6B5D8B4BC809}" type="datetimeFigureOut">
              <a:rPr lang="en-US" smtClean="0"/>
              <a:t>3/5/2019</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A88E79-2F65-4A43-A294-2964EEEC0AC0}" type="slidenum">
              <a:rPr lang="en-US" smtClean="0"/>
              <a:t>‹#›</a:t>
            </a:fld>
            <a:endParaRPr lang="en-US"/>
          </a:p>
        </p:txBody>
      </p:sp>
    </p:spTree>
    <p:extLst>
      <p:ext uri="{BB962C8B-B14F-4D97-AF65-F5344CB8AC3E}">
        <p14:creationId xmlns:p14="http://schemas.microsoft.com/office/powerpoint/2010/main" val="2028994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2686942251"/>
      </p:ext>
    </p:extLst>
  </p:cSld>
  <p:clrMap bg1="dk1" tx1="lt1" bg2="dk2" tx2="lt2" accent1="accent1" accent2="accent2" accent3="accent3" accent4="accent4" accent5="accent5" accent6="accent6" hlink="hlink" folHlink="folHlink"/>
  <p:sldLayoutIdLst>
    <p:sldLayoutId id="2147483689"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917230399"/>
      </p:ext>
    </p:extLst>
  </p:cSld>
  <p:clrMap bg1="lt1" tx1="dk1" bg2="lt2" tx2="dk2" accent1="accent1" accent2="accent2" accent3="accent3" accent4="accent4" accent5="accent5" accent6="accent6" hlink="hlink" folHlink="folHlink"/>
  <p:sldLayoutIdLst>
    <p:sldLayoutId id="2147483691"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263227313"/>
      </p:ext>
    </p:extLst>
  </p:cSld>
  <p:clrMap bg1="lt1" tx1="dk1" bg2="lt2" tx2="dk2" accent1="accent1" accent2="accent2" accent3="accent3" accent4="accent4" accent5="accent5" accent6="accent6" hlink="hlink" folHlink="folHlink"/>
  <p:sldLayoutIdLst>
    <p:sldLayoutId id="2147483693"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319992125"/>
      </p:ext>
    </p:extLst>
  </p:cSld>
  <p:clrMap bg1="lt1" tx1="dk1" bg2="lt2" tx2="dk2" accent1="accent1" accent2="accent2" accent3="accent3" accent4="accent4" accent5="accent5" accent6="accent6" hlink="hlink" folHlink="folHlink"/>
  <p:sldLayoutIdLst>
    <p:sldLayoutId id="2147483695"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2990801696"/>
      </p:ext>
    </p:extLst>
  </p:cSld>
  <p:clrMap bg1="dk1" tx1="lt1" bg2="dk2" tx2="lt2" accent1="accent1" accent2="accent2" accent3="accent3" accent4="accent4" accent5="accent5" accent6="accent6" hlink="hlink" folHlink="folHlink"/>
  <p:sldLayoutIdLst>
    <p:sldLayoutId id="2147483697"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3131314037"/>
      </p:ext>
    </p:extLst>
  </p:cSld>
  <p:clrMap bg1="dk1" tx1="lt1" bg2="dk2" tx2="lt2" accent1="accent1" accent2="accent2" accent3="accent3" accent4="accent4" accent5="accent5" accent6="accent6" hlink="hlink" folHlink="folHlink"/>
  <p:sldLayoutIdLst>
    <p:sldLayoutId id="2147483699"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3483139101"/>
      </p:ext>
    </p:extLst>
  </p:cSld>
  <p:clrMap bg1="dk1" tx1="lt1" bg2="dk2" tx2="lt2" accent1="accent1" accent2="accent2" accent3="accent3" accent4="accent4" accent5="accent5" accent6="accent6" hlink="hlink" folHlink="folHlink"/>
  <p:sldLayoutIdLst>
    <p:sldLayoutId id="2147483701"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029470802"/>
      </p:ext>
    </p:extLst>
  </p:cSld>
  <p:clrMap bg1="lt1" tx1="dk1" bg2="lt2" tx2="dk2" accent1="accent1" accent2="accent2" accent3="accent3" accent4="accent4" accent5="accent5" accent6="accent6" hlink="hlink" folHlink="folHlink"/>
  <p:sldLayoutIdLst>
    <p:sldLayoutId id="2147483703"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4011764275"/>
      </p:ext>
    </p:extLst>
  </p:cSld>
  <p:clrMap bg1="dk1" tx1="lt1" bg2="dk2" tx2="lt2" accent1="accent1" accent2="accent2" accent3="accent3" accent4="accent4" accent5="accent5" accent6="accent6" hlink="hlink" folHlink="folHlink"/>
  <p:sldLayoutIdLst>
    <p:sldLayoutId id="2147483705"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2012473591"/>
      </p:ext>
    </p:extLst>
  </p:cSld>
  <p:clrMap bg1="dk1" tx1="lt1" bg2="dk2" tx2="lt2" accent1="accent1" accent2="accent2" accent3="accent3" accent4="accent4" accent5="accent5" accent6="accent6" hlink="hlink" folHlink="folHlink"/>
  <p:sldLayoutIdLst>
    <p:sldLayoutId id="2147483707"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820136197"/>
      </p:ext>
    </p:extLst>
  </p:cSld>
  <p:clrMap bg1="lt1" tx1="dk1" bg2="lt2" tx2="dk2" accent1="accent1" accent2="accent2" accent3="accent3" accent4="accent4" accent5="accent5" accent6="accent6" hlink="hlink" folHlink="folHlink"/>
  <p:sldLayoutIdLst>
    <p:sldLayoutId id="2147483673"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793887212"/>
      </p:ext>
    </p:extLst>
  </p:cSld>
  <p:clrMap bg1="lt1" tx1="dk1" bg2="lt2" tx2="dk2" accent1="accent1" accent2="accent2" accent3="accent3" accent4="accent4" accent5="accent5" accent6="accent6" hlink="hlink" folHlink="folHlink"/>
  <p:sldLayoutIdLst>
    <p:sldLayoutId id="2147483709"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3560255484"/>
      </p:ext>
    </p:extLst>
  </p:cSld>
  <p:clrMap bg1="dk1" tx1="lt1" bg2="dk2" tx2="lt2" accent1="accent1" accent2="accent2" accent3="accent3" accent4="accent4" accent5="accent5" accent6="accent6" hlink="hlink" folHlink="folHlink"/>
  <p:sldLayoutIdLst>
    <p:sldLayoutId id="2147483711"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183685772"/>
      </p:ext>
    </p:extLst>
  </p:cSld>
  <p:clrMap bg1="lt1" tx1="dk1" bg2="lt2" tx2="dk2" accent1="accent1" accent2="accent2" accent3="accent3" accent4="accent4" accent5="accent5" accent6="accent6" hlink="hlink" folHlink="folHlink"/>
  <p:sldLayoutIdLst>
    <p:sldLayoutId id="2147483713"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047386108"/>
      </p:ext>
    </p:extLst>
  </p:cSld>
  <p:clrMap bg1="lt1" tx1="dk1" bg2="lt2" tx2="dk2" accent1="accent1" accent2="accent2" accent3="accent3" accent4="accent4" accent5="accent5" accent6="accent6" hlink="hlink" folHlink="folHlink"/>
  <p:sldLayoutIdLst>
    <p:sldLayoutId id="2147483715"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1434727749"/>
      </p:ext>
    </p:extLst>
  </p:cSld>
  <p:clrMap bg1="dk1" tx1="lt1" bg2="dk2" tx2="lt2" accent1="accent1" accent2="accent2" accent3="accent3" accent4="accent4" accent5="accent5" accent6="accent6" hlink="hlink" folHlink="folHlink"/>
  <p:sldLayoutIdLst>
    <p:sldLayoutId id="2147483717"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992140275"/>
      </p:ext>
    </p:extLst>
  </p:cSld>
  <p:clrMap bg1="lt1" tx1="dk1" bg2="lt2" tx2="dk2" accent1="accent1" accent2="accent2" accent3="accent3" accent4="accent4" accent5="accent5" accent6="accent6" hlink="hlink" folHlink="folHlink"/>
  <p:sldLayoutIdLst>
    <p:sldLayoutId id="2147483719"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2098590036"/>
      </p:ext>
    </p:extLst>
  </p:cSld>
  <p:clrMap bg1="dk1" tx1="lt1" bg2="dk2" tx2="lt2" accent1="accent1" accent2="accent2" accent3="accent3" accent4="accent4" accent5="accent5" accent6="accent6" hlink="hlink" folHlink="folHlink"/>
  <p:sldLayoutIdLst>
    <p:sldLayoutId id="2147483721"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724939141"/>
      </p:ext>
    </p:extLst>
  </p:cSld>
  <p:clrMap bg1="lt1" tx1="dk1" bg2="lt2" tx2="dk2" accent1="accent1" accent2="accent2" accent3="accent3" accent4="accent4" accent5="accent5" accent6="accent6" hlink="hlink" folHlink="folHlink"/>
  <p:sldLayoutIdLst>
    <p:sldLayoutId id="2147483723"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119492927"/>
      </p:ext>
    </p:extLst>
  </p:cSld>
  <p:clrMap bg1="dk1" tx1="lt1" bg2="dk2" tx2="lt2" accent1="accent1" accent2="accent2" accent3="accent3" accent4="accent4" accent5="accent5" accent6="accent6" hlink="hlink" folHlink="folHlink"/>
  <p:sldLayoutIdLst>
    <p:sldLayoutId id="2147483725"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413025873"/>
      </p:ext>
    </p:extLst>
  </p:cSld>
  <p:clrMap bg1="lt1" tx1="dk1" bg2="lt2" tx2="dk2" accent1="accent1" accent2="accent2" accent3="accent3" accent4="accent4" accent5="accent5" accent6="accent6" hlink="hlink" folHlink="folHlink"/>
  <p:sldLayoutIdLst>
    <p:sldLayoutId id="2147483727"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443042064"/>
      </p:ext>
    </p:extLst>
  </p:cSld>
  <p:clrMap bg1="lt1" tx1="dk1" bg2="lt2" tx2="dk2" accent1="accent1" accent2="accent2" accent3="accent3" accent4="accent4" accent5="accent5" accent6="accent6" hlink="hlink" folHlink="folHlink"/>
  <p:sldLayoutIdLst>
    <p:sldLayoutId id="2147483675"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437352483"/>
      </p:ext>
    </p:extLst>
  </p:cSld>
  <p:clrMap bg1="dk1" tx1="lt1" bg2="dk2" tx2="lt2" accent1="accent1" accent2="accent2" accent3="accent3" accent4="accent4" accent5="accent5" accent6="accent6" hlink="hlink" folHlink="folHlink"/>
  <p:sldLayoutIdLst>
    <p:sldLayoutId id="2147483729"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3607846743"/>
      </p:ext>
    </p:extLst>
  </p:cSld>
  <p:clrMap bg1="dk1" tx1="lt1" bg2="dk2" tx2="lt2" accent1="accent1" accent2="accent2" accent3="accent3" accent4="accent4" accent5="accent5" accent6="accent6" hlink="hlink" folHlink="folHlink"/>
  <p:sldLayoutIdLst>
    <p:sldLayoutId id="2147483731"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3837853590"/>
      </p:ext>
    </p:extLst>
  </p:cSld>
  <p:clrMap bg1="dk1" tx1="lt1" bg2="dk2" tx2="lt2" accent1="accent1" accent2="accent2" accent3="accent3" accent4="accent4" accent5="accent5" accent6="accent6" hlink="hlink" folHlink="folHlink"/>
  <p:sldLayoutIdLst>
    <p:sldLayoutId id="2147483733"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2666745136"/>
      </p:ext>
    </p:extLst>
  </p:cSld>
  <p:clrMap bg1="dk1" tx1="lt1" bg2="dk2" tx2="lt2" accent1="accent1" accent2="accent2" accent3="accent3" accent4="accent4" accent5="accent5" accent6="accent6" hlink="hlink" folHlink="folHlink"/>
  <p:sldLayoutIdLst>
    <p:sldLayoutId id="2147483735"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737479700"/>
      </p:ext>
    </p:extLst>
  </p:cSld>
  <p:clrMap bg1="lt1" tx1="dk1" bg2="lt2" tx2="dk2" accent1="accent1" accent2="accent2" accent3="accent3" accent4="accent4" accent5="accent5" accent6="accent6" hlink="hlink" folHlink="folHlink"/>
  <p:sldLayoutIdLst>
    <p:sldLayoutId id="2147483737"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381816511"/>
      </p:ext>
    </p:extLst>
  </p:cSld>
  <p:clrMap bg1="dk1" tx1="lt1" bg2="dk2" tx2="lt2" accent1="accent1" accent2="accent2" accent3="accent3" accent4="accent4" accent5="accent5" accent6="accent6" hlink="hlink" folHlink="folHlink"/>
  <p:sldLayoutIdLst>
    <p:sldLayoutId id="2147483739"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394357234"/>
      </p:ext>
    </p:extLst>
  </p:cSld>
  <p:clrMap bg1="lt1" tx1="dk1" bg2="lt2" tx2="dk2" accent1="accent1" accent2="accent2" accent3="accent3" accent4="accent4" accent5="accent5" accent6="accent6" hlink="hlink" folHlink="folHlink"/>
  <p:sldLayoutIdLst>
    <p:sldLayoutId id="2147483741"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964594"/>
      </p:ext>
    </p:extLst>
  </p:cSld>
  <p:clrMap bg1="lt1" tx1="dk1" bg2="lt2" tx2="dk2" accent1="accent1" accent2="accent2" accent3="accent3" accent4="accent4" accent5="accent5" accent6="accent6" hlink="hlink" folHlink="folHlink"/>
  <p:sldLayoutIdLst>
    <p:sldLayoutId id="2147483743"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889661131"/>
      </p:ext>
    </p:extLst>
  </p:cSld>
  <p:clrMap bg1="lt1" tx1="dk1" bg2="lt2" tx2="dk2" accent1="accent1" accent2="accent2" accent3="accent3" accent4="accent4" accent5="accent5" accent6="accent6" hlink="hlink" folHlink="folHlink"/>
  <p:sldLayoutIdLst>
    <p:sldLayoutId id="2147483745"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3691821148"/>
      </p:ext>
    </p:extLst>
  </p:cSld>
  <p:clrMap bg1="dk1" tx1="lt1" bg2="dk2" tx2="lt2" accent1="accent1" accent2="accent2" accent3="accent3" accent4="accent4" accent5="accent5" accent6="accent6" hlink="hlink" folHlink="folHlink"/>
  <p:sldLayoutIdLst>
    <p:sldLayoutId id="2147483747"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1320651756"/>
      </p:ext>
    </p:extLst>
  </p:cSld>
  <p:clrMap bg1="dk1" tx1="lt1" bg2="dk2" tx2="lt2" accent1="accent1" accent2="accent2" accent3="accent3" accent4="accent4" accent5="accent5" accent6="accent6" hlink="hlink" folHlink="folHlink"/>
  <p:sldLayoutIdLst>
    <p:sldLayoutId id="2147483677"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1521882077"/>
      </p:ext>
    </p:extLst>
  </p:cSld>
  <p:clrMap bg1="dk1" tx1="lt1" bg2="dk2" tx2="lt2" accent1="accent1" accent2="accent2" accent3="accent3" accent4="accent4" accent5="accent5" accent6="accent6" hlink="hlink" folHlink="folHlink"/>
  <p:sldLayoutIdLst>
    <p:sldLayoutId id="2147483749"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271234134"/>
      </p:ext>
    </p:extLst>
  </p:cSld>
  <p:clrMap bg1="lt1" tx1="dk1" bg2="lt2" tx2="dk2" accent1="accent1" accent2="accent2" accent3="accent3" accent4="accent4" accent5="accent5" accent6="accent6" hlink="hlink" folHlink="folHlink"/>
  <p:sldLayoutIdLst>
    <p:sldLayoutId id="2147483751"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1059803217"/>
      </p:ext>
    </p:extLst>
  </p:cSld>
  <p:clrMap bg1="dk1" tx1="lt1" bg2="dk2" tx2="lt2" accent1="accent1" accent2="accent2" accent3="accent3" accent4="accent4" accent5="accent5" accent6="accent6" hlink="hlink" folHlink="folHlink"/>
  <p:sldLayoutIdLst>
    <p:sldLayoutId id="2147483753"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1699130881"/>
      </p:ext>
    </p:extLst>
  </p:cSld>
  <p:clrMap bg1="dk1" tx1="lt1" bg2="dk2" tx2="lt2" accent1="accent1" accent2="accent2" accent3="accent3" accent4="accent4" accent5="accent5" accent6="accent6" hlink="hlink" folHlink="folHlink"/>
  <p:sldLayoutIdLst>
    <p:sldLayoutId id="2147483755"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1038057170"/>
      </p:ext>
    </p:extLst>
  </p:cSld>
  <p:clrMap bg1="dk1" tx1="lt1" bg2="dk2" tx2="lt2" accent1="accent1" accent2="accent2" accent3="accent3" accent4="accent4" accent5="accent5" accent6="accent6" hlink="hlink" folHlink="folHlink"/>
  <p:sldLayoutIdLst>
    <p:sldLayoutId id="2147483757"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831398578"/>
      </p:ext>
    </p:extLst>
  </p:cSld>
  <p:clrMap bg1="lt1" tx1="dk1" bg2="lt2" tx2="dk2" accent1="accent1" accent2="accent2" accent3="accent3" accent4="accent4" accent5="accent5" accent6="accent6" hlink="hlink" folHlink="folHlink"/>
  <p:sldLayoutIdLst>
    <p:sldLayoutId id="2147483759"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2542123398"/>
      </p:ext>
    </p:extLst>
  </p:cSld>
  <p:clrMap bg1="dk1" tx1="lt1" bg2="dk2" tx2="lt2" accent1="accent1" accent2="accent2" accent3="accent3" accent4="accent4" accent5="accent5" accent6="accent6" hlink="hlink" folHlink="folHlink"/>
  <p:sldLayoutIdLst>
    <p:sldLayoutId id="2147483761"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1977587889"/>
      </p:ext>
    </p:extLst>
  </p:cSld>
  <p:clrMap bg1="dk1" tx1="lt1" bg2="dk2" tx2="lt2" accent1="accent1" accent2="accent2" accent3="accent3" accent4="accent4" accent5="accent5" accent6="accent6" hlink="hlink" folHlink="folHlink"/>
  <p:sldLayoutIdLst>
    <p:sldLayoutId id="2147483763"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944667208"/>
      </p:ext>
    </p:extLst>
  </p:cSld>
  <p:clrMap bg1="lt1" tx1="dk1" bg2="lt2" tx2="dk2" accent1="accent1" accent2="accent2" accent3="accent3" accent4="accent4" accent5="accent5" accent6="accent6" hlink="hlink" folHlink="folHlink"/>
  <p:sldLayoutIdLst>
    <p:sldLayoutId id="2147483765"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094755915"/>
      </p:ext>
    </p:extLst>
  </p:cSld>
  <p:clrMap bg1="lt1" tx1="dk1" bg2="lt2" tx2="dk2" accent1="accent1" accent2="accent2" accent3="accent3" accent4="accent4" accent5="accent5" accent6="accent6" hlink="hlink" folHlink="folHlink"/>
  <p:sldLayoutIdLst>
    <p:sldLayoutId id="2147483767"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333356927"/>
      </p:ext>
    </p:extLst>
  </p:cSld>
  <p:clrMap bg1="lt1" tx1="dk1" bg2="lt2" tx2="dk2" accent1="accent1" accent2="accent2" accent3="accent3" accent4="accent4" accent5="accent5" accent6="accent6" hlink="hlink" folHlink="folHlink"/>
  <p:sldLayoutIdLst>
    <p:sldLayoutId id="2147483679"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smtClean="0"/>
              <a:t>Click to edit Master title style</a:t>
            </a:r>
            <a:endParaRPr lang="en-US"/>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2712297847"/>
      </p:ext>
    </p:extLst>
  </p:cSld>
  <p:clrMap bg1="dk1" tx1="lt1" bg2="dk2" tx2="lt2" accent1="accent1" accent2="accent2" accent3="accent3" accent4="accent4" accent5="accent5" accent6="accent6" hlink="hlink" folHlink="folHlink"/>
  <p:sldLayoutIdLst>
    <p:sldLayoutId id="2147483769"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138540792"/>
      </p:ext>
    </p:extLst>
  </p:cSld>
  <p:clrMap bg1="lt1" tx1="dk1" bg2="lt2" tx2="dk2" accent1="accent1" accent2="accent2" accent3="accent3" accent4="accent4" accent5="accent5" accent6="accent6" hlink="hlink" folHlink="folHlink"/>
  <p:sldLayoutIdLst>
    <p:sldLayoutId id="2147483681"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47253749"/>
      </p:ext>
    </p:extLst>
  </p:cSld>
  <p:clrMap bg1="lt1" tx1="dk1" bg2="lt2" tx2="dk2" accent1="accent1" accent2="accent2" accent3="accent3" accent4="accent4" accent5="accent5" accent6="accent6" hlink="hlink" folHlink="folHlink"/>
  <p:sldLayoutIdLst>
    <p:sldLayoutId id="2147483683"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64999">
              <a:srgbClr val="000000"/>
            </a:gs>
            <a:gs pos="100000">
              <a:srgbClr val="686883"/>
            </a:gs>
          </a:gsLst>
          <a:lin ang="5400000" scaled="0"/>
        </a:gradFill>
        <a:effectLst/>
      </p:bgPr>
    </p:bg>
    <p:spTree>
      <p:nvGrpSpPr>
        <p:cNvPr id="1" name=""/>
        <p:cNvGrpSpPr/>
        <p:nvPr/>
      </p:nvGrpSpPr>
      <p:grpSpPr>
        <a:xfrm>
          <a:off x="0" y="0"/>
          <a:ext cx="0" cy="0"/>
          <a:chOff x="0" y="0"/>
          <a:chExt cx="0" cy="0"/>
        </a:xfrm>
      </p:grpSpPr>
      <p:sp>
        <p:nvSpPr>
          <p:cNvPr id="2" name="Shape 2"/>
          <p:cNvSpPr/>
          <p:nvPr/>
        </p:nvSpPr>
        <p:spPr>
          <a:xfrm>
            <a:off x="0" y="0"/>
            <a:ext cx="365125" cy="6854825"/>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3" name="Shape 3"/>
          <p:cNvSpPr/>
          <p:nvPr/>
        </p:nvSpPr>
        <p:spPr>
          <a:xfrm>
            <a:off x="255588" y="5046662"/>
            <a:ext cx="73026" cy="1692276"/>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4" name="Shape 4"/>
          <p:cNvSpPr/>
          <p:nvPr/>
        </p:nvSpPr>
        <p:spPr>
          <a:xfrm>
            <a:off x="255588" y="4797425"/>
            <a:ext cx="73026" cy="228600"/>
          </a:xfrm>
          <a:prstGeom prst="rect">
            <a:avLst/>
          </a:prstGeom>
          <a:solidFill>
            <a:schemeClr val="accent3"/>
          </a:solidFill>
          <a:ln w="12700">
            <a:miter lim="400000"/>
          </a:ln>
        </p:spPr>
        <p:txBody>
          <a:bodyPr lIns="45719" rIns="45719" anchor="ctr"/>
          <a:lstStyle/>
          <a:p>
            <a:pPr algn="ctr">
              <a:defRPr>
                <a:solidFill>
                  <a:srgbClr val="FFFFFF"/>
                </a:solidFill>
              </a:defRPr>
            </a:pPr>
            <a:endParaRPr/>
          </a:p>
        </p:txBody>
      </p:sp>
      <p:sp>
        <p:nvSpPr>
          <p:cNvPr id="5" name="Shape 5"/>
          <p:cNvSpPr/>
          <p:nvPr/>
        </p:nvSpPr>
        <p:spPr>
          <a:xfrm>
            <a:off x="255588" y="4637087"/>
            <a:ext cx="73026" cy="138113"/>
          </a:xfrm>
          <a:prstGeom prst="rect">
            <a:avLst/>
          </a:prstGeom>
          <a:solidFill>
            <a:srgbClr val="464653"/>
          </a:solidFill>
          <a:ln w="12700">
            <a:miter lim="400000"/>
          </a:ln>
        </p:spPr>
        <p:txBody>
          <a:bodyPr lIns="45719" rIns="45719" anchor="ctr"/>
          <a:lstStyle/>
          <a:p>
            <a:pPr algn="ctr">
              <a:defRPr>
                <a:solidFill>
                  <a:srgbClr val="FFFFFF"/>
                </a:solidFill>
              </a:defRPr>
            </a:pPr>
            <a:endParaRPr/>
          </a:p>
        </p:txBody>
      </p:sp>
      <p:sp>
        <p:nvSpPr>
          <p:cNvPr id="6" name="Shape 6"/>
          <p:cNvSpPr/>
          <p:nvPr/>
        </p:nvSpPr>
        <p:spPr>
          <a:xfrm>
            <a:off x="255588" y="4541837"/>
            <a:ext cx="73026" cy="74613"/>
          </a:xfrm>
          <a:prstGeom prst="rect">
            <a:avLst/>
          </a:prstGeom>
          <a:solidFill>
            <a:schemeClr val="accent2"/>
          </a:solidFill>
          <a:ln w="12700">
            <a:miter lim="400000"/>
          </a:ln>
        </p:spPr>
        <p:txBody>
          <a:bodyPr lIns="45719" rIns="45719" anchor="ctr"/>
          <a:lstStyle/>
          <a:p>
            <a:pPr algn="ctr">
              <a:defRPr>
                <a:solidFill>
                  <a:srgbClr val="FFFFFF"/>
                </a:solidFill>
              </a:defRPr>
            </a:pPr>
            <a:endParaRPr/>
          </a:p>
        </p:txBody>
      </p:sp>
      <p:sp>
        <p:nvSpPr>
          <p:cNvPr id="7" name="Shape 7"/>
          <p:cNvSpPr/>
          <p:nvPr/>
        </p:nvSpPr>
        <p:spPr>
          <a:xfrm>
            <a:off x="309563" y="681037"/>
            <a:ext cx="46038"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8" name="Shape 8"/>
          <p:cNvSpPr/>
          <p:nvPr/>
        </p:nvSpPr>
        <p:spPr>
          <a:xfrm>
            <a:off x="268288" y="681037"/>
            <a:ext cx="28576"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9" name="Shape 9"/>
          <p:cNvSpPr/>
          <p:nvPr/>
        </p:nvSpPr>
        <p:spPr>
          <a:xfrm>
            <a:off x="247650" y="681037"/>
            <a:ext cx="12701"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0" name="Shape 10"/>
          <p:cNvSpPr/>
          <p:nvPr/>
        </p:nvSpPr>
        <p:spPr>
          <a:xfrm>
            <a:off x="219869" y="681037"/>
            <a:ext cx="12700" cy="365126"/>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11" name="Shape 11"/>
          <p:cNvSpPr>
            <a:spLocks noGrp="1"/>
          </p:cNvSpPr>
          <p:nvPr>
            <p:ph type="title"/>
          </p:nvPr>
        </p:nvSpPr>
        <p:spPr>
          <a:xfrm>
            <a:off x="914400" y="512762"/>
            <a:ext cx="7772400" cy="91440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title style</a:t>
            </a:r>
          </a:p>
        </p:txBody>
      </p:sp>
      <p:sp>
        <p:nvSpPr>
          <p:cNvPr id="12" name="Shape 12"/>
          <p:cNvSpPr>
            <a:spLocks noGrp="1"/>
          </p:cNvSpPr>
          <p:nvPr>
            <p:ph type="body" idx="1"/>
          </p:nvPr>
        </p:nvSpPr>
        <p:spPr>
          <a:xfrm>
            <a:off x="914400" y="1784350"/>
            <a:ext cx="7772400" cy="457200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sp>
        <p:nvSpPr>
          <p:cNvPr id="13" name="Shape 13"/>
          <p:cNvSpPr>
            <a:spLocks noGrp="1"/>
          </p:cNvSpPr>
          <p:nvPr>
            <p:ph type="sldNum" sz="quarter" idx="2"/>
          </p:nvPr>
        </p:nvSpPr>
        <p:spPr>
          <a:xfrm>
            <a:off x="8610600" y="6506334"/>
            <a:ext cx="256540" cy="275466"/>
          </a:xfrm>
          <a:prstGeom prst="rect">
            <a:avLst/>
          </a:prstGeom>
          <a:ln w="12700">
            <a:miter lim="400000"/>
          </a:ln>
        </p:spPr>
        <p:txBody>
          <a:bodyPr wrap="none" lIns="45719" rIns="45719" anchor="b">
            <a:spAutoFit/>
          </a:bodyPr>
          <a:lstStyle>
            <a:lvl1pPr>
              <a:defRPr sz="1200">
                <a:solidFill>
                  <a:srgbClr val="DDE9EC"/>
                </a:solidFill>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825066334"/>
      </p:ext>
    </p:extLst>
  </p:cSld>
  <p:clrMap bg1="lt1" tx1="dk1" bg2="lt2" tx2="dk2" accent1="accent1" accent2="accent2" accent3="accent3" accent4="accent4" accent5="accent5" accent6="accent6" hlink="hlink" folHlink="folHlink"/>
  <p:sldLayoutIdLst>
    <p:sldLayoutId id="2147483685" r:id="rId1"/>
  </p:sldLayoutIdLst>
  <p:transition spd="med"/>
  <p:txStyles>
    <p:titleStyle>
      <a:lvl1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1pPr>
      <a:lvl2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2pPr>
      <a:lvl3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3pPr>
      <a:lvl4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4pPr>
      <a:lvl5pPr marL="0" marR="0" indent="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5pPr>
      <a:lvl6pPr marL="0" marR="0" indent="4572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6pPr>
      <a:lvl7pPr marL="0" marR="0" indent="9144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7pPr>
      <a:lvl8pPr marL="0" marR="0" indent="13716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8pPr>
      <a:lvl9pPr marL="0" marR="0" indent="1828800" algn="l" defTabSz="914400" rtl="0" latinLnBrk="0">
        <a:lnSpc>
          <a:spcPct val="100000"/>
        </a:lnSpc>
        <a:spcBef>
          <a:spcPts val="0"/>
        </a:spcBef>
        <a:spcAft>
          <a:spcPts val="0"/>
        </a:spcAft>
        <a:buClrTx/>
        <a:buSzTx/>
        <a:buFontTx/>
        <a:buNone/>
        <a:tabLst/>
        <a:defRPr sz="4000" b="0" i="0" u="none" strike="noStrike" cap="none" spc="-100" baseline="0">
          <a:ln>
            <a:noFill/>
          </a:ln>
          <a:solidFill>
            <a:srgbClr val="D6EEF4"/>
          </a:solidFill>
          <a:uFillTx/>
          <a:latin typeface="Consolas"/>
          <a:ea typeface="Consolas"/>
          <a:cs typeface="Consolas"/>
          <a:sym typeface="Consolas"/>
        </a:defRPr>
      </a:lvl9pPr>
    </p:titleStyle>
    <p:bodyStyle>
      <a:lvl1pPr marL="411162" marR="0" indent="-342900" algn="l" defTabSz="914400" rtl="0" latinLnBrk="0">
        <a:lnSpc>
          <a:spcPct val="100000"/>
        </a:lnSpc>
        <a:spcBef>
          <a:spcPts val="700"/>
        </a:spcBef>
        <a:spcAft>
          <a:spcPts val="0"/>
        </a:spcAft>
        <a:buClr>
          <a:srgbClr val="DDE9EC"/>
        </a:buClr>
        <a:buSzPct val="95000"/>
        <a:buFont typeface="Wingdings"/>
        <a:buChar char="▪"/>
        <a:tabLst/>
        <a:defRPr sz="3000" b="0" i="0" u="none" strike="noStrike" cap="none" spc="0" baseline="0">
          <a:ln>
            <a:noFill/>
          </a:ln>
          <a:solidFill>
            <a:srgbClr val="FFFFFF"/>
          </a:solidFill>
          <a:uFillTx/>
          <a:latin typeface="Corbel"/>
          <a:ea typeface="Corbel"/>
          <a:cs typeface="Corbel"/>
          <a:sym typeface="Corbel"/>
        </a:defRPr>
      </a:lvl1pPr>
      <a:lvl2pPr marL="783736" marR="0" indent="-329711" algn="l" defTabSz="914400" rtl="0" latinLnBrk="0">
        <a:lnSpc>
          <a:spcPct val="100000"/>
        </a:lnSpc>
        <a:spcBef>
          <a:spcPts val="700"/>
        </a:spcBef>
        <a:spcAft>
          <a:spcPts val="0"/>
        </a:spcAft>
        <a:buClr>
          <a:srgbClr val="DDE9EC"/>
        </a:buClr>
        <a:buSzPct val="90000"/>
        <a:buFont typeface="Wingdings"/>
        <a:buChar char="▫"/>
        <a:tabLst/>
        <a:defRPr sz="3000" b="0" i="0" u="none" strike="noStrike" cap="none" spc="0" baseline="0">
          <a:ln>
            <a:noFill/>
          </a:ln>
          <a:solidFill>
            <a:srgbClr val="FFFFFF"/>
          </a:solidFill>
          <a:uFillTx/>
          <a:latin typeface="Corbel"/>
          <a:ea typeface="Corbel"/>
          <a:cs typeface="Corbel"/>
          <a:sym typeface="Corbel"/>
        </a:defRPr>
      </a:lvl2pPr>
      <a:lvl3pPr marL="1052512" marR="0" indent="-285750"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3pPr>
      <a:lvl4pPr marL="1343602" marR="0" indent="-311727"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4pPr>
      <a:lvl5pPr marL="1585912" marR="0" indent="-314325"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5pPr>
      <a:lvl6pPr marL="1850135" marR="0" indent="-35051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6pPr>
      <a:lvl7pPr marL="2061971"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7pPr>
      <a:lvl8pPr marL="2253995"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8pPr>
      <a:lvl9pPr marL="2446019" marR="0" indent="-342899" algn="l" defTabSz="914400" rtl="0" latinLnBrk="0">
        <a:lnSpc>
          <a:spcPct val="100000"/>
        </a:lnSpc>
        <a:spcBef>
          <a:spcPts val="700"/>
        </a:spcBef>
        <a:spcAft>
          <a:spcPts val="0"/>
        </a:spcAft>
        <a:buClr>
          <a:srgbClr val="DDE9EC"/>
        </a:buClr>
        <a:buSzPct val="100000"/>
        <a:buFont typeface="Wingdings"/>
        <a:buChar char="●"/>
        <a:tabLst/>
        <a:defRPr sz="3000" b="0" i="0" u="none" strike="noStrike" cap="none" spc="0" baseline="0">
          <a:ln>
            <a:noFill/>
          </a:ln>
          <a:solidFill>
            <a:srgbClr val="FFFFFF"/>
          </a:solidFill>
          <a:uFillTx/>
          <a:latin typeface="Corbel"/>
          <a:ea typeface="Corbel"/>
          <a:cs typeface="Corbel"/>
          <a:sym typeface="Corbel"/>
        </a:defRPr>
      </a:lvl9pPr>
    </p:bodyStyle>
    <p:otherStyle>
      <a:lvl1pPr marL="0" marR="0" indent="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1pPr>
      <a:lvl2pPr marL="0" marR="0" indent="457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2pPr>
      <a:lvl3pPr marL="0" marR="0" indent="914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3pPr>
      <a:lvl4pPr marL="0" marR="0" indent="1371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4pPr>
      <a:lvl5pPr marL="0" marR="0" indent="18288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5pPr>
      <a:lvl6pPr marL="0" marR="0" indent="22860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6pPr>
      <a:lvl7pPr marL="0" marR="0" indent="27432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7pPr>
      <a:lvl8pPr marL="0" marR="0" indent="32004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8pPr>
      <a:lvl9pPr marL="0" marR="0" indent="3657600" algn="l"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Times New Roman"/>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pPr>
              <a:defRPr/>
            </a:pPr>
            <a:fld id="{CCA26B48-51BC-4E37-ADFE-3D33C95174BA}" type="slidenum">
              <a:rPr lang="en-US"/>
              <a:pPr>
                <a:defRPr/>
              </a:pPr>
              <a:t>‹#›</a:t>
            </a:fld>
            <a:endParaRPr lang="en-US"/>
          </a:p>
        </p:txBody>
      </p:sp>
    </p:spTree>
    <p:extLst>
      <p:ext uri="{BB962C8B-B14F-4D97-AF65-F5344CB8AC3E}">
        <p14:creationId xmlns:p14="http://schemas.microsoft.com/office/powerpoint/2010/main" val="3930805894"/>
      </p:ext>
    </p:extLst>
  </p:cSld>
  <p:clrMap bg1="dk1" tx1="lt1" bg2="dk2" tx2="lt2" accent1="accent1" accent2="accent2" accent3="accent3" accent4="accent4" accent5="accent5" accent6="accent6" hlink="hlink" folHlink="folHlink"/>
  <p:sldLayoutIdLst>
    <p:sldLayoutId id="2147483687" r:id="rId1"/>
  </p:sldLayoutIdLst>
  <p:txStyles>
    <p:titleStyle>
      <a:lvl1pPr algn="l" rtl="0" eaLnBrk="0" fontAlgn="base" hangingPunct="0">
        <a:spcBef>
          <a:spcPct val="0"/>
        </a:spcBef>
        <a:spcAft>
          <a:spcPct val="0"/>
        </a:spcAft>
        <a:defRPr sz="4000" kern="1200" spc="-100">
          <a:solidFill>
            <a:srgbClr val="D6EEF4"/>
          </a:solidFill>
          <a:latin typeface="+mj-lt"/>
          <a:ea typeface="+mj-ea"/>
          <a:cs typeface="+mj-cs"/>
        </a:defRPr>
      </a:lvl1pPr>
      <a:lvl2pPr algn="l" rtl="0" eaLnBrk="0" fontAlgn="base" hangingPunct="0">
        <a:spcBef>
          <a:spcPct val="0"/>
        </a:spcBef>
        <a:spcAft>
          <a:spcPct val="0"/>
        </a:spcAft>
        <a:defRPr sz="4000">
          <a:solidFill>
            <a:srgbClr val="D6EEF4"/>
          </a:solidFill>
          <a:latin typeface="Consolas" pitchFamily="49" charset="0"/>
        </a:defRPr>
      </a:lvl2pPr>
      <a:lvl3pPr algn="l" rtl="0" eaLnBrk="0" fontAlgn="base" hangingPunct="0">
        <a:spcBef>
          <a:spcPct val="0"/>
        </a:spcBef>
        <a:spcAft>
          <a:spcPct val="0"/>
        </a:spcAft>
        <a:defRPr sz="4000">
          <a:solidFill>
            <a:srgbClr val="D6EEF4"/>
          </a:solidFill>
          <a:latin typeface="Consolas" pitchFamily="49" charset="0"/>
        </a:defRPr>
      </a:lvl3pPr>
      <a:lvl4pPr algn="l" rtl="0" eaLnBrk="0" fontAlgn="base" hangingPunct="0">
        <a:spcBef>
          <a:spcPct val="0"/>
        </a:spcBef>
        <a:spcAft>
          <a:spcPct val="0"/>
        </a:spcAft>
        <a:defRPr sz="4000">
          <a:solidFill>
            <a:srgbClr val="D6EEF4"/>
          </a:solidFill>
          <a:latin typeface="Consolas" pitchFamily="49" charset="0"/>
        </a:defRPr>
      </a:lvl4pPr>
      <a:lvl5pPr algn="l" rtl="0" eaLnBrk="0" fontAlgn="base" hangingPunct="0">
        <a:spcBef>
          <a:spcPct val="0"/>
        </a:spcBef>
        <a:spcAft>
          <a:spcPct val="0"/>
        </a:spcAft>
        <a:defRPr sz="4000">
          <a:solidFill>
            <a:srgbClr val="D6EEF4"/>
          </a:solidFill>
          <a:latin typeface="Consolas" pitchFamily="49" charset="0"/>
        </a:defRPr>
      </a:lvl5pPr>
      <a:lvl6pPr marL="457200" algn="l" rtl="0" fontAlgn="base">
        <a:spcBef>
          <a:spcPct val="0"/>
        </a:spcBef>
        <a:spcAft>
          <a:spcPct val="0"/>
        </a:spcAft>
        <a:defRPr sz="4000">
          <a:solidFill>
            <a:srgbClr val="D6EEF4"/>
          </a:solidFill>
          <a:latin typeface="Consolas" pitchFamily="49" charset="0"/>
        </a:defRPr>
      </a:lvl6pPr>
      <a:lvl7pPr marL="914400" algn="l" rtl="0" fontAlgn="base">
        <a:spcBef>
          <a:spcPct val="0"/>
        </a:spcBef>
        <a:spcAft>
          <a:spcPct val="0"/>
        </a:spcAft>
        <a:defRPr sz="4000">
          <a:solidFill>
            <a:srgbClr val="D6EEF4"/>
          </a:solidFill>
          <a:latin typeface="Consolas" pitchFamily="49" charset="0"/>
        </a:defRPr>
      </a:lvl7pPr>
      <a:lvl8pPr marL="1371600" algn="l" rtl="0" fontAlgn="base">
        <a:spcBef>
          <a:spcPct val="0"/>
        </a:spcBef>
        <a:spcAft>
          <a:spcPct val="0"/>
        </a:spcAft>
        <a:defRPr sz="4000">
          <a:solidFill>
            <a:srgbClr val="D6EEF4"/>
          </a:solidFill>
          <a:latin typeface="Consolas" pitchFamily="49" charset="0"/>
        </a:defRPr>
      </a:lvl8pPr>
      <a:lvl9pPr marL="1828800" algn="l" rtl="0" fontAlgn="base">
        <a:spcBef>
          <a:spcPct val="0"/>
        </a:spcBef>
        <a:spcAft>
          <a:spcPct val="0"/>
        </a:spcAft>
        <a:defRPr sz="4000">
          <a:solidFill>
            <a:srgbClr val="D6EEF4"/>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D2DA7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D2DA7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50.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5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0.xml"/><Relationship Id="rId1" Type="http://schemas.openxmlformats.org/officeDocument/2006/relationships/slideLayout" Target="../slideLayouts/slideLayout57.xml"/><Relationship Id="rId5" Type="http://schemas.microsoft.com/office/2007/relationships/hdphoto" Target="../media/hdphoto1.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7.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41.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7.pn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7.png"/><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56.xml"/><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53.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60.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43.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7.png"/><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image" Target="../media/image44.jp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51.xml"/><Relationship Id="rId4" Type="http://schemas.openxmlformats.org/officeDocument/2006/relationships/image" Target="../media/image47.tiff"/></Relationships>
</file>

<file path=ppt/slides/_rels/slide44.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7.png"/><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pn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36.xm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7.pn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0.xml"/><Relationship Id="rId1" Type="http://schemas.openxmlformats.org/officeDocument/2006/relationships/slideLayout" Target="../slideLayouts/slideLayout54.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3.xml"/><Relationship Id="rId1" Type="http://schemas.openxmlformats.org/officeDocument/2006/relationships/slideLayout" Target="../slideLayouts/slideLayout45.xml"/><Relationship Id="rId4" Type="http://schemas.openxmlformats.org/officeDocument/2006/relationships/image" Target="../media/image59.jpeg"/></Relationships>
</file>

<file path=ppt/slides/_rels/slide5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4.xml"/><Relationship Id="rId1" Type="http://schemas.openxmlformats.org/officeDocument/2006/relationships/slideLayout" Target="../slideLayouts/slideLayout49.xml"/><Relationship Id="rId4" Type="http://schemas.openxmlformats.org/officeDocument/2006/relationships/image" Target="../media/image60.jpeg"/></Relationships>
</file>

<file path=ppt/slides/_rels/slide5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5.xml"/><Relationship Id="rId1" Type="http://schemas.openxmlformats.org/officeDocument/2006/relationships/slideLayout" Target="../slideLayouts/slideLayout38.xm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4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11782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National Transonic Facility at Langley Research Center opened in 1983</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It is one of only two wind tunnels like it in the world—it both pressurizes air and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supercools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it to better simulate for models the conditions full-size aircraft will fly in</a:t>
            </a: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Langley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Honda Aircraft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Greensboro, North Carolina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38150"/>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HondaJet’s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main innovation is the over-the-wind engine mount, which leaves more room in the cabin, reduces noise, and decreases drag</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Maximum cruising speed is 422 knots, fastest in its class, and maximum altitude of 43,000 feet, also highest in its class</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Lower drag also ups fuel efficiency by up to 17%</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a:ln>
                  <a:noFill/>
                </a:ln>
                <a:solidFill>
                  <a:prstClr val="white"/>
                </a:solidFill>
                <a:effectLst/>
                <a:uLnTx/>
                <a:uFillTx/>
                <a:latin typeface="Arial" charset="0"/>
                <a:ea typeface="+mn-ea"/>
                <a:cs typeface="+mn-cs"/>
              </a:rPr>
              <a:t>Spinoff 2018</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a:ln>
                  <a:noFill/>
                </a:ln>
                <a:solidFill>
                  <a:prstClr val="white"/>
                </a:solidFill>
                <a:effectLst/>
                <a:uLnTx/>
                <a:uFillTx/>
                <a:latin typeface="Arial" charset="0"/>
                <a:ea typeface="+mn-ea"/>
                <a:cs typeface="+mn-cs"/>
              </a:rPr>
              <a:t>Transportation</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3088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Times New Roman" pitchFamily="18" charset="0"/>
                <a:ea typeface="+mn-ea"/>
                <a:cs typeface="+mn-cs"/>
              </a:rPr>
              <a:t>Innovative Design Propels Small Jet Faster, Farther with Less Fuel</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Honda Aircraft contracted to use the facility to test its new design to ensure it would perform as predicted</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contract was fully reimbursable, meaning Honda paid all costs and retained the rights to all results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team worked with NASA wind tunnel experts to ensure the 10%-size model was properly designed to withstand high-speed testing and could interface with all instruments</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6684" t="14313" r="10909" b="7824"/>
          <a:stretch/>
        </p:blipFill>
        <p:spPr>
          <a:xfrm>
            <a:off x="5006816" y="1337310"/>
            <a:ext cx="3702368" cy="2278380"/>
          </a:xfrm>
          <a:prstGeom prst="rect">
            <a:avLst/>
          </a:prstGeom>
        </p:spPr>
      </p:pic>
    </p:spTree>
    <p:extLst>
      <p:ext uri="{BB962C8B-B14F-4D97-AF65-F5344CB8AC3E}">
        <p14:creationId xmlns:p14="http://schemas.microsoft.com/office/powerpoint/2010/main" val="148781102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1824216"/>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Pegasus software began as a NASA-Air Force partnership, with Micro Craft company and Boeing </a:t>
            </a:r>
            <a:endParaRPr kumimoji="0" sz="1400" b="0" i="0"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A</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 </a:t>
            </a:r>
            <a:r>
              <a:rPr kumimoji="0" lang="en-US" sz="1400" b="0" i="0" u="none" strike="noStrike" kern="0" cap="none" spc="0" normalizeH="0" baseline="0" noProof="0" dirty="0">
                <a:ln>
                  <a:noFill/>
                </a:ln>
                <a:solidFill>
                  <a:srgbClr val="FFFFFF"/>
                </a:solidFill>
                <a:effectLst/>
                <a:uLnTx/>
                <a:uFillTx/>
                <a:latin typeface="Arial"/>
                <a:cs typeface="Arial"/>
                <a:sym typeface="Arial"/>
              </a:rPr>
              <a:t>preprocessor for overset-grid computational fluid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dynamics simulations, the program speeds and simplifies simulations of aircraft performance </a:t>
            </a:r>
            <a:endParaRPr kumimoji="0" sz="1400" b="0" i="0"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Won the 2016 NASA Software of the Year award </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smtClean="0">
                <a:ln>
                  <a:noFill/>
                </a:ln>
                <a:solidFill>
                  <a:srgbClr val="FFFFFF"/>
                </a:solidFill>
                <a:effectLst/>
                <a:uLnTx/>
                <a:uFillTx/>
                <a:latin typeface="Arial"/>
                <a:cs typeface="Arial"/>
                <a:sym typeface="Arial"/>
              </a:rPr>
              <a:t>Ames </a:t>
            </a:r>
            <a:r>
              <a:rPr kumimoji="0" sz="1600" b="1" i="1" u="none" strike="noStrike" kern="0" cap="none" spc="0" normalizeH="0" baseline="0" noProof="0" dirty="0" smtClean="0">
                <a:ln>
                  <a:noFill/>
                </a:ln>
                <a:solidFill>
                  <a:srgbClr val="FFFFFF"/>
                </a:solidFill>
                <a:effectLst/>
                <a:uLnTx/>
                <a:uFillTx/>
                <a:latin typeface="Arial"/>
                <a:cs typeface="Arial"/>
                <a:sym typeface="Arial"/>
              </a:rPr>
              <a:t>Research </a:t>
            </a:r>
            <a:r>
              <a:rPr kumimoji="0" sz="1600" b="1" i="1" u="none" strike="noStrike" kern="0" cap="none" spc="0" normalizeH="0" baseline="0" noProof="0" dirty="0">
                <a:ln>
                  <a:noFill/>
                </a:ln>
                <a:solidFill>
                  <a:srgbClr val="FFFFFF"/>
                </a:solidFill>
                <a:effectLst/>
                <a:uLnTx/>
                <a:uFillTx/>
                <a:latin typeface="Arial"/>
                <a:cs typeface="Arial"/>
                <a:sym typeface="Arial"/>
              </a:rPr>
              <a:t>Center</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smtClean="0">
                <a:ln>
                  <a:noFill/>
                </a:ln>
                <a:solidFill>
                  <a:srgbClr val="FFFFFF"/>
                </a:solidFill>
                <a:effectLst/>
                <a:uLnTx/>
                <a:uFillTx/>
                <a:latin typeface="Arial"/>
                <a:cs typeface="Arial"/>
                <a:sym typeface="Arial"/>
              </a:rPr>
              <a:t>Boeing </a:t>
            </a: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smtClean="0">
                <a:ln>
                  <a:noFill/>
                </a:ln>
                <a:solidFill>
                  <a:srgbClr val="FFFFFF"/>
                </a:solidFill>
                <a:effectLst/>
                <a:uLnTx/>
                <a:uFillTx/>
                <a:latin typeface="Arial"/>
                <a:cs typeface="Arial"/>
                <a:sym typeface="Arial"/>
              </a:rPr>
              <a:t>Seattle, Washington</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1824216"/>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Boeing uses Pegasus 5 to design commercial and military planes and spacecraft, and to make changes to existing aircraft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Saves time and money and reduces user error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Eliminates much of the uncertainty from the design and analysis process </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a:t>
            </a:r>
            <a:r>
              <a:rPr kumimoji="0" sz="900" b="1" i="1" u="none" strike="noStrike" kern="0" cap="none" spc="0" normalizeH="0" baseline="0" noProof="0" dirty="0" smtClean="0">
                <a:ln>
                  <a:noFill/>
                </a:ln>
                <a:solidFill>
                  <a:srgbClr val="FFFFFF"/>
                </a:solidFill>
                <a:effectLst/>
                <a:uLnTx/>
                <a:uFillTx/>
                <a:latin typeface="Arial"/>
                <a:cs typeface="Arial"/>
                <a:sym typeface="Arial"/>
              </a:rPr>
              <a:t>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smtClean="0">
                <a:ln>
                  <a:noFill/>
                </a:ln>
                <a:solidFill>
                  <a:srgbClr val="FFFFFF"/>
                </a:solidFill>
                <a:effectLst/>
                <a:uLnTx/>
                <a:uFillTx/>
                <a:latin typeface="Arial"/>
                <a:cs typeface="Arial"/>
                <a:sym typeface="Arial"/>
              </a:rPr>
              <a:t>Transportation</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Times New Roman"/>
                <a:cs typeface="Times New Roman"/>
                <a:sym typeface="Times New Roman"/>
              </a:rPr>
              <a:t>Design Software Transforms How Commercial Jetliners Are </a:t>
            </a:r>
            <a:r>
              <a:rPr kumimoji="0" lang="en-US" sz="2200" b="0" i="0" u="none" strike="noStrike" kern="0" cap="none" spc="0" normalizeH="0" baseline="0" noProof="0" dirty="0" smtClean="0">
                <a:ln>
                  <a:noFill/>
                </a:ln>
                <a:solidFill>
                  <a:srgbClr val="FFFFFF"/>
                </a:solidFill>
                <a:effectLst/>
                <a:uLnTx/>
                <a:uFillTx/>
                <a:latin typeface="Times New Roman"/>
                <a:cs typeface="Times New Roman"/>
                <a:sym typeface="Times New Roman"/>
              </a:rPr>
              <a:t>Built </a:t>
            </a:r>
            <a:endParaRPr kumimoji="0" lang="en-US" sz="2200" b="0" i="0" u="none" strike="noStrike" kern="0" cap="none" spc="0" normalizeH="0" baseline="0" noProof="0" dirty="0">
              <a:ln>
                <a:noFill/>
              </a:ln>
              <a:solidFill>
                <a:srgbClr val="FFFFFF"/>
              </a:solidFill>
              <a:effectLst/>
              <a:uLnTx/>
              <a:uFillTx/>
              <a:latin typeface="Times New Roman"/>
              <a:cs typeface="Times New Roman"/>
              <a:sym typeface="Times New Roman"/>
            </a:endParaRP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20390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Boeing was one of the first to apply Pegasus 5 to aircraft configurations, and it soon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became </a:t>
            </a:r>
            <a:r>
              <a:rPr kumimoji="0" lang="en-US" sz="1400" b="0" i="0" u="none" strike="noStrike" kern="0" cap="none" spc="0" normalizeH="0" baseline="0" noProof="0" dirty="0">
                <a:ln>
                  <a:noFill/>
                </a:ln>
                <a:solidFill>
                  <a:srgbClr val="FFFFFF"/>
                </a:solidFill>
                <a:effectLst/>
                <a:uLnTx/>
                <a:uFillTx/>
                <a:latin typeface="Arial"/>
                <a:cs typeface="Arial"/>
                <a:sym typeface="Arial"/>
              </a:rPr>
              <a:t>the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company’s primary </a:t>
            </a:r>
            <a:r>
              <a:rPr kumimoji="0" lang="en-US" sz="1400" b="0" i="0" u="none" strike="noStrike" kern="0" cap="none" spc="0" normalizeH="0" baseline="0" noProof="0" dirty="0">
                <a:ln>
                  <a:noFill/>
                </a:ln>
                <a:solidFill>
                  <a:srgbClr val="FFFFFF"/>
                </a:solidFill>
                <a:effectLst/>
                <a:uLnTx/>
                <a:uFillTx/>
                <a:latin typeface="Arial"/>
                <a:cs typeface="Arial"/>
                <a:sym typeface="Arial"/>
              </a:rPr>
              <a:t>overset connectivity tool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NASA continues to make improvements and issue new versions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The code has been distributed to more than 470 organizations in industry, academia, and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defense </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75279" y="1260334"/>
            <a:ext cx="3160267" cy="2468880"/>
          </a:xfrm>
          <a:prstGeom prst="rect">
            <a:avLst/>
          </a:prstGeom>
        </p:spPr>
      </p:pic>
    </p:spTree>
    <p:extLst>
      <p:ext uri="{BB962C8B-B14F-4D97-AF65-F5344CB8AC3E}">
        <p14:creationId xmlns:p14="http://schemas.microsoft.com/office/powerpoint/2010/main" val="225763935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1824216"/>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The RL10, an upper-stage engine, was the first engine to run on cryogenic liquid hydrogen </a:t>
            </a:r>
            <a:endParaRPr kumimoji="0" sz="1400" b="0" i="0"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The engine was matured at Lewis Research Center, now Glenn, in partnership with Pratt &amp; Whitney Aircraft, now part of Aerojet </a:t>
            </a:r>
            <a:r>
              <a:rPr kumimoji="0" lang="en-US" sz="1400" b="0" i="0" u="none" strike="noStrike" kern="0" cap="none" spc="0" normalizeH="0" baseline="0" noProof="0" dirty="0" err="1">
                <a:ln>
                  <a:noFill/>
                </a:ln>
                <a:solidFill>
                  <a:srgbClr val="FFFFFF"/>
                </a:solidFill>
                <a:effectLst/>
                <a:uLnTx/>
                <a:uFillTx/>
                <a:latin typeface="Arial"/>
                <a:cs typeface="Arial"/>
                <a:sym typeface="Arial"/>
              </a:rPr>
              <a:t>Rocketdyne</a:t>
            </a:r>
            <a:r>
              <a:rPr kumimoji="0" lang="en-US" sz="1400" b="0" i="0" u="none" strike="noStrike" kern="0" cap="none" spc="0" normalizeH="0" baseline="0" noProof="0" dirty="0">
                <a:ln>
                  <a:noFill/>
                </a:ln>
                <a:solidFill>
                  <a:srgbClr val="FFFFFF"/>
                </a:solidFill>
                <a:effectLst/>
                <a:uLnTx/>
                <a:uFillTx/>
                <a:latin typeface="Arial"/>
                <a:cs typeface="Arial"/>
                <a:sym typeface="Arial"/>
              </a:rPr>
              <a:t> </a:t>
            </a:r>
            <a:endParaRPr kumimoji="0" sz="1400" b="0" i="0"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Lewis had worked on liquid hydrogen in the 1950s </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Glenn </a:t>
            </a:r>
            <a:r>
              <a:rPr kumimoji="0" sz="1600" b="1" i="1" u="none" strike="noStrike" kern="0" cap="none" spc="0" normalizeH="0" baseline="0" noProof="0" dirty="0">
                <a:ln>
                  <a:noFill/>
                </a:ln>
                <a:solidFill>
                  <a:srgbClr val="FFFFFF"/>
                </a:solidFill>
                <a:effectLst/>
                <a:uLnTx/>
                <a:uFillTx/>
                <a:latin typeface="Arial"/>
                <a:cs typeface="Arial"/>
                <a:sym typeface="Arial"/>
              </a:rPr>
              <a:t>Research Center</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Aerojet </a:t>
            </a:r>
            <a:r>
              <a:rPr kumimoji="0" lang="en-US" sz="1600" b="1" i="1" u="none" strike="noStrike" kern="0" cap="none" spc="0" normalizeH="0" baseline="0" noProof="0" dirty="0" err="1">
                <a:ln>
                  <a:noFill/>
                </a:ln>
                <a:solidFill>
                  <a:srgbClr val="FFFFFF"/>
                </a:solidFill>
                <a:effectLst/>
                <a:uLnTx/>
                <a:uFillTx/>
                <a:latin typeface="Arial"/>
                <a:cs typeface="Arial"/>
                <a:sym typeface="Arial"/>
              </a:rPr>
              <a:t>Rocketdyne</a:t>
            </a: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West Palm Beach, Florida</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2167900"/>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Reliable: only one failure in over 400 flights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Unique expander cycle means high efficiency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Can make multiple restarts in space </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Cryogenic engine technology gave critical advantage to U.S. military, industry, exploration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Helped launch </a:t>
            </a: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20 years’ worth of commercial satellites, still military’s preferred upper stage </a:t>
            </a: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a:ln>
                  <a:noFill/>
                </a:ln>
                <a:solidFill>
                  <a:srgbClr val="FFFFFF"/>
                </a:solidFill>
                <a:effectLst/>
                <a:uLnTx/>
                <a:uFillTx/>
                <a:latin typeface="Arial"/>
                <a:cs typeface="Arial"/>
                <a:sym typeface="Arial"/>
              </a:rPr>
              <a:t>Transportation</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154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srgbClr val="FFFFFF"/>
                </a:solidFill>
                <a:effectLst/>
                <a:uLnTx/>
                <a:uFillTx/>
                <a:latin typeface="Times New Roman"/>
                <a:cs typeface="Times New Roman"/>
                <a:sym typeface="Times New Roman"/>
              </a:rPr>
              <a:t>Original Cryogenic Engine Still Powers Exploration, Defense, Industry </a:t>
            </a:r>
            <a:endParaRPr kumimoji="0" sz="2100" b="0" i="0" u="none" strike="noStrike" kern="0" cap="none" spc="0" normalizeH="0" baseline="0" noProof="0" dirty="0">
              <a:ln>
                <a:noFill/>
              </a:ln>
              <a:solidFill>
                <a:srgbClr val="FFFFFF"/>
              </a:solidFill>
              <a:effectLst/>
              <a:uLnTx/>
              <a:uFillTx/>
              <a:latin typeface="Times New Roman"/>
              <a:cs typeface="Times New Roman"/>
              <a:sym typeface="Times New Roman"/>
            </a:endParaRP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182357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Pratt &amp; Whitney eventually took over the RL10, manufacturing it commercially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RL10 powers the Centaur, still the most-used upper stage in the U.S., and has powered several others</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It remains the premier upper-stage engine in the country, half a century after its creation </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3718" b="2914"/>
          <a:stretch/>
        </p:blipFill>
        <p:spPr>
          <a:xfrm>
            <a:off x="5277401" y="1067425"/>
            <a:ext cx="3045340" cy="2792825"/>
          </a:xfrm>
          <a:prstGeom prst="rect">
            <a:avLst/>
          </a:prstGeom>
        </p:spPr>
      </p:pic>
    </p:spTree>
    <p:extLst>
      <p:ext uri="{BB962C8B-B14F-4D97-AF65-F5344CB8AC3E}">
        <p14:creationId xmlns:p14="http://schemas.microsoft.com/office/powerpoint/2010/main" val="421049622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2039660"/>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Past spacecraft avionics subsystems have been housed on separate computers and speak to each other indirectly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For Orion, Johnson wanted a more integrated system</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err="1" smtClean="0">
                <a:ln>
                  <a:noFill/>
                </a:ln>
                <a:solidFill>
                  <a:srgbClr val="FFFFFF"/>
                </a:solidFill>
                <a:effectLst/>
                <a:uLnTx/>
                <a:uFillTx/>
                <a:latin typeface="Arial"/>
                <a:cs typeface="Arial"/>
                <a:sym typeface="Arial"/>
              </a:rPr>
              <a:t>TTTech</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 had an early version of Time-Triggered Ethernet (</a:t>
            </a:r>
            <a:r>
              <a:rPr kumimoji="0" lang="en-US" sz="1400" b="0" i="0" u="none" strike="noStrike" kern="0" cap="none" spc="0" normalizeH="0" baseline="0" noProof="0" dirty="0" err="1" smtClean="0">
                <a:ln>
                  <a:noFill/>
                </a:ln>
                <a:solidFill>
                  <a:srgbClr val="FFFFFF"/>
                </a:solidFill>
                <a:effectLst/>
                <a:uLnTx/>
                <a:uFillTx/>
                <a:latin typeface="Arial"/>
                <a:cs typeface="Arial"/>
                <a:sym typeface="Arial"/>
              </a:rPr>
              <a:t>TTEthernet</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 which prioritizes messages to guarantee the delivery of critical signals </a:t>
            </a: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smtClean="0">
                <a:ln>
                  <a:noFill/>
                </a:ln>
                <a:solidFill>
                  <a:srgbClr val="FFFFFF"/>
                </a:solidFill>
                <a:effectLst/>
                <a:uLnTx/>
                <a:uFillTx/>
                <a:latin typeface="Arial"/>
                <a:cs typeface="Arial"/>
                <a:sym typeface="Arial"/>
              </a:rPr>
              <a:t>Johnson Space Center</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err="1" smtClean="0">
                <a:ln>
                  <a:noFill/>
                </a:ln>
                <a:solidFill>
                  <a:srgbClr val="FFFFFF"/>
                </a:solidFill>
                <a:effectLst/>
                <a:uLnTx/>
                <a:uFillTx/>
                <a:latin typeface="Arial"/>
                <a:cs typeface="Arial"/>
                <a:sym typeface="Arial"/>
              </a:rPr>
              <a:t>TTTech</a:t>
            </a:r>
            <a:r>
              <a:rPr kumimoji="0" lang="en-US" sz="1600" b="1" i="1" u="none" strike="noStrike" kern="0" cap="none" spc="0" normalizeH="0" baseline="0" noProof="0" dirty="0" smtClean="0">
                <a:ln>
                  <a:noFill/>
                </a:ln>
                <a:solidFill>
                  <a:srgbClr val="FFFFFF"/>
                </a:solidFill>
                <a:effectLst/>
                <a:uLnTx/>
                <a:uFillTx/>
                <a:latin typeface="Arial"/>
                <a:cs typeface="Arial"/>
                <a:sym typeface="Arial"/>
              </a:rPr>
              <a:t> </a:t>
            </a: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smtClean="0">
                <a:ln>
                  <a:noFill/>
                </a:ln>
                <a:solidFill>
                  <a:srgbClr val="FFFFFF"/>
                </a:solidFill>
                <a:effectLst/>
                <a:uLnTx/>
                <a:uFillTx/>
                <a:latin typeface="Arial"/>
                <a:cs typeface="Arial"/>
                <a:sym typeface="Arial"/>
              </a:rPr>
              <a:t>Andover, Massachusetts </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2255104"/>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Times New Roman"/>
              </a:rPr>
              <a:t>Significant reductions in mass, volume, and power come from reducing the number of computers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Times New Roman"/>
              </a:rPr>
              <a:t>Modular approach lets functions be added or removed without affecting the rest of the system</a:t>
            </a:r>
            <a:endPar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err="1" smtClean="0">
                <a:ln>
                  <a:noFill/>
                </a:ln>
                <a:solidFill>
                  <a:srgbClr val="FFFFFF"/>
                </a:solidFill>
                <a:effectLst/>
                <a:uLnTx/>
                <a:uFillTx/>
                <a:latin typeface="Arial"/>
                <a:ea typeface="Arial"/>
                <a:cs typeface="Arial"/>
                <a:sym typeface="Arial"/>
              </a:rPr>
              <a:t>TTEthernet</a:t>
            </a: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 is now used in other space systems, wind turbines, and especially driver assistance and the self-driving cars to come </a:t>
            </a: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a:t>
            </a:r>
            <a:r>
              <a:rPr kumimoji="0" sz="900" b="1" i="1" u="none" strike="noStrike" kern="0" cap="none" spc="0" normalizeH="0" baseline="0" noProof="0" dirty="0" smtClean="0">
                <a:ln>
                  <a:noFill/>
                </a:ln>
                <a:solidFill>
                  <a:srgbClr val="FFFFFF"/>
                </a:solidFill>
                <a:effectLst/>
                <a:uLnTx/>
                <a:uFillTx/>
                <a:latin typeface="Arial"/>
                <a:cs typeface="Arial"/>
                <a:sym typeface="Arial"/>
              </a:rPr>
              <a:t>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smtClean="0">
                <a:ln>
                  <a:noFill/>
                </a:ln>
                <a:solidFill>
                  <a:srgbClr val="FFFFFF"/>
                </a:solidFill>
                <a:effectLst/>
                <a:uLnTx/>
                <a:uFillTx/>
                <a:latin typeface="Arial"/>
                <a:cs typeface="Arial"/>
                <a:sym typeface="Arial"/>
              </a:rPr>
              <a:t>Transportation</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Times New Roman"/>
                <a:cs typeface="Times New Roman"/>
                <a:sym typeface="Times New Roman"/>
              </a:rPr>
              <a:t>Time-Triggered Ethernet Slims Down Critical Data Systems </a:t>
            </a: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20390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err="1" smtClean="0">
                <a:ln>
                  <a:noFill/>
                </a:ln>
                <a:solidFill>
                  <a:srgbClr val="FFFFFF"/>
                </a:solidFill>
                <a:effectLst/>
                <a:uLnTx/>
                <a:uFillTx/>
                <a:latin typeface="Arial"/>
                <a:cs typeface="Arial"/>
                <a:sym typeface="Arial"/>
              </a:rPr>
              <a:t>TTTech</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 was subcontracted to provide </a:t>
            </a:r>
            <a:r>
              <a:rPr kumimoji="0" lang="en-US" sz="1400" b="0" i="0" u="none" strike="noStrike" kern="0" cap="none" spc="0" normalizeH="0" baseline="0" noProof="0" dirty="0" err="1" smtClean="0">
                <a:ln>
                  <a:noFill/>
                </a:ln>
                <a:solidFill>
                  <a:srgbClr val="FFFFFF"/>
                </a:solidFill>
                <a:effectLst/>
                <a:uLnTx/>
                <a:uFillTx/>
                <a:latin typeface="Arial"/>
                <a:cs typeface="Arial"/>
                <a:sym typeface="Arial"/>
              </a:rPr>
              <a:t>TTEthernet</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 technology to enable integrated, modular avionics </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Under a Space Act Agreement, NASA worked with SAE International to develop a standard for </a:t>
            </a:r>
            <a:r>
              <a:rPr kumimoji="0" lang="en-US" sz="1400" b="0" i="0" u="none" strike="noStrike" kern="0" cap="none" spc="0" normalizeH="0" baseline="0" noProof="0" dirty="0" err="1" smtClean="0">
                <a:ln>
                  <a:noFill/>
                </a:ln>
                <a:solidFill>
                  <a:srgbClr val="FFFFFF"/>
                </a:solidFill>
                <a:effectLst/>
                <a:uLnTx/>
                <a:uFillTx/>
                <a:latin typeface="Arial"/>
                <a:ea typeface="Arial"/>
                <a:cs typeface="Arial"/>
                <a:sym typeface="Arial"/>
              </a:rPr>
              <a:t>TTEthernet</a:t>
            </a: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 helping others adopt the technology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Feedback and lessons learned from Orion work made products more refined, robust, and marketable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b="-1548"/>
          <a:stretch/>
        </p:blipFill>
        <p:spPr>
          <a:xfrm>
            <a:off x="5074920" y="1210048"/>
            <a:ext cx="3566160" cy="2532902"/>
          </a:xfrm>
          <a:prstGeom prst="rect">
            <a:avLst/>
          </a:prstGeom>
        </p:spPr>
      </p:pic>
    </p:spTree>
    <p:extLst>
      <p:ext uri="{BB962C8B-B14F-4D97-AF65-F5344CB8AC3E}">
        <p14:creationId xmlns:p14="http://schemas.microsoft.com/office/powerpoint/2010/main" val="151203366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Engineer Walt Silva’s specialty is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aeroelasticity</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the interaction between aerodynamics and the structure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Modeling this in computational fluid dynamics programs is complicated and time-consuming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Silva built a software tool that creates a reduced order model to get computational results faster</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Langley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CFD Research Corporation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Huntsville, Alabama</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Reduced Order Model (ROM) software uses a mathematical tool, system identification, to create its simplified model</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Instead of weeks a supercomputer, calculations can now be done in days on a laptop</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CFDRC is using the software to build a </a:t>
            </a:r>
            <a:r>
              <a:rPr kumimoji="0" lang="en-US" sz="1400" b="0" i="0" u="none" strike="noStrike" kern="1200" cap="none" spc="0" normalizeH="0" baseline="0" noProof="0">
                <a:ln>
                  <a:noFill/>
                </a:ln>
                <a:solidFill>
                  <a:prstClr val="white"/>
                </a:solidFill>
                <a:effectLst/>
                <a:uLnTx/>
                <a:uFillTx/>
                <a:latin typeface="Arial" charset="0"/>
                <a:ea typeface="+mn-ea"/>
                <a:cs typeface="+mn-cs"/>
              </a:rPr>
              <a:t>tool for the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Air Force to model aircraft wear and tear</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2018</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Transportation</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1549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Times New Roman" pitchFamily="18" charset="0"/>
                <a:ea typeface="+mn-ea"/>
                <a:cs typeface="+mn-cs"/>
              </a:rPr>
              <a:t>Simplified Aircraft Modeling Packs Weeks of Analysis into Minutes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Silva spent more than two decades developing the tool, for which he now holds a patent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In 2014, the software earned honorable mention for NASA’s invention of the year, and Silva earned a Space Act Award from NASA</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software is now available to license, and is increasingly being used by private companies</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3511" y="1246922"/>
            <a:ext cx="3680581" cy="2486878"/>
          </a:xfrm>
          <a:prstGeom prst="rect">
            <a:avLst/>
          </a:prstGeom>
        </p:spPr>
      </p:pic>
    </p:spTree>
    <p:extLst>
      <p:ext uri="{BB962C8B-B14F-4D97-AF65-F5344CB8AC3E}">
        <p14:creationId xmlns:p14="http://schemas.microsoft.com/office/powerpoint/2010/main" val="126018151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coleman\Desktop\PS-Div.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 y="0"/>
            <a:ext cx="91425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423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1975540"/>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NASA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often analyzes </a:t>
            </a:r>
            <a:r>
              <a:rPr kumimoji="0" lang="en-US" sz="1400" b="0" i="0" u="none" strike="noStrike" kern="0" cap="none" spc="0" normalizeH="0" baseline="0" noProof="0" dirty="0">
                <a:ln>
                  <a:noFill/>
                </a:ln>
                <a:solidFill>
                  <a:srgbClr val="FFFFFF"/>
                </a:solidFill>
                <a:effectLst/>
                <a:uLnTx/>
                <a:uFillTx/>
                <a:latin typeface="Arial"/>
                <a:cs typeface="Arial"/>
                <a:sym typeface="Arial"/>
              </a:rPr>
              <a:t>weak radio signals to identify slight physical movements,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like minor </a:t>
            </a:r>
            <a:r>
              <a:rPr kumimoji="0" lang="en-US" sz="1400" b="0" i="0" u="none" strike="noStrike" kern="0" cap="none" spc="0" normalizeH="0" baseline="0" noProof="0" dirty="0">
                <a:ln>
                  <a:noFill/>
                </a:ln>
                <a:solidFill>
                  <a:srgbClr val="FFFFFF"/>
                </a:solidFill>
                <a:effectLst/>
                <a:uLnTx/>
                <a:uFillTx/>
                <a:latin typeface="Arial"/>
                <a:cs typeface="Arial"/>
                <a:sym typeface="Arial"/>
              </a:rPr>
              <a:t>alterations in a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satellite’s orbit </a:t>
            </a:r>
            <a:r>
              <a:rPr kumimoji="0" lang="en-US" sz="1400" b="0" i="0" u="none" strike="noStrike" kern="0" cap="none" spc="0" normalizeH="0" baseline="0" noProof="0" dirty="0">
                <a:ln>
                  <a:noFill/>
                </a:ln>
                <a:solidFill>
                  <a:srgbClr val="FFFFFF"/>
                </a:solidFill>
                <a:effectLst/>
                <a:uLnTx/>
                <a:uFillTx/>
                <a:latin typeface="Arial"/>
                <a:cs typeface="Arial"/>
                <a:sym typeface="Arial"/>
              </a:rPr>
              <a:t>that might indicate gravity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fluctuations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The departments of Defense and Homeland Security approached JPL about using such technology to identify survivors on a battlefield or trapped under rubble </a:t>
            </a: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smtClean="0">
                <a:ln>
                  <a:noFill/>
                </a:ln>
                <a:solidFill>
                  <a:srgbClr val="FFFFFF"/>
                </a:solidFill>
                <a:effectLst/>
                <a:uLnTx/>
                <a:uFillTx/>
                <a:latin typeface="Arial"/>
                <a:cs typeface="Arial"/>
                <a:sym typeface="Arial"/>
              </a:rPr>
              <a:t>Jet Propulsion Laboratory (JPL)</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smtClean="0">
                <a:ln>
                  <a:noFill/>
                </a:ln>
                <a:solidFill>
                  <a:srgbClr val="FFFFFF"/>
                </a:solidFill>
                <a:effectLst/>
                <a:uLnTx/>
                <a:uFillTx/>
                <a:latin typeface="Arial"/>
                <a:cs typeface="Arial"/>
                <a:sym typeface="Arial"/>
              </a:rPr>
              <a:t>R4 Inc.</a:t>
            </a:r>
            <a:endParaRPr kumimoji="0" lang="en-US"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smtClean="0">
                <a:ln>
                  <a:noFill/>
                </a:ln>
                <a:solidFill>
                  <a:srgbClr val="FFFFFF"/>
                </a:solidFill>
                <a:effectLst/>
                <a:uLnTx/>
                <a:uFillTx/>
                <a:latin typeface="Arial"/>
                <a:cs typeface="Arial"/>
                <a:sym typeface="Arial"/>
              </a:rPr>
              <a:t>Edgewood, Maryland</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2255104"/>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FINDER located four men trapped under rubble after a 2015 quake in Kathmandu, saving them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Times New Roman"/>
              </a:rPr>
              <a:t>Device is proven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capable </a:t>
            </a:r>
            <a:r>
              <a:rPr kumimoji="0" lang="en-US" sz="1400" b="0" i="0" u="none" strike="noStrike" kern="0" cap="none" spc="0" normalizeH="0" baseline="0" noProof="0" dirty="0">
                <a:ln>
                  <a:noFill/>
                </a:ln>
                <a:solidFill>
                  <a:srgbClr val="FFFFFF"/>
                </a:solidFill>
                <a:effectLst/>
                <a:uLnTx/>
                <a:uFillTx/>
                <a:latin typeface="Arial"/>
                <a:cs typeface="Arial"/>
                <a:sym typeface="Arial"/>
              </a:rPr>
              <a:t>of detecting humans through 30 feet of dense rubble and up to 100 feet away in the open with 80 percent accuracy</a:t>
            </a:r>
            <a:endPar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FEMA now provides funding for municipalities to buy the device</a:t>
            </a: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first </a:t>
            </a: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customers </a:t>
            </a: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were U.S. Army and Ecuadorian fire department</a:t>
            </a: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a:t>
            </a:r>
            <a:r>
              <a:rPr kumimoji="0" sz="900" b="1" i="1" u="none" strike="noStrike" kern="0" cap="none" spc="0" normalizeH="0" baseline="0" noProof="0" dirty="0" smtClean="0">
                <a:ln>
                  <a:noFill/>
                </a:ln>
                <a:solidFill>
                  <a:srgbClr val="FFFFFF"/>
                </a:solidFill>
                <a:effectLst/>
                <a:uLnTx/>
                <a:uFillTx/>
                <a:latin typeface="Arial"/>
                <a:cs typeface="Arial"/>
                <a:sym typeface="Arial"/>
              </a:rPr>
              <a:t>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smtClean="0">
                <a:ln>
                  <a:noFill/>
                </a:ln>
                <a:solidFill>
                  <a:srgbClr val="FFFFFF"/>
                </a:solidFill>
                <a:effectLst/>
                <a:uLnTx/>
                <a:uFillTx/>
                <a:latin typeface="Arial"/>
                <a:cs typeface="Arial"/>
                <a:sym typeface="Arial"/>
              </a:rPr>
              <a:t>Public Safety </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6166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Times New Roman"/>
                <a:cs typeface="Times New Roman"/>
                <a:sym typeface="Times New Roman"/>
              </a:rPr>
              <a:t>Radar Device Detects Heartbeats Trapped under Wreckage </a:t>
            </a: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175945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With Department of Homeland Security funding, JPL developed a prototype able to locate living humans by using radar to detect breathing and heartbeats </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R4 licensed the technology and made it more rugged, lightweight, and accurate and improved the graphical user interface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608" r="4762"/>
          <a:stretch/>
        </p:blipFill>
        <p:spPr>
          <a:xfrm>
            <a:off x="4841963" y="1148944"/>
            <a:ext cx="4038645" cy="2723928"/>
          </a:xfrm>
          <a:prstGeom prst="rect">
            <a:avLst/>
          </a:prstGeom>
        </p:spPr>
      </p:pic>
    </p:spTree>
    <p:extLst>
      <p:ext uri="{BB962C8B-B14F-4D97-AF65-F5344CB8AC3E}">
        <p14:creationId xmlns:p14="http://schemas.microsoft.com/office/powerpoint/2010/main" val="315047888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NASA Technology</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Lightning strikes, even indirect, can cause critical damage to electronics systems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If it’s possible a strike hit within the danger zone, launches must be delayed and systems retested</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NASA wanted a more reliable system to capture and measure 100% of strikes near launch pads</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Kennedy Space Center</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Scientific Lightning Solutions, LLC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Titusville, Florida</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05834"/>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Optical Jupiter Precision Lightning Surveillance is a stand-alone system that detects 100% of strikes within range</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High speed cameras visually locate each strike; sensors measure intensity</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Can be used at wind farms, airports, and to verify insurance claims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a:t>
            </a:r>
            <a:r>
              <a:rPr kumimoji="0" lang="en-US" sz="900" b="1" i="1" u="none" strike="noStrike" kern="1200" cap="none" spc="0" normalizeH="0" baseline="0" noProof="0" dirty="0" smtClean="0">
                <a:ln>
                  <a:noFill/>
                </a:ln>
                <a:solidFill>
                  <a:prstClr val="white"/>
                </a:solidFill>
                <a:effectLst/>
                <a:uLnTx/>
                <a:uFillTx/>
                <a:latin typeface="Arial" charset="0"/>
                <a:ea typeface="+mn-ea"/>
                <a:cs typeface="+mn-cs"/>
              </a:rPr>
              <a:t>2018</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smtClean="0">
                <a:ln>
                  <a:noFill/>
                </a:ln>
                <a:solidFill>
                  <a:prstClr val="white"/>
                </a:solidFill>
                <a:effectLst/>
                <a:uLnTx/>
                <a:uFillTx/>
                <a:latin typeface="Arial" charset="0"/>
                <a:ea typeface="+mn-ea"/>
                <a:cs typeface="+mn-cs"/>
              </a:rPr>
              <a:t>Public Safety</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Surveillance System Captures, Maps Lightning Strikes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Technology Transfer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Carlos Mata was instrumental in designing a new system as lightning subject matter expert at Kennedy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Even before fully installed, the cameras captured a strike the day before the final Space Shuttle launch, enabling it to proceed on schedule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Mata partnered with East Coast Lightning Equipment to create a company to sell the system commercially</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087" t="17817" r="8710" b="4587"/>
          <a:stretch/>
        </p:blipFill>
        <p:spPr>
          <a:xfrm>
            <a:off x="5105400" y="1371600"/>
            <a:ext cx="3510716" cy="2460302"/>
          </a:xfrm>
          <a:prstGeom prst="rect">
            <a:avLst/>
          </a:prstGeom>
        </p:spPr>
      </p:pic>
    </p:spTree>
    <p:extLst>
      <p:ext uri="{BB962C8B-B14F-4D97-AF65-F5344CB8AC3E}">
        <p14:creationId xmlns:p14="http://schemas.microsoft.com/office/powerpoint/2010/main" val="106226424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NASA Technology</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A simulator that can hook into an airplane and layer a virtual scene over the real world outside the cockpit could improve airplane testing and training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This would be more accurate than a ground-based simulator because external conditions would be real</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Can more safely test how an airplane maneuvers </a:t>
            </a: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Armstrong Space Flight Center</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Systems Technology Inc.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Hawthorne, California</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05834"/>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Fused Reality system allows pilots to practice difficult landing or mid-air fueling maneuvers with a virtual runway or second airplane</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System can be moved from plane to plane or helicopter: every aircraft can become a simulator</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Software works with off-the-shelf components so system is </a:t>
            </a:r>
            <a:r>
              <a:rPr kumimoji="0" lang="en-US" sz="1400" b="0" i="0" u="none" strike="noStrike" kern="1200" cap="none" spc="0" normalizeH="0" baseline="0" noProof="0" smtClean="0">
                <a:ln>
                  <a:noFill/>
                </a:ln>
                <a:solidFill>
                  <a:prstClr val="white"/>
                </a:solidFill>
                <a:effectLst/>
                <a:uLnTx/>
                <a:uFillTx/>
                <a:latin typeface="Arial" charset="0"/>
                <a:ea typeface="+mn-ea"/>
                <a:cs typeface="+mn-cs"/>
              </a:rPr>
              <a:t>very inexpensive</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a:t>
            </a:r>
            <a:r>
              <a:rPr kumimoji="0" lang="en-US" sz="900" b="1" i="1" u="none" strike="noStrike" kern="1200" cap="none" spc="0" normalizeH="0" baseline="0" noProof="0" dirty="0" smtClean="0">
                <a:ln>
                  <a:noFill/>
                </a:ln>
                <a:solidFill>
                  <a:prstClr val="white"/>
                </a:solidFill>
                <a:effectLst/>
                <a:uLnTx/>
                <a:uFillTx/>
                <a:latin typeface="Arial" charset="0"/>
                <a:ea typeface="+mn-ea"/>
                <a:cs typeface="+mn-cs"/>
              </a:rPr>
              <a:t>2018</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smtClean="0">
                <a:ln>
                  <a:noFill/>
                </a:ln>
                <a:solidFill>
                  <a:prstClr val="white"/>
                </a:solidFill>
                <a:effectLst/>
                <a:uLnTx/>
                <a:uFillTx/>
                <a:latin typeface="Arial" charset="0"/>
                <a:ea typeface="+mn-ea"/>
                <a:cs typeface="+mn-cs"/>
              </a:rPr>
              <a:t>Public Safety</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66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Virtual Reality Platform Helps Pilots Land in the Sky</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Technology Transfer</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Initial work, for Air Force and Navy, built a virtual reality tool for static vehicles on the ground that would allow pilots to see interior of the cockpit</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NASA SBIR contracts, phase I and II, asked STI to develop the platform as an in-flight simulator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Later, STI was awarded center innovation funds for additional development and test flights, including to make the system compatible with any aircraft</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60642" y="1226097"/>
            <a:ext cx="3594715" cy="2500805"/>
          </a:xfrm>
          <a:prstGeom prst="rect">
            <a:avLst/>
          </a:prstGeom>
        </p:spPr>
      </p:pic>
    </p:spTree>
    <p:extLst>
      <p:ext uri="{BB962C8B-B14F-4D97-AF65-F5344CB8AC3E}">
        <p14:creationId xmlns:p14="http://schemas.microsoft.com/office/powerpoint/2010/main" val="12531222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NASA Technology</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Autonomous robots working in space can help humans or prepare for their arrival</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A prototype robot team was designed in 2005 to assemble a solar array on the moon</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Three specialized robot types were linked by software</a:t>
            </a: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Johnson Space Center</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smtClean="0">
                <a:ln>
                  <a:noFill/>
                </a:ln>
                <a:solidFill>
                  <a:prstClr val="white"/>
                </a:solidFill>
                <a:effectLst/>
                <a:uLnTx/>
                <a:uFillTx/>
                <a:latin typeface="Arial" charset="0"/>
                <a:ea typeface="+mn-ea"/>
                <a:cs typeface="+mn-cs"/>
              </a:rPr>
              <a:t>Vecna</a:t>
            </a: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 Technologies</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Cambridge, Massachusetts</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05834"/>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smtClean="0">
                <a:ln>
                  <a:noFill/>
                </a:ln>
                <a:solidFill>
                  <a:prstClr val="white"/>
                </a:solidFill>
                <a:effectLst/>
                <a:uLnTx/>
                <a:uFillTx/>
                <a:latin typeface="Arial" charset="0"/>
                <a:ea typeface="+mn-ea"/>
                <a:cs typeface="+mn-cs"/>
              </a:rPr>
              <a:t>Vecna’s</a:t>
            </a: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 autonomy kit can turn “anything that moves” into an autonomous robot; “Robot supervisor” software ensures each machine is where it needs to be </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smtClean="0">
                <a:ln>
                  <a:noFill/>
                </a:ln>
                <a:solidFill>
                  <a:prstClr val="white"/>
                </a:solidFill>
                <a:effectLst/>
                <a:uLnTx/>
                <a:uFillTx/>
                <a:latin typeface="Arial" charset="0"/>
                <a:ea typeface="+mn-ea"/>
                <a:cs typeface="+mn-cs"/>
              </a:rPr>
              <a:t>Vecna</a:t>
            </a: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 has a contract with a major U.S. shipping company to automate warehouse equipment</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Safety system prevents collisions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a:t>
            </a:r>
            <a:r>
              <a:rPr kumimoji="0" lang="en-US" sz="900" b="1" i="1" u="none" strike="noStrike" kern="1200" cap="none" spc="0" normalizeH="0" baseline="0" noProof="0" dirty="0" smtClean="0">
                <a:ln>
                  <a:noFill/>
                </a:ln>
                <a:solidFill>
                  <a:prstClr val="white"/>
                </a:solidFill>
                <a:effectLst/>
                <a:uLnTx/>
                <a:uFillTx/>
                <a:latin typeface="Arial" charset="0"/>
                <a:ea typeface="+mn-ea"/>
                <a:cs typeface="+mn-cs"/>
              </a:rPr>
              <a:t>2018</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3" name="Rectangle 14"/>
          <p:cNvSpPr>
            <a:spLocks noChangeArrowheads="1"/>
          </p:cNvSpPr>
          <p:nvPr/>
        </p:nvSpPr>
        <p:spPr bwMode="auto">
          <a:xfrm rot="10800000" flipV="1">
            <a:off x="6172200" y="6512075"/>
            <a:ext cx="2895600" cy="2314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smtClean="0">
                <a:ln>
                  <a:noFill/>
                </a:ln>
                <a:solidFill>
                  <a:prstClr val="white"/>
                </a:solidFill>
                <a:effectLst/>
                <a:uLnTx/>
                <a:uFillTx/>
                <a:latin typeface="Arial" charset="0"/>
                <a:ea typeface="+mn-ea"/>
                <a:cs typeface="+mn-cs"/>
              </a:rPr>
              <a:t>Public Safety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66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Autonomous Robots Take on Dangerous Warehouse Jobs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Technology Transfer</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Robot team was led by Johnson, with contributions from the Jet Propulsion Laboratory, Langley Research Center, and Carnegie Mellon University</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Carnegie Mellon grad student Fred </a:t>
            </a:r>
            <a:r>
              <a:rPr kumimoji="0" lang="en-US" sz="1400" b="0" i="0" u="none" strike="noStrike" kern="1200" cap="none" spc="0" normalizeH="0" baseline="0" noProof="0" dirty="0" err="1" smtClean="0">
                <a:ln>
                  <a:noFill/>
                </a:ln>
                <a:solidFill>
                  <a:prstClr val="white"/>
                </a:solidFill>
                <a:effectLst/>
                <a:uLnTx/>
                <a:uFillTx/>
                <a:latin typeface="Arial" charset="0"/>
                <a:ea typeface="+mn-ea"/>
                <a:cs typeface="+mn-cs"/>
              </a:rPr>
              <a:t>Heger</a:t>
            </a: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 worked on software for the robots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Now at </a:t>
            </a:r>
            <a:r>
              <a:rPr kumimoji="0" lang="en-US" sz="1400" b="0" i="0" u="none" strike="noStrike" kern="1200" cap="none" spc="0" normalizeH="0" baseline="0" noProof="0" dirty="0" err="1" smtClean="0">
                <a:ln>
                  <a:noFill/>
                </a:ln>
                <a:solidFill>
                  <a:prstClr val="white"/>
                </a:solidFill>
                <a:effectLst/>
                <a:uLnTx/>
                <a:uFillTx/>
                <a:latin typeface="Arial" charset="0"/>
                <a:ea typeface="+mn-ea"/>
                <a:cs typeface="+mn-cs"/>
              </a:rPr>
              <a:t>Vecna</a:t>
            </a: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 </a:t>
            </a:r>
            <a:r>
              <a:rPr kumimoji="0" lang="en-US" sz="1400" b="0" i="0" u="none" strike="noStrike" kern="1200" cap="none" spc="0" normalizeH="0" baseline="0" noProof="0" dirty="0" err="1" smtClean="0">
                <a:ln>
                  <a:noFill/>
                </a:ln>
                <a:solidFill>
                  <a:prstClr val="white"/>
                </a:solidFill>
                <a:effectLst/>
                <a:uLnTx/>
                <a:uFillTx/>
                <a:latin typeface="Arial" charset="0"/>
                <a:ea typeface="+mn-ea"/>
                <a:cs typeface="+mn-cs"/>
              </a:rPr>
              <a:t>Heger</a:t>
            </a: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 has built software for autonomous robot fleets based on NASA code</a:t>
            </a:r>
          </a:p>
        </p:txBody>
      </p:sp>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9739" l="10000" r="89934">
                        <a14:backgroundMark x1="20265" y1="20888" x2="20265" y2="20888"/>
                        <a14:backgroundMark x1="20397" y1="26240" x2="20397" y2="26240"/>
                        <a14:backgroundMark x1="20530" y1="32441" x2="20530" y2="32441"/>
                        <a14:backgroundMark x1="20596" y1="36488" x2="20596" y2="36488"/>
                        <a14:backgroundMark x1="20927" y1="57441" x2="20927" y2="57441"/>
                        <a14:backgroundMark x1="21060" y1="47520" x2="21060" y2="47520"/>
                        <a14:backgroundMark x1="22517" y1="64230" x2="22517" y2="64230"/>
                        <a14:backgroundMark x1="20861" y1="62663" x2="20861" y2="62663"/>
                        <a14:backgroundMark x1="19801" y1="66645" x2="19801" y2="66645"/>
                        <a14:backgroundMark x1="22318" y1="53133" x2="22318" y2="53133"/>
                        <a14:backgroundMark x1="21854" y1="36619" x2="21854" y2="36619"/>
                        <a14:backgroundMark x1="20728" y1="29765" x2="20728" y2="29765"/>
                        <a14:backgroundMark x1="59603" y1="14164" x2="59603" y2="14164"/>
                        <a14:backgroundMark x1="58609" y1="7050" x2="58609" y2="7050"/>
                      </a14:backgroundRemoval>
                    </a14:imgEffect>
                  </a14:imgLayer>
                </a14:imgProps>
              </a:ext>
              <a:ext uri="{28A0092B-C50C-407E-A947-70E740481C1C}">
                <a14:useLocalDpi xmlns:a14="http://schemas.microsoft.com/office/drawing/2010/main"/>
              </a:ext>
            </a:extLst>
          </a:blip>
          <a:srcRect/>
          <a:stretch/>
        </p:blipFill>
        <p:spPr>
          <a:xfrm>
            <a:off x="5372100" y="894460"/>
            <a:ext cx="2971800" cy="3016145"/>
          </a:xfrm>
          <a:prstGeom prst="rect">
            <a:avLst/>
          </a:prstGeom>
        </p:spPr>
      </p:pic>
    </p:spTree>
    <p:extLst>
      <p:ext uri="{BB962C8B-B14F-4D97-AF65-F5344CB8AC3E}">
        <p14:creationId xmlns:p14="http://schemas.microsoft.com/office/powerpoint/2010/main" val="425135891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coleman\Desktop\HM-Div.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701" y="-12701"/>
            <a:ext cx="9156701" cy="6868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695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1824216"/>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Federal Aviation Administration (FAA) needed drone flight data to write regulations that would let large, high-flying drones operate among existing aircraft </a:t>
            </a:r>
            <a:endParaRPr kumimoji="0" sz="1400" b="0" i="0"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Without regulations, drones couldn’t fly, so no data existed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Ames team worked with FAA to enable drone flight </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Ames Research Center </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Intelligent Automation Inc. (IAI) </a:t>
            </a: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Rockville, Maryland </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2039660"/>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Ames team used IAI data to draft technical drone requirements for the FAA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IAI built interface that can filter the drone categories, altitude, duration, and more, which it sells as UAS-Max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Drone researchers, airspace regulators, military organizations, and NASA are all customers </a:t>
            </a: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a:ln>
                  <a:noFill/>
                </a:ln>
                <a:solidFill>
                  <a:srgbClr val="FFFFFF"/>
                </a:solidFill>
                <a:effectLst/>
                <a:uLnTx/>
                <a:uFillTx/>
                <a:latin typeface="Arial"/>
                <a:cs typeface="Arial"/>
                <a:sym typeface="Arial"/>
              </a:rPr>
              <a:t>Public Safety </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Times New Roman"/>
                <a:cs typeface="Times New Roman"/>
                <a:sym typeface="Times New Roman"/>
              </a:rPr>
              <a:t>Drone Traffic Forecasts Show Commercial Skies of the Future</a:t>
            </a: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20390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Ames funded SBIR work by IAI and Virginia Tech to research future drone traffic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IAI was surprised to find companies and agencies had already planned future drone operations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Company built database of 19 mission types, including </a:t>
            </a:r>
            <a:r>
              <a:rPr kumimoji="0" lang="en-US" sz="1400" b="0" i="0" u="none" strike="noStrike" kern="0" cap="none" spc="0" normalizeH="0" baseline="0" noProof="0" dirty="0">
                <a:ln>
                  <a:noFill/>
                </a:ln>
                <a:solidFill>
                  <a:srgbClr val="FFFFFF"/>
                </a:solidFill>
                <a:effectLst/>
                <a:uLnTx/>
                <a:uFillTx/>
                <a:latin typeface="Arial"/>
                <a:cs typeface="Arial"/>
                <a:sym typeface="Arial"/>
              </a:rPr>
              <a:t>26,312 likely daily drone flights above 2,000 feet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762" t="8368" r="9232" b="11297"/>
          <a:stretch/>
        </p:blipFill>
        <p:spPr>
          <a:xfrm>
            <a:off x="5139245" y="1362809"/>
            <a:ext cx="3427707" cy="2266253"/>
          </a:xfrm>
          <a:prstGeom prst="rect">
            <a:avLst/>
          </a:prstGeom>
        </p:spPr>
      </p:pic>
    </p:spTree>
    <p:extLst>
      <p:ext uri="{BB962C8B-B14F-4D97-AF65-F5344CB8AC3E}">
        <p14:creationId xmlns:p14="http://schemas.microsoft.com/office/powerpoint/2010/main" val="55670316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2039660"/>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endParaRPr kumimoji="0" lang="en-US" sz="1600" b="1" i="0" u="none" strike="noStrike" kern="0" cap="none" spc="0" normalizeH="0" baseline="0" noProof="0" dirty="0">
              <a:ln>
                <a:noFill/>
              </a:ln>
              <a:solidFill>
                <a:srgbClr val="FFFFFF"/>
              </a:solidFill>
              <a:effectLst/>
              <a:uLnTx/>
              <a:uFillTx/>
              <a:latin typeface="Arial"/>
              <a:cs typeface="Arial"/>
              <a:sym typeface="Arial"/>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NASA astronauts train underwater to simulate weightlessness </a:t>
            </a:r>
            <a:endParaRPr kumimoji="0" sz="1400" b="0" i="0"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The Neutral Buoyancy Lab (NBL) is NASA’s largest, most sophisticated astronaut training pool, built to accommodate space station mockups </a:t>
            </a:r>
            <a:endParaRPr kumimoji="0" lang="en-US" sz="1400" b="0" i="0" u="none" strike="noStrike" kern="0" cap="none" spc="0" normalizeH="0" baseline="0" noProof="0" dirty="0">
              <a:ln>
                <a:noFill/>
              </a:ln>
              <a:solidFill>
                <a:srgbClr val="FFFFFF"/>
              </a:solidFill>
              <a:effectLst/>
              <a:uLnTx/>
              <a:uFillTx/>
              <a:latin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Following space station completion, Johnson started leasing portions of the facility to outside customers </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Johnson Space </a:t>
            </a:r>
            <a:r>
              <a:rPr kumimoji="0" sz="1600" b="1" i="1" u="none" strike="noStrike" kern="0" cap="none" spc="0" normalizeH="0" baseline="0" noProof="0" dirty="0">
                <a:ln>
                  <a:noFill/>
                </a:ln>
                <a:solidFill>
                  <a:srgbClr val="FFFFFF"/>
                </a:solidFill>
                <a:effectLst/>
                <a:uLnTx/>
                <a:uFillTx/>
                <a:latin typeface="Arial"/>
                <a:cs typeface="Arial"/>
                <a:sym typeface="Arial"/>
              </a:rPr>
              <a:t>Center</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Bastion Technologies </a:t>
            </a: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Houston, Texas </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2319224"/>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NASA safety practices, standards, record were already established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Company enjoys spacious, comfortable facility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Overhead cranes, A/V system, skybox control rooms, hyperbaric chamber, ample staging areas, onsite medical team are all assets </a:t>
            </a: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to training </a:t>
            </a:r>
            <a:endParaRPr kumimoji="0" lang="en-US" sz="14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0">
              <a:lnSpc>
                <a:spcPct val="100000"/>
              </a:lnSpc>
              <a:spcBef>
                <a:spcPts val="500"/>
              </a:spcBef>
              <a:spcAft>
                <a:spcPts val="0"/>
              </a:spcAft>
              <a:buClr>
                <a:srgbClr val="790015"/>
              </a:buClr>
              <a:buSzPct val="100000"/>
              <a:buFontTx/>
              <a:buNone/>
              <a:tabLst>
                <a:tab pos="228600" algn="l"/>
                <a:tab pos="292100" algn="l"/>
              </a:tabLst>
              <a:defRPr sz="1400">
                <a:solidFill>
                  <a:srgbClr val="FFFFFF"/>
                </a:solidFill>
                <a:latin typeface="Arial"/>
                <a:ea typeface="Arial"/>
                <a:cs typeface="Arial"/>
                <a:sym typeface="Arial"/>
              </a:defRPr>
            </a:pP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a:ln>
                  <a:noFill/>
                </a:ln>
                <a:solidFill>
                  <a:srgbClr val="FFFFFF"/>
                </a:solidFill>
                <a:effectLst/>
                <a:uLnTx/>
                <a:uFillTx/>
                <a:latin typeface="Arial"/>
                <a:cs typeface="Arial"/>
                <a:sym typeface="Arial"/>
              </a:rPr>
              <a:t>Public Safety </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154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srgbClr val="FFFFFF"/>
                </a:solidFill>
                <a:effectLst/>
                <a:uLnTx/>
                <a:uFillTx/>
                <a:latin typeface="Times New Roman"/>
                <a:cs typeface="Times New Roman"/>
                <a:sym typeface="Times New Roman"/>
              </a:rPr>
              <a:t>Offshore Oil Workers Learn Survival Skills in Astronaut Training Pool </a:t>
            </a:r>
            <a:endParaRPr kumimoji="0" sz="2100" b="0" i="0" u="none" strike="noStrike" kern="0" cap="none" spc="0" normalizeH="0" baseline="0" noProof="0" dirty="0">
              <a:ln>
                <a:noFill/>
              </a:ln>
              <a:solidFill>
                <a:srgbClr val="FFFFFF"/>
              </a:solidFill>
              <a:effectLst/>
              <a:uLnTx/>
              <a:uFillTx/>
              <a:latin typeface="Times New Roman"/>
              <a:cs typeface="Times New Roman"/>
              <a:sym typeface="Times New Roman"/>
            </a:endParaRP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20390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Under a Space Act Agreement, Bastion, which already supported the NBL, offers survival and fire training there for offshore oil workers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Bastion now offers 10 courses, certified by the international </a:t>
            </a:r>
            <a:r>
              <a:rPr kumimoji="0" lang="en-US" sz="1400" b="0" i="0" u="none" strike="noStrike" kern="0" cap="none" spc="0" normalizeH="0" baseline="0" noProof="0" dirty="0">
                <a:ln>
                  <a:noFill/>
                </a:ln>
                <a:solidFill>
                  <a:srgbClr val="FFFFFF"/>
                </a:solidFill>
                <a:effectLst/>
                <a:uLnTx/>
                <a:uFillTx/>
                <a:latin typeface="Arial"/>
                <a:cs typeface="Arial"/>
                <a:sym typeface="Arial"/>
              </a:rPr>
              <a:t>Offshore Petroleum Industry Training Organization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Company is by far the NBL’s biggest customer </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016" t="2789" r="8568" b="11331"/>
          <a:stretch/>
        </p:blipFill>
        <p:spPr>
          <a:xfrm>
            <a:off x="4876800" y="1171980"/>
            <a:ext cx="3950477" cy="2607539"/>
          </a:xfrm>
          <a:prstGeom prst="rect">
            <a:avLst/>
          </a:prstGeom>
        </p:spPr>
      </p:pic>
    </p:spTree>
    <p:extLst>
      <p:ext uri="{BB962C8B-B14F-4D97-AF65-F5344CB8AC3E}">
        <p14:creationId xmlns:p14="http://schemas.microsoft.com/office/powerpoint/2010/main" val="332639096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coleman\Desktop\CG-Div.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110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NASA’s history department preserves artifacts and archives from past missions and makes the data available on public websites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Apollo mission pages, detailing the moon landings, with audio, transcripts, designs, imagery, and more are among the most popular</a:t>
            </a: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Headquarters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Immersive VR Education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Waterford, Ireland</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288961"/>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VR demonstrates a new way of teaching history, and the program is free for teachers</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Compatible with several VR headsets and more than 40,000 copies were sold its first year</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company went on to develop a free Mars Rover experience and hopes to make additional NASA-related programs about Hubble, the shuttle, and more</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2018</a:t>
            </a:r>
          </a:p>
        </p:txBody>
      </p:sp>
      <p:sp>
        <p:nvSpPr>
          <p:cNvPr id="8203" name="Rectangle 14"/>
          <p:cNvSpPr>
            <a:spLocks noChangeArrowheads="1"/>
          </p:cNvSpPr>
          <p:nvPr/>
        </p:nvSpPr>
        <p:spPr bwMode="auto">
          <a:xfrm rot="10800000" flipV="1">
            <a:off x="6172200" y="6512075"/>
            <a:ext cx="2895600" cy="2314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Consumer Goods</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0011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itchFamily="18" charset="0"/>
                <a:ea typeface="+mn-ea"/>
                <a:cs typeface="+mn-cs"/>
              </a:rPr>
              <a:t>Apollo 11 History Archive Helps Virtual Reality Program Come to Life</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company used detailed design plans of the interiors of the spacecraft, lander, and command module from NASA’s archives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Apollo 16 astronaut Charlie Duke gave feedback to ensure total accuracy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NASA-created photo mosaic of the moon landing site provided the base for the virtual world</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4578" b="10568"/>
          <a:stretch/>
        </p:blipFill>
        <p:spPr>
          <a:xfrm>
            <a:off x="5070957" y="1285138"/>
            <a:ext cx="3574086" cy="2382724"/>
          </a:xfrm>
          <a:prstGeom prst="rect">
            <a:avLst/>
          </a:prstGeom>
        </p:spPr>
      </p:pic>
    </p:spTree>
    <p:extLst>
      <p:ext uri="{BB962C8B-B14F-4D97-AF65-F5344CB8AC3E}">
        <p14:creationId xmlns:p14="http://schemas.microsoft.com/office/powerpoint/2010/main" val="141983299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1760096"/>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Researchers at Wisconsin Center for Space Automation and Robotics, a NASA Research Partnership Center, hit on photocatalytic oxidation to scrub ethylene — an undesirable gas — from air </a:t>
            </a:r>
            <a:endParaRPr kumimoji="0" sz="1400" b="0" i="0"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Process also eliminates other airborne organic compounds and bacteria, viruses, and molds </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Marshall Space Flight </a:t>
            </a:r>
            <a:r>
              <a:rPr kumimoji="0" sz="1600" b="1" i="1" u="none" strike="noStrike" kern="0" cap="none" spc="0" normalizeH="0" baseline="0" noProof="0" dirty="0">
                <a:ln>
                  <a:noFill/>
                </a:ln>
                <a:solidFill>
                  <a:srgbClr val="FFFFFF"/>
                </a:solidFill>
                <a:effectLst/>
                <a:uLnTx/>
                <a:uFillTx/>
                <a:latin typeface="Arial"/>
                <a:cs typeface="Arial"/>
                <a:sym typeface="Arial"/>
              </a:rPr>
              <a:t>Center</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err="1">
                <a:ln>
                  <a:noFill/>
                </a:ln>
                <a:solidFill>
                  <a:srgbClr val="FFFFFF"/>
                </a:solidFill>
                <a:effectLst/>
                <a:uLnTx/>
                <a:uFillTx/>
                <a:latin typeface="Arial"/>
                <a:cs typeface="Arial"/>
                <a:sym typeface="Arial"/>
              </a:rPr>
              <a:t>Aerus</a:t>
            </a:r>
            <a:r>
              <a:rPr kumimoji="0" lang="en-US" sz="1600" b="1" i="1" u="none" strike="noStrike" kern="0" cap="none" spc="0" normalizeH="0" baseline="0" noProof="0" dirty="0">
                <a:ln>
                  <a:noFill/>
                </a:ln>
                <a:solidFill>
                  <a:srgbClr val="FFFFFF"/>
                </a:solidFill>
                <a:effectLst/>
                <a:uLnTx/>
                <a:uFillTx/>
                <a:latin typeface="Arial"/>
                <a:cs typeface="Arial"/>
                <a:sym typeface="Arial"/>
              </a:rPr>
              <a:t> Holdings LLC</a:t>
            </a: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Dallas, Texas </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2383344"/>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$100 million in annual sales in 72 countries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Proven to reduce bacteria, even in sterile hospital settings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Reduces rates of infection, illness, allergies, absences from work and school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Used in hospitals, hotels, athletic facilities, schools, restaurant kitchens, homes, and more </a:t>
            </a:r>
          </a:p>
          <a:p>
            <a:pPr marL="0" marR="0" lvl="0" indent="0" algn="l" defTabSz="914400" rtl="0" eaLnBrk="1" fontAlgn="auto" latinLnBrk="0" hangingPunct="0">
              <a:lnSpc>
                <a:spcPct val="100000"/>
              </a:lnSpc>
              <a:spcBef>
                <a:spcPts val="500"/>
              </a:spcBef>
              <a:spcAft>
                <a:spcPts val="0"/>
              </a:spcAft>
              <a:buClr>
                <a:srgbClr val="790015"/>
              </a:buClr>
              <a:buSzPct val="100000"/>
              <a:buFontTx/>
              <a:buNone/>
              <a:tabLst>
                <a:tab pos="228600" algn="l"/>
                <a:tab pos="292100" algn="l"/>
              </a:tabLst>
              <a:defRPr sz="1400">
                <a:solidFill>
                  <a:srgbClr val="FFFFFF"/>
                </a:solidFill>
                <a:latin typeface="Arial"/>
                <a:ea typeface="Arial"/>
                <a:cs typeface="Arial"/>
                <a:sym typeface="Arial"/>
              </a:defRPr>
            </a:pP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a:ln>
                  <a:noFill/>
                </a:ln>
                <a:solidFill>
                  <a:srgbClr val="FFFFFF"/>
                </a:solidFill>
                <a:effectLst/>
                <a:uLnTx/>
                <a:uFillTx/>
                <a:latin typeface="Arial"/>
                <a:cs typeface="Arial"/>
                <a:sym typeface="Arial"/>
              </a:rPr>
              <a:t>Consumer Goods</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Times New Roman"/>
                <a:cs typeface="Times New Roman"/>
                <a:sym typeface="Times New Roman"/>
              </a:rPr>
              <a:t>Light-Induced Oxidation Cleans Air, Surfaces, Clothes </a:t>
            </a:r>
            <a:endParaRPr kumimoji="0" sz="2400" b="0" i="0" u="none" strike="noStrike" kern="0" cap="none" spc="0" normalizeH="0" baseline="0" noProof="0" dirty="0">
              <a:ln>
                <a:noFill/>
              </a:ln>
              <a:solidFill>
                <a:srgbClr val="FFFFFF"/>
              </a:solidFill>
              <a:effectLst/>
              <a:uLnTx/>
              <a:uFillTx/>
              <a:latin typeface="Times New Roman"/>
              <a:cs typeface="Times New Roman"/>
              <a:sym typeface="Times New Roman"/>
            </a:endParaRP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20390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Several companies based products on the discovery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err="1">
                <a:ln>
                  <a:noFill/>
                </a:ln>
                <a:solidFill>
                  <a:srgbClr val="FFFFFF"/>
                </a:solidFill>
                <a:effectLst/>
                <a:uLnTx/>
                <a:uFillTx/>
                <a:latin typeface="Arial"/>
                <a:ea typeface="Arial"/>
                <a:cs typeface="Arial"/>
                <a:sym typeface="Arial"/>
              </a:rPr>
              <a:t>Aerus</a:t>
            </a: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bought a company that had developed </a:t>
            </a:r>
            <a:r>
              <a:rPr kumimoji="0" lang="en-US" sz="1400" b="0" i="0" u="none" strike="noStrike" kern="0" cap="none" spc="0" normalizeH="0" baseline="0" noProof="0" dirty="0" err="1">
                <a:ln>
                  <a:noFill/>
                </a:ln>
                <a:solidFill>
                  <a:srgbClr val="FFFFFF"/>
                </a:solidFill>
                <a:effectLst/>
                <a:uLnTx/>
                <a:uFillTx/>
                <a:latin typeface="Arial"/>
                <a:ea typeface="Arial"/>
                <a:cs typeface="Arial"/>
                <a:sym typeface="Arial"/>
              </a:rPr>
              <a:t>ActivePure</a:t>
            </a: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which sends out oxidizers to air and surfaces, rather than cleaning air passively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err="1">
                <a:ln>
                  <a:noFill/>
                </a:ln>
                <a:solidFill>
                  <a:srgbClr val="FFFFFF"/>
                </a:solidFill>
                <a:effectLst/>
                <a:uLnTx/>
                <a:uFillTx/>
                <a:latin typeface="Arial"/>
                <a:ea typeface="Arial"/>
                <a:cs typeface="Arial"/>
                <a:sym typeface="Arial"/>
              </a:rPr>
              <a:t>Aerus</a:t>
            </a: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further improved technology and sells many variations, including clothes-washing and car applications </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16627" y="1259532"/>
            <a:ext cx="3682746" cy="2286000"/>
          </a:xfrm>
          <a:prstGeom prst="rect">
            <a:avLst/>
          </a:prstGeom>
        </p:spPr>
      </p:pic>
    </p:spTree>
    <p:extLst>
      <p:ext uri="{BB962C8B-B14F-4D97-AF65-F5344CB8AC3E}">
        <p14:creationId xmlns:p14="http://schemas.microsoft.com/office/powerpoint/2010/main" val="417503819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1760096"/>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The first magnetized fluid, or </a:t>
            </a:r>
            <a:r>
              <a:rPr kumimoji="0" lang="en-US" sz="1400" b="0" i="0" u="none" strike="noStrike" kern="0" cap="none" spc="0" normalizeH="0" baseline="0" noProof="0" dirty="0" err="1">
                <a:ln>
                  <a:noFill/>
                </a:ln>
                <a:solidFill>
                  <a:srgbClr val="FFFFFF"/>
                </a:solidFill>
                <a:effectLst/>
                <a:uLnTx/>
                <a:uFillTx/>
                <a:latin typeface="Arial"/>
                <a:cs typeface="Arial"/>
                <a:sym typeface="Arial"/>
              </a:rPr>
              <a:t>ferrofluid</a:t>
            </a:r>
            <a:r>
              <a:rPr kumimoji="0" lang="en-US" sz="1400" b="0" i="0" u="none" strike="noStrike" kern="0" cap="none" spc="0" normalizeH="0" baseline="0" noProof="0" dirty="0">
                <a:ln>
                  <a:noFill/>
                </a:ln>
                <a:solidFill>
                  <a:srgbClr val="FFFFFF"/>
                </a:solidFill>
                <a:effectLst/>
                <a:uLnTx/>
                <a:uFillTx/>
                <a:latin typeface="Arial"/>
                <a:cs typeface="Arial"/>
                <a:sym typeface="Arial"/>
              </a:rPr>
              <a:t>, was invented at Glenn in the 1960s as a possible way to manage fuel in a tank in zero gravity </a:t>
            </a:r>
            <a:endParaRPr kumimoji="0" sz="1400" b="0" i="0"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Two </a:t>
            </a:r>
            <a:r>
              <a:rPr kumimoji="0" lang="en-US" sz="1400" b="0" i="0" u="none" strike="noStrike" kern="0" cap="none" spc="0" normalizeH="0" baseline="0" noProof="0" dirty="0" err="1">
                <a:ln>
                  <a:noFill/>
                </a:ln>
                <a:solidFill>
                  <a:srgbClr val="FFFFFF"/>
                </a:solidFill>
                <a:effectLst/>
                <a:uLnTx/>
                <a:uFillTx/>
                <a:latin typeface="Arial"/>
                <a:cs typeface="Arial"/>
                <a:sym typeface="Arial"/>
              </a:rPr>
              <a:t>Avco</a:t>
            </a:r>
            <a:r>
              <a:rPr kumimoji="0" lang="en-US" sz="1400" b="0" i="0" u="none" strike="noStrike" kern="0" cap="none" spc="0" normalizeH="0" baseline="0" noProof="0" dirty="0">
                <a:ln>
                  <a:noFill/>
                </a:ln>
                <a:solidFill>
                  <a:srgbClr val="FFFFFF"/>
                </a:solidFill>
                <a:effectLst/>
                <a:uLnTx/>
                <a:uFillTx/>
                <a:latin typeface="Arial"/>
                <a:cs typeface="Arial"/>
                <a:sym typeface="Arial"/>
              </a:rPr>
              <a:t> engineers, who worked on NASA contracts, licensed the technology and founded </a:t>
            </a:r>
            <a:r>
              <a:rPr kumimoji="0" lang="en-US" sz="1400" b="0" i="0" u="none" strike="noStrike" kern="0" cap="none" spc="0" normalizeH="0" baseline="0" noProof="0" dirty="0" err="1">
                <a:ln>
                  <a:noFill/>
                </a:ln>
                <a:solidFill>
                  <a:srgbClr val="FFFFFF"/>
                </a:solidFill>
                <a:effectLst/>
                <a:uLnTx/>
                <a:uFillTx/>
                <a:latin typeface="Arial"/>
                <a:cs typeface="Arial"/>
                <a:sym typeface="Arial"/>
              </a:rPr>
              <a:t>Ferrofluidics</a:t>
            </a:r>
            <a:r>
              <a:rPr kumimoji="0" lang="en-US" sz="1400" b="0" i="0" u="none" strike="noStrike" kern="0" cap="none" spc="0" normalizeH="0" baseline="0" noProof="0" dirty="0">
                <a:ln>
                  <a:noFill/>
                </a:ln>
                <a:solidFill>
                  <a:srgbClr val="FFFFFF"/>
                </a:solidFill>
                <a:effectLst/>
                <a:uLnTx/>
                <a:uFillTx/>
                <a:latin typeface="Arial"/>
                <a:cs typeface="Arial"/>
                <a:sym typeface="Arial"/>
              </a:rPr>
              <a:t> Corporation, now </a:t>
            </a:r>
            <a:r>
              <a:rPr kumimoji="0" lang="en-US" sz="1400" b="0" i="0" u="none" strike="noStrike" kern="0" cap="none" spc="0" normalizeH="0" baseline="0" noProof="0" dirty="0" err="1">
                <a:ln>
                  <a:noFill/>
                </a:ln>
                <a:solidFill>
                  <a:srgbClr val="FFFFFF"/>
                </a:solidFill>
                <a:effectLst/>
                <a:uLnTx/>
                <a:uFillTx/>
                <a:latin typeface="Arial"/>
                <a:cs typeface="Arial"/>
                <a:sym typeface="Arial"/>
              </a:rPr>
              <a:t>Ferrotec</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Glenn Research </a:t>
            </a:r>
            <a:r>
              <a:rPr kumimoji="0" sz="1600" b="1" i="1" u="none" strike="noStrike" kern="0" cap="none" spc="0" normalizeH="0" baseline="0" noProof="0" dirty="0">
                <a:ln>
                  <a:noFill/>
                </a:ln>
                <a:solidFill>
                  <a:srgbClr val="FFFFFF"/>
                </a:solidFill>
                <a:effectLst/>
                <a:uLnTx/>
                <a:uFillTx/>
                <a:latin typeface="Arial"/>
                <a:cs typeface="Arial"/>
                <a:sym typeface="Arial"/>
              </a:rPr>
              <a:t>Center</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Concept Zero</a:t>
            </a: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Hamburg, New Jersey </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2039660"/>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Times New Roman"/>
              </a:rPr>
              <a:t>Desktop </a:t>
            </a:r>
            <a:r>
              <a:rPr kumimoji="0" lang="en-US" sz="1400" b="0" i="0" u="none" strike="noStrike" kern="0" cap="none" spc="0" normalizeH="0" baseline="0" noProof="0" dirty="0" err="1">
                <a:ln>
                  <a:noFill/>
                </a:ln>
                <a:solidFill>
                  <a:srgbClr val="FFFFFF"/>
                </a:solidFill>
                <a:effectLst/>
                <a:uLnTx/>
                <a:uFillTx/>
                <a:latin typeface="Arial"/>
                <a:ea typeface="Arial"/>
                <a:cs typeface="Arial"/>
                <a:sym typeface="Times New Roman"/>
              </a:rPr>
              <a:t>ferrofluid</a:t>
            </a:r>
            <a:r>
              <a:rPr kumimoji="0" lang="en-US" sz="1400" b="0" i="0" u="none" strike="noStrike" kern="0" cap="none" spc="0" normalizeH="0" baseline="0" noProof="0" dirty="0">
                <a:ln>
                  <a:noFill/>
                </a:ln>
                <a:solidFill>
                  <a:srgbClr val="FFFFFF"/>
                </a:solidFill>
                <a:effectLst/>
                <a:uLnTx/>
                <a:uFillTx/>
                <a:latin typeface="Arial"/>
                <a:ea typeface="Arial"/>
                <a:cs typeface="Arial"/>
                <a:sym typeface="Times New Roman"/>
              </a:rPr>
              <a:t> displays are popular as a sort of “high-tech stress ball”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Times New Roman"/>
              </a:rPr>
              <a:t>Concept Zero partners with artists, who use ferrofluid for photography, movies, sculpture</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Artists continue to find new uses for the technology—one used magnetic pixels to create a simple video game </a:t>
            </a: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a:ln>
                  <a:noFill/>
                </a:ln>
                <a:solidFill>
                  <a:srgbClr val="FFFFFF"/>
                </a:solidFill>
                <a:effectLst/>
                <a:uLnTx/>
                <a:uFillTx/>
                <a:latin typeface="Arial"/>
                <a:cs typeface="Arial"/>
                <a:sym typeface="Arial"/>
              </a:rPr>
              <a:t>Consumer Goods</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4627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300" b="0" i="0" u="none" strike="noStrike" kern="0" cap="none" spc="0" normalizeH="0" baseline="0" noProof="0" dirty="0" err="1">
                <a:ln>
                  <a:noFill/>
                </a:ln>
                <a:solidFill>
                  <a:srgbClr val="FFFFFF"/>
                </a:solidFill>
                <a:effectLst/>
                <a:uLnTx/>
                <a:uFillTx/>
                <a:latin typeface="Times New Roman"/>
                <a:cs typeface="Times New Roman"/>
                <a:sym typeface="Times New Roman"/>
              </a:rPr>
              <a:t>Ferrofluid</a:t>
            </a:r>
            <a:r>
              <a:rPr kumimoji="0" lang="en-US" sz="2300" b="0" i="0" u="none" strike="noStrike" kern="0" cap="none" spc="0" normalizeH="0" baseline="0" noProof="0" dirty="0">
                <a:ln>
                  <a:noFill/>
                </a:ln>
                <a:solidFill>
                  <a:srgbClr val="FFFFFF"/>
                </a:solidFill>
                <a:effectLst/>
                <a:uLnTx/>
                <a:uFillTx/>
                <a:latin typeface="Times New Roman"/>
                <a:cs typeface="Times New Roman"/>
                <a:sym typeface="Times New Roman"/>
              </a:rPr>
              <a:t> Technology Becomes a Magnet for Pioneering Artists </a:t>
            </a:r>
            <a:endParaRPr kumimoji="0" sz="2300" b="0" i="0" u="none" strike="noStrike" kern="0" cap="none" spc="0" normalizeH="0" baseline="0" noProof="0" dirty="0">
              <a:ln>
                <a:noFill/>
              </a:ln>
              <a:solidFill>
                <a:srgbClr val="FFFFFF"/>
              </a:solidFill>
              <a:effectLst/>
              <a:uLnTx/>
              <a:uFillTx/>
              <a:latin typeface="Times New Roman"/>
              <a:cs typeface="Times New Roman"/>
              <a:sym typeface="Times New Roman"/>
            </a:endParaRP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20390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Since around 2000, a number of artists have started working with </a:t>
            </a:r>
            <a:r>
              <a:rPr kumimoji="0" lang="en-US" sz="1400" b="0" i="0" u="none" strike="noStrike" kern="0" cap="none" spc="0" normalizeH="0" baseline="0" noProof="0" dirty="0" err="1">
                <a:ln>
                  <a:noFill/>
                </a:ln>
                <a:solidFill>
                  <a:srgbClr val="FFFFFF"/>
                </a:solidFill>
                <a:effectLst/>
                <a:uLnTx/>
                <a:uFillTx/>
                <a:latin typeface="Arial"/>
                <a:ea typeface="Arial"/>
                <a:cs typeface="Arial"/>
                <a:sym typeface="Arial"/>
              </a:rPr>
              <a:t>ferrofluid</a:t>
            </a: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Concept Zero founder developed a suspension fluid that prevents </a:t>
            </a:r>
            <a:r>
              <a:rPr kumimoji="0" lang="en-US" sz="1400" b="0" i="0" u="none" strike="noStrike" kern="0" cap="none" spc="0" normalizeH="0" baseline="0" noProof="0" dirty="0" err="1">
                <a:ln>
                  <a:noFill/>
                </a:ln>
                <a:solidFill>
                  <a:srgbClr val="FFFFFF"/>
                </a:solidFill>
                <a:effectLst/>
                <a:uLnTx/>
                <a:uFillTx/>
                <a:latin typeface="Arial"/>
                <a:ea typeface="Arial"/>
                <a:cs typeface="Arial"/>
                <a:sym typeface="Arial"/>
              </a:rPr>
              <a:t>ferrofluid</a:t>
            </a: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from staining glass and now produces cases with a bit of </a:t>
            </a:r>
            <a:r>
              <a:rPr kumimoji="0" lang="en-US" sz="1400" b="0" i="0" u="none" strike="noStrike" kern="0" cap="none" spc="0" normalizeH="0" baseline="0" noProof="0" dirty="0" err="1">
                <a:ln>
                  <a:noFill/>
                </a:ln>
                <a:solidFill>
                  <a:srgbClr val="FFFFFF"/>
                </a:solidFill>
                <a:effectLst/>
                <a:uLnTx/>
                <a:uFillTx/>
                <a:latin typeface="Arial"/>
                <a:ea typeface="Arial"/>
                <a:cs typeface="Arial"/>
                <a:sym typeface="Arial"/>
              </a:rPr>
              <a:t>ferrofluid</a:t>
            </a: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that can be manipulated with a magnet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err="1">
                <a:ln>
                  <a:noFill/>
                </a:ln>
                <a:solidFill>
                  <a:srgbClr val="FFFFFF"/>
                </a:solidFill>
                <a:effectLst/>
                <a:uLnTx/>
                <a:uFillTx/>
                <a:latin typeface="Arial"/>
                <a:ea typeface="Arial"/>
                <a:cs typeface="Arial"/>
                <a:sym typeface="Arial"/>
              </a:rPr>
              <a:t>Ferrofluid</a:t>
            </a: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still comes from </a:t>
            </a:r>
            <a:r>
              <a:rPr kumimoji="0" lang="en-US" sz="1400" b="0" i="0" u="none" strike="noStrike" kern="0" cap="none" spc="0" normalizeH="0" baseline="0" noProof="0" dirty="0" err="1">
                <a:ln>
                  <a:noFill/>
                </a:ln>
                <a:solidFill>
                  <a:srgbClr val="FFFFFF"/>
                </a:solidFill>
                <a:effectLst/>
                <a:uLnTx/>
                <a:uFillTx/>
                <a:latin typeface="Arial"/>
                <a:ea typeface="Arial"/>
                <a:cs typeface="Arial"/>
                <a:sym typeface="Arial"/>
              </a:rPr>
              <a:t>Ferrotec</a:t>
            </a: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4218" y="1193076"/>
            <a:ext cx="3921172" cy="2614114"/>
          </a:xfrm>
          <a:prstGeom prst="rect">
            <a:avLst/>
          </a:prstGeom>
        </p:spPr>
      </p:pic>
    </p:spTree>
    <p:extLst>
      <p:ext uri="{BB962C8B-B14F-4D97-AF65-F5344CB8AC3E}">
        <p14:creationId xmlns:p14="http://schemas.microsoft.com/office/powerpoint/2010/main" val="301722100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1824216"/>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Since the 1990s, NASA engineers had tested Mars landers and rovers in dust, sand, and rocks from a Hawaiian volcano to simulate the Martian surface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An engineer at JPL decided to try material from a basalt quarry in the Mojave Desert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It turned out to behave more like Martian dirt </a:t>
            </a: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Jet Propulsion Laboratory (JPL)</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The Martian Garden</a:t>
            </a: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Austin, Texas </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1760096"/>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Times New Roman"/>
              </a:rPr>
              <a:t>Schools use the products to teach students about Mars and pique interest in space travel, u</a:t>
            </a: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niversities use them for research, and hobbyists face the challenge of gardening on Mars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The company is working on versions that are closer to Martian soil than anything JPL had </a:t>
            </a: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a:ln>
                  <a:noFill/>
                </a:ln>
                <a:solidFill>
                  <a:srgbClr val="FFFFFF"/>
                </a:solidFill>
                <a:effectLst/>
                <a:uLnTx/>
                <a:uFillTx/>
                <a:latin typeface="Arial"/>
                <a:cs typeface="Arial"/>
                <a:sym typeface="Arial"/>
              </a:rPr>
              <a:t>Consumer Goods </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Times New Roman"/>
                <a:cs typeface="Times New Roman"/>
                <a:sym typeface="Times New Roman"/>
              </a:rPr>
              <a:t>The Martian Garden Recreates Red Planet’s Surface </a:t>
            </a: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20390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JPL now uses Mojave Mars Simulant (MMS) to test Mars rovers </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The founders started the company, which sells Martian gardening kits using MMS, as well as bulk MMS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Times New Roman"/>
              </a:rPr>
              <a:t>The company is now the sole commercial provider of Mars simulant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9330"/>
          <a:stretch/>
        </p:blipFill>
        <p:spPr>
          <a:xfrm>
            <a:off x="4953578" y="1012576"/>
            <a:ext cx="3711457" cy="2994021"/>
          </a:xfrm>
          <a:prstGeom prst="rect">
            <a:avLst/>
          </a:prstGeom>
        </p:spPr>
      </p:pic>
    </p:spTree>
    <p:extLst>
      <p:ext uri="{BB962C8B-B14F-4D97-AF65-F5344CB8AC3E}">
        <p14:creationId xmlns:p14="http://schemas.microsoft.com/office/powerpoint/2010/main" val="191315270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Silica aerogel is one of the lightest materials on Earth and also one of the best insulators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Although it was first created nearly 100 years ago, it was too brittle to be useful in most applications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In the 1990s, a NASA researcher had the idea to infuse the aerogel into a composite material</a:t>
            </a: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Kennedy Space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prstClr val="white"/>
                </a:solidFill>
                <a:effectLst/>
                <a:uLnTx/>
                <a:uFillTx/>
                <a:latin typeface="Arial" charset="0"/>
                <a:ea typeface="+mn-ea"/>
                <a:cs typeface="+mn-cs"/>
              </a:rPr>
              <a:t>Oros</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Cincinnati, Ohio</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Oros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continues to innovate with aerogel materials, and now offers a full line of outerwear with its proprietary, aerogel-based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SolarCore</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insulation</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company says just 3 mm of insulation makes the jackets so warm, they needed vents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Extremely lightweight, 2.5 pound jackets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a:ln>
                  <a:noFill/>
                </a:ln>
                <a:solidFill>
                  <a:prstClr val="white"/>
                </a:solidFill>
                <a:effectLst/>
                <a:uLnTx/>
                <a:uFillTx/>
                <a:latin typeface="Arial" charset="0"/>
                <a:ea typeface="+mn-ea"/>
                <a:cs typeface="+mn-cs"/>
              </a:rPr>
              <a:t>Spinoff 2018</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a:ln>
                  <a:noFill/>
                </a:ln>
                <a:solidFill>
                  <a:prstClr val="white"/>
                </a:solidFill>
                <a:effectLst/>
                <a:uLnTx/>
                <a:uFillTx/>
                <a:latin typeface="Arial" charset="0"/>
                <a:ea typeface="+mn-ea"/>
                <a:cs typeface="+mn-cs"/>
              </a:rPr>
              <a:t>Consumer Goods</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66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Aerogel Insulation Makes Thinner, Warmer Outerwear</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Kennedy awarded an SBIR contract to Aspen Systems Inc. to develop a durable, flexible aerogel composite and later spun off a division to sell it</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Oros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co-founder Michael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Markesbury</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discovered the material when he won $10,000 from the Astronaut Scholarship Foundation and met NASA personnel</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He invested the money into his new startup and began making jackets with Aspen Aerogel insulation</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43500" y="1266055"/>
            <a:ext cx="3429000" cy="2420889"/>
          </a:xfrm>
          <a:prstGeom prst="rect">
            <a:avLst/>
          </a:prstGeom>
        </p:spPr>
      </p:pic>
    </p:spTree>
    <p:extLst>
      <p:ext uri="{BB962C8B-B14F-4D97-AF65-F5344CB8AC3E}">
        <p14:creationId xmlns:p14="http://schemas.microsoft.com/office/powerpoint/2010/main" val="402338320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2039660"/>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The first multilayer reflective insulations were created for Marshall Space Flight Center in the mid-1960s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NRC-2, made from sheets of crinkled, aluminized Mylar by National Research Corporation, became the model for a host of “superinsulation” materials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This radiant barrier technology is used in every spacecraft and spacesuit </a:t>
            </a: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Marshall Space Flight </a:t>
            </a:r>
            <a:r>
              <a:rPr kumimoji="0" sz="1600" b="1" i="1" u="none" strike="noStrike" kern="0" cap="none" spc="0" normalizeH="0" baseline="0" noProof="0" dirty="0">
                <a:ln>
                  <a:noFill/>
                </a:ln>
                <a:solidFill>
                  <a:srgbClr val="FFFFFF"/>
                </a:solidFill>
                <a:effectLst/>
                <a:uLnTx/>
                <a:uFillTx/>
                <a:latin typeface="Arial"/>
                <a:cs typeface="Arial"/>
                <a:sym typeface="Arial"/>
              </a:rPr>
              <a:t>Center</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JUNTO LLC</a:t>
            </a: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Philadelphia, Pennsylvania</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2103780"/>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Times New Roman"/>
              </a:rPr>
              <a:t>Keeps beer significantly colder than an unwrapped keg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Times New Roman"/>
              </a:rPr>
              <a:t>Lightweight and folds to pocket size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Strong, washable, reusable, and recyclable</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Times New Roman"/>
              </a:rPr>
              <a:t>On a sunny 90-degree day, a </a:t>
            </a:r>
            <a:r>
              <a:rPr kumimoji="0" lang="en-US" sz="1400" b="0" i="0" u="none" strike="noStrike" kern="0" cap="none" spc="0" normalizeH="0" baseline="0" noProof="0" dirty="0" err="1">
                <a:ln>
                  <a:noFill/>
                </a:ln>
                <a:solidFill>
                  <a:srgbClr val="FFFFFF"/>
                </a:solidFill>
                <a:effectLst/>
                <a:uLnTx/>
                <a:uFillTx/>
                <a:latin typeface="Arial"/>
                <a:ea typeface="Arial"/>
                <a:cs typeface="Arial"/>
                <a:sym typeface="Times New Roman"/>
              </a:rPr>
              <a:t>KegSheet</a:t>
            </a:r>
            <a:r>
              <a:rPr kumimoji="0" lang="en-US" sz="1400" b="0" i="0" u="none" strike="noStrike" kern="0" cap="none" spc="0" normalizeH="0" baseline="0" noProof="0" dirty="0">
                <a:ln>
                  <a:noFill/>
                </a:ln>
                <a:solidFill>
                  <a:srgbClr val="FFFFFF"/>
                </a:solidFill>
                <a:effectLst/>
                <a:uLnTx/>
                <a:uFillTx/>
                <a:latin typeface="Arial"/>
                <a:ea typeface="Arial"/>
                <a:cs typeface="Arial"/>
                <a:sym typeface="Times New Roman"/>
              </a:rPr>
              <a:t>-wrapped keg warmed by only 9 degrees over eight hours, compared to an unwrapped keg’s 24 degree rise </a:t>
            </a: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a:ln>
                  <a:noFill/>
                </a:ln>
                <a:solidFill>
                  <a:srgbClr val="FFFFFF"/>
                </a:solidFill>
                <a:effectLst/>
                <a:uLnTx/>
                <a:uFillTx/>
                <a:latin typeface="Arial"/>
                <a:cs typeface="Arial"/>
                <a:sym typeface="Arial"/>
              </a:rPr>
              <a:t>Consumer Goods </a:t>
            </a: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Times New Roman"/>
                <a:cs typeface="Times New Roman"/>
                <a:sym typeface="Times New Roman"/>
              </a:rPr>
              <a:t>Space-Grade Insulation Keeps Beer Colder on Earth </a:t>
            </a: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20390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Radiant barrier insulation has spinoff applications </a:t>
            </a:r>
            <a:r>
              <a:rPr kumimoji="0" lang="en-US" sz="1400" b="0" i="0" u="none" strike="noStrike" kern="0" cap="none" spc="0" normalizeH="0" baseline="0" noProof="0" dirty="0">
                <a:ln>
                  <a:noFill/>
                </a:ln>
                <a:solidFill>
                  <a:srgbClr val="FFFFFF"/>
                </a:solidFill>
                <a:effectLst/>
                <a:uLnTx/>
                <a:uFillTx/>
                <a:latin typeface="Arial"/>
                <a:cs typeface="Arial"/>
                <a:sym typeface="Arial"/>
              </a:rPr>
              <a:t>that include clothing, firefighting and camping gear, building insulation, cryogenic storage, and more</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JUNTO LLC sells KegSheets, with radiant barrier insulation fitted for beer kegs, to keep beer cold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err="1">
                <a:ln>
                  <a:noFill/>
                </a:ln>
                <a:solidFill>
                  <a:srgbClr val="FFFFFF"/>
                </a:solidFill>
                <a:effectLst/>
                <a:uLnTx/>
                <a:uFillTx/>
                <a:latin typeface="Arial"/>
                <a:ea typeface="Arial"/>
                <a:cs typeface="Arial"/>
                <a:sym typeface="Arial"/>
              </a:rPr>
              <a:t>AFMInc</a:t>
            </a: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founded by a former employee of an early NASA insulation provider, makes the KegSheets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4036" r="6924" b="15598"/>
          <a:stretch/>
        </p:blipFill>
        <p:spPr>
          <a:xfrm>
            <a:off x="5162876" y="889367"/>
            <a:ext cx="2679065" cy="3038107"/>
          </a:xfrm>
          <a:prstGeom prst="rect">
            <a:avLst/>
          </a:prstGeom>
        </p:spPr>
      </p:pic>
    </p:spTree>
    <p:extLst>
      <p:ext uri="{BB962C8B-B14F-4D97-AF65-F5344CB8AC3E}">
        <p14:creationId xmlns:p14="http://schemas.microsoft.com/office/powerpoint/2010/main" val="96995461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1975540"/>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NASA has extensively researched and experimented with using LEDs for growing plants in space </a:t>
            </a:r>
            <a:endParaRPr kumimoji="0" sz="1400" b="0" i="0"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NASA has collaborated on studies into the effects of certain wavelengths of light on wakefulness and circadian rhythms, as astronauts, who don’t experience 24-hour daylight cycles, often have difficulty sleeping </a:t>
            </a: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Kennedy Space </a:t>
            </a:r>
            <a:r>
              <a:rPr kumimoji="0" sz="1600" b="1" i="1" u="none" strike="noStrike" kern="0" cap="none" spc="0" normalizeH="0" baseline="0" noProof="0" dirty="0">
                <a:ln>
                  <a:noFill/>
                </a:ln>
                <a:solidFill>
                  <a:srgbClr val="FFFFFF"/>
                </a:solidFill>
                <a:effectLst/>
                <a:uLnTx/>
                <a:uFillTx/>
                <a:latin typeface="Arial"/>
                <a:cs typeface="Arial"/>
                <a:sym typeface="Arial"/>
              </a:rPr>
              <a:t>Center</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BIOS Lighting </a:t>
            </a: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Melbourne, Florida </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2255104"/>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Times New Roman"/>
              </a:rPr>
              <a:t>LEDs use less energy, cost less over time, and are safer than alternatives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Times New Roman"/>
              </a:rPr>
              <a:t>LED grow lights produce little heat and most light in wavelengths that drive photosynthesis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BIOS’s LED indoor lighting has high output in wavelengths that stimulate alertness, leading to higher productivity and more regular sleep patterns </a:t>
            </a: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a:ln>
                  <a:noFill/>
                </a:ln>
                <a:solidFill>
                  <a:srgbClr val="FFFFFF"/>
                </a:solidFill>
                <a:effectLst/>
                <a:uLnTx/>
                <a:uFillTx/>
                <a:latin typeface="Arial"/>
                <a:cs typeface="Arial"/>
                <a:sym typeface="Arial"/>
              </a:rPr>
              <a:t>Consumer Goods</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Times New Roman"/>
                <a:cs typeface="Times New Roman"/>
                <a:sym typeface="Times New Roman"/>
              </a:rPr>
              <a:t>High-Efficiency LEDs Grow Crops, Stimulate Alertness </a:t>
            </a:r>
            <a:endParaRPr kumimoji="0" sz="2400" b="0" i="0" u="none" strike="noStrike" kern="0" cap="none" spc="0" normalizeH="0" baseline="0" noProof="0" dirty="0">
              <a:ln>
                <a:noFill/>
              </a:ln>
              <a:solidFill>
                <a:srgbClr val="FFFFFF"/>
              </a:solidFill>
              <a:effectLst/>
              <a:uLnTx/>
              <a:uFillTx/>
              <a:latin typeface="Times New Roman"/>
              <a:cs typeface="Times New Roman"/>
              <a:sym typeface="Times New Roman"/>
            </a:endParaRP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197490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Two former NASA contractors worked on using LEDs for agriculture and human lighting at Kennedy and are now lead engineers at BIOS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LEDs have become more efficient, less expensive, and better able to produce any </a:t>
            </a: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given wavelengths, </a:t>
            </a: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allowing them to successfully compete with other lighting technology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2267" y="1258048"/>
            <a:ext cx="3746533" cy="2556306"/>
          </a:xfrm>
          <a:prstGeom prst="rect">
            <a:avLst/>
          </a:prstGeom>
        </p:spPr>
      </p:pic>
    </p:spTree>
    <p:extLst>
      <p:ext uri="{BB962C8B-B14F-4D97-AF65-F5344CB8AC3E}">
        <p14:creationId xmlns:p14="http://schemas.microsoft.com/office/powerpoint/2010/main" val="378496516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Atomic oxygen—single O atoms—are prevalent in the upper atmosphere and can be very destructive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Without a special coating to prevent this oxidation, the ISS solar arrays would break down in months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has built up expertise on atomic oxygen by working on problems like this</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Glenn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Emergency Products + Research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Kent, Ohio</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245872"/>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AMBUstat</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creates a mist with a solution of water,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peracetic</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acid, and hydrogen peroxide.</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It sterilizes an ambulance interior in just minutes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first order, from an EMT group in Texas, came before EP+R had even set a price</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It is now used across the country and there is interest internationally</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a:ln>
                  <a:noFill/>
                </a:ln>
                <a:solidFill>
                  <a:prstClr val="white"/>
                </a:solidFill>
                <a:effectLst/>
                <a:uLnTx/>
                <a:uFillTx/>
                <a:latin typeface="Arial" charset="0"/>
                <a:ea typeface="+mn-ea"/>
                <a:cs typeface="+mn-cs"/>
              </a:rPr>
              <a:t>Spinoff 2018</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Health and Medicine</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Sterilizing Fogger Cleans Ambulances With a Breeze</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Through the Regional Economic Development Program, NASA experts consult with companies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EP+R was close to a viable design but needed technical help to get past the finish line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Glenn’s Sharon Miller helped the company set up  a testing protocol, similar to what she does for space environments, and helped flag potential problems with the working design</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2500" t="15000" r="15833" b="7739"/>
          <a:stretch/>
        </p:blipFill>
        <p:spPr>
          <a:xfrm>
            <a:off x="5148383" y="1071562"/>
            <a:ext cx="3419234" cy="2855913"/>
          </a:xfrm>
          <a:prstGeom prst="rect">
            <a:avLst/>
          </a:prstGeom>
        </p:spPr>
      </p:pic>
    </p:spTree>
    <p:extLst>
      <p:ext uri="{BB962C8B-B14F-4D97-AF65-F5344CB8AC3E}">
        <p14:creationId xmlns:p14="http://schemas.microsoft.com/office/powerpoint/2010/main" val="385235722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1760096"/>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The NASA-funded National Space Biomedical Research Institute (NSBRI) has collaborated on multiple groundbreaking studies into effects of light on wakefulness and circadian rhythms </a:t>
            </a:r>
            <a:endParaRPr kumimoji="0" sz="1400" b="0" i="0"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Directly and through NSBRI, NASA helped fund software to predict circadian patterns </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Johnson Space </a:t>
            </a:r>
            <a:r>
              <a:rPr kumimoji="0" sz="1600" b="1" i="1" u="none" strike="noStrike" kern="0" cap="none" spc="0" normalizeH="0" baseline="0" noProof="0" dirty="0">
                <a:ln>
                  <a:noFill/>
                </a:ln>
                <a:solidFill>
                  <a:srgbClr val="FFFFFF"/>
                </a:solidFill>
                <a:effectLst/>
                <a:uLnTx/>
                <a:uFillTx/>
                <a:latin typeface="Arial"/>
                <a:cs typeface="Arial"/>
                <a:sym typeface="Arial"/>
              </a:rPr>
              <a:t>Center</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err="1">
                <a:ln>
                  <a:noFill/>
                </a:ln>
                <a:solidFill>
                  <a:srgbClr val="FFFFFF"/>
                </a:solidFill>
                <a:effectLst/>
                <a:uLnTx/>
                <a:uFillTx/>
                <a:latin typeface="Arial"/>
                <a:cs typeface="Arial"/>
                <a:sym typeface="Arial"/>
              </a:rPr>
              <a:t>Circadia</a:t>
            </a:r>
            <a:r>
              <a:rPr kumimoji="0" lang="en-US" sz="1600" b="1" i="1" u="none" strike="noStrike" kern="0" cap="none" spc="0" normalizeH="0" baseline="0" noProof="0" dirty="0">
                <a:ln>
                  <a:noFill/>
                </a:ln>
                <a:solidFill>
                  <a:srgbClr val="FFFFFF"/>
                </a:solidFill>
                <a:effectLst/>
                <a:uLnTx/>
                <a:uFillTx/>
                <a:latin typeface="Arial"/>
                <a:cs typeface="Arial"/>
                <a:sym typeface="Arial"/>
              </a:rPr>
              <a:t> </a:t>
            </a: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San Francisco, California; London, England</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2383344"/>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Times New Roman"/>
              </a:rPr>
              <a:t>Short wavelengths stimulate daytime wakefulness, resulting in nighttime sleepiness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Times New Roman"/>
              </a:rPr>
              <a:t>Can retrain circadian rhythms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Better sleep results in reduced stress, improved concentration, short-term memory, productivity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Better sleep also staves off long-term ailments like type 2 diabetes, obesity, and cancer </a:t>
            </a:r>
          </a:p>
          <a:p>
            <a:pPr marL="0" marR="0" lvl="0" indent="0" algn="l" defTabSz="914400" rtl="0" eaLnBrk="1" fontAlgn="auto" latinLnBrk="0" hangingPunct="0">
              <a:lnSpc>
                <a:spcPct val="100000"/>
              </a:lnSpc>
              <a:spcBef>
                <a:spcPts val="500"/>
              </a:spcBef>
              <a:spcAft>
                <a:spcPts val="0"/>
              </a:spcAft>
              <a:buClr>
                <a:srgbClr val="790015"/>
              </a:buClr>
              <a:buSzPct val="100000"/>
              <a:buFontTx/>
              <a:buNone/>
              <a:tabLst>
                <a:tab pos="228600" algn="l"/>
                <a:tab pos="292100" algn="l"/>
              </a:tabLst>
              <a:defRPr sz="1400">
                <a:solidFill>
                  <a:srgbClr val="FFFFFF"/>
                </a:solidFill>
                <a:latin typeface="Arial"/>
                <a:ea typeface="Arial"/>
                <a:cs typeface="Arial"/>
                <a:sym typeface="Arial"/>
              </a:defRPr>
            </a:pP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a:ln>
                  <a:noFill/>
                </a:ln>
                <a:solidFill>
                  <a:srgbClr val="FFFFFF"/>
                </a:solidFill>
                <a:effectLst/>
                <a:uLnTx/>
                <a:uFillTx/>
                <a:latin typeface="Arial"/>
                <a:cs typeface="Arial"/>
                <a:sym typeface="Arial"/>
              </a:rPr>
              <a:t>Consumer Goods</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1549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srgbClr val="FFFFFF"/>
                </a:solidFill>
                <a:effectLst/>
                <a:uLnTx/>
                <a:uFillTx/>
                <a:latin typeface="Times New Roman"/>
                <a:cs typeface="Times New Roman"/>
                <a:sym typeface="Times New Roman"/>
              </a:rPr>
              <a:t>Paired Sleep Tracker, Light Therapy Tools Retrain Circadian Rhythms </a:t>
            </a:r>
            <a:endParaRPr kumimoji="0" sz="2100" b="0" i="0" u="none" strike="noStrike" kern="0" cap="none" spc="0" normalizeH="0" baseline="0" noProof="0" dirty="0">
              <a:ln>
                <a:noFill/>
              </a:ln>
              <a:solidFill>
                <a:srgbClr val="FFFFFF"/>
              </a:solidFill>
              <a:effectLst/>
              <a:uLnTx/>
              <a:uFillTx/>
              <a:latin typeface="Times New Roman"/>
              <a:cs typeface="Times New Roman"/>
              <a:sym typeface="Times New Roman"/>
            </a:endParaRP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154401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Product based on research by NSBRI and others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Radar-based sleep tracker monitors sleep stages; app based on NASA-funded software sets light therapy according to sleep data; portable light provides light therapy throughout the day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587"/>
          <a:stretch/>
        </p:blipFill>
        <p:spPr>
          <a:xfrm>
            <a:off x="5061516" y="1272092"/>
            <a:ext cx="3592968" cy="2408814"/>
          </a:xfrm>
          <a:prstGeom prst="rect">
            <a:avLst/>
          </a:prstGeom>
        </p:spPr>
      </p:pic>
    </p:spTree>
    <p:extLst>
      <p:ext uri="{BB962C8B-B14F-4D97-AF65-F5344CB8AC3E}">
        <p14:creationId xmlns:p14="http://schemas.microsoft.com/office/powerpoint/2010/main" val="21613950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coleman\Desktop\EE-Div.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9144000" cy="6859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011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1975540"/>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Under a Space Act Agreement with Johnson Space Center, researchers at </a:t>
            </a:r>
            <a:r>
              <a:rPr kumimoji="0" lang="en-US" sz="1400" b="0" i="0" u="none" strike="noStrike" kern="0" cap="none" spc="0" normalizeH="0" baseline="0" noProof="0" dirty="0">
                <a:ln>
                  <a:noFill/>
                </a:ln>
                <a:solidFill>
                  <a:srgbClr val="FFFFFF"/>
                </a:solidFill>
                <a:effectLst/>
                <a:uLnTx/>
                <a:uFillTx/>
                <a:latin typeface="Arial"/>
                <a:cs typeface="Arial"/>
                <a:sym typeface="Arial"/>
              </a:rPr>
              <a:t>New Mexico Highlands University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found that </a:t>
            </a:r>
            <a:r>
              <a:rPr kumimoji="0" lang="en-US" sz="1400" b="0" i="0" u="none" strike="noStrike" kern="0" cap="none" spc="0" normalizeH="0" baseline="0" noProof="0" dirty="0">
                <a:ln>
                  <a:noFill/>
                </a:ln>
                <a:solidFill>
                  <a:srgbClr val="FFFFFF"/>
                </a:solidFill>
                <a:effectLst/>
                <a:uLnTx/>
                <a:uFillTx/>
                <a:latin typeface="Arial"/>
                <a:cs typeface="Arial"/>
                <a:sym typeface="Arial"/>
              </a:rPr>
              <a:t>alpha-</a:t>
            </a:r>
            <a:r>
              <a:rPr kumimoji="0" lang="en-US" sz="1400" b="0" i="0" u="none" strike="noStrike" kern="0" cap="none" spc="0" normalizeH="0" baseline="0" noProof="0" dirty="0" err="1">
                <a:ln>
                  <a:noFill/>
                </a:ln>
                <a:solidFill>
                  <a:srgbClr val="FFFFFF"/>
                </a:solidFill>
                <a:effectLst/>
                <a:uLnTx/>
                <a:uFillTx/>
                <a:latin typeface="Arial"/>
                <a:cs typeface="Arial"/>
                <a:sym typeface="Arial"/>
              </a:rPr>
              <a:t>ketoglutaric</a:t>
            </a:r>
            <a:r>
              <a:rPr kumimoji="0" lang="en-US" sz="1400" b="0" i="0" u="none" strike="noStrike" kern="0" cap="none" spc="0" normalizeH="0" baseline="0" noProof="0" dirty="0">
                <a:ln>
                  <a:noFill/>
                </a:ln>
                <a:solidFill>
                  <a:srgbClr val="FFFFFF"/>
                </a:solidFill>
                <a:effectLst/>
                <a:uLnTx/>
                <a:uFillTx/>
                <a:latin typeface="Arial"/>
                <a:cs typeface="Arial"/>
                <a:sym typeface="Arial"/>
              </a:rPr>
              <a:t> acid (AKGA</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 neutralizes common toxic rocket fuel </a:t>
            </a:r>
            <a:r>
              <a:rPr kumimoji="0" lang="en-US" sz="1400" b="0" i="0" u="none" strike="noStrike" kern="0" cap="none" spc="0" normalizeH="0" baseline="0" noProof="0" dirty="0">
                <a:ln>
                  <a:noFill/>
                </a:ln>
                <a:solidFill>
                  <a:srgbClr val="FFFFFF"/>
                </a:solidFill>
                <a:effectLst/>
                <a:uLnTx/>
                <a:uFillTx/>
                <a:latin typeface="Arial"/>
                <a:cs typeface="Arial"/>
                <a:sym typeface="Arial"/>
              </a:rPr>
              <a:t>hydrazine</a:t>
            </a:r>
            <a:endParaRPr kumimoji="0" lang="en-US" sz="1400" b="0" i="0" u="none" strike="noStrike" kern="0" cap="none" spc="0" normalizeH="0" baseline="0" noProof="0" dirty="0" smtClean="0">
              <a:ln>
                <a:noFill/>
              </a:ln>
              <a:solidFill>
                <a:srgbClr val="FFFFFF"/>
              </a:solidFill>
              <a:effectLst/>
              <a:uLnTx/>
              <a:uFillTx/>
              <a:latin typeface="Arial"/>
              <a:cs typeface="Arial"/>
              <a:sym typeface="Arial"/>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Kennedy, where rockets are fueled for launch, produces </a:t>
            </a:r>
            <a:r>
              <a:rPr kumimoji="0" lang="en-US" sz="1400" b="0" i="0" u="none" strike="noStrike" kern="0" cap="none" spc="0" normalizeH="0" baseline="0" noProof="0" dirty="0">
                <a:ln>
                  <a:noFill/>
                </a:ln>
                <a:solidFill>
                  <a:srgbClr val="FFFFFF"/>
                </a:solidFill>
                <a:effectLst/>
                <a:uLnTx/>
                <a:uFillTx/>
                <a:latin typeface="Arial"/>
                <a:cs typeface="Arial"/>
                <a:sym typeface="Arial"/>
              </a:rPr>
              <a:t>about 15,000 gallons of hydrazine waste per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year, and disposal is costly and difficult </a:t>
            </a: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smtClean="0">
                <a:ln>
                  <a:noFill/>
                </a:ln>
                <a:solidFill>
                  <a:srgbClr val="FFFFFF"/>
                </a:solidFill>
                <a:effectLst/>
                <a:uLnTx/>
                <a:uFillTx/>
                <a:latin typeface="Arial"/>
                <a:cs typeface="Arial"/>
                <a:sym typeface="Arial"/>
              </a:rPr>
              <a:t>Kennedy Space Center</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Hydrazine Neutralizing Solutions Inc. </a:t>
            </a: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smtClean="0">
                <a:ln>
                  <a:noFill/>
                </a:ln>
                <a:solidFill>
                  <a:srgbClr val="FFFFFF"/>
                </a:solidFill>
                <a:effectLst/>
                <a:uLnTx/>
                <a:uFillTx/>
                <a:latin typeface="Arial"/>
                <a:cs typeface="Arial"/>
                <a:sym typeface="Arial"/>
              </a:rPr>
              <a:t>Marietta, Georgia</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2039660"/>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Cape Canaveral Air Force Station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has obtained permission to pour the resulting byproducts down the common drain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Times New Roman"/>
              </a:rPr>
              <a:t>Hydrazine Neutralizing Solutions Inc. now markets a line of </a:t>
            </a:r>
            <a:r>
              <a:rPr kumimoji="0" lang="en-US" sz="1400" b="0" i="0" u="none" strike="noStrike" kern="0" cap="none" spc="0" normalizeH="0" baseline="0" noProof="0" dirty="0" err="1" smtClean="0">
                <a:ln>
                  <a:noFill/>
                </a:ln>
                <a:solidFill>
                  <a:srgbClr val="FFFFFF"/>
                </a:solidFill>
                <a:effectLst/>
                <a:uLnTx/>
                <a:uFillTx/>
                <a:latin typeface="Arial"/>
                <a:ea typeface="Arial"/>
                <a:cs typeface="Arial"/>
                <a:sym typeface="Times New Roman"/>
              </a:rPr>
              <a:t>ZeenKleen</a:t>
            </a: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Times New Roman"/>
              </a:rPr>
              <a:t> products </a:t>
            </a:r>
            <a:endPar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Power plants and the </a:t>
            </a:r>
            <a:r>
              <a:rPr kumimoji="0" lang="en-US" sz="1400" b="0" i="0" u="none" strike="noStrike" kern="0" cap="none" spc="0" normalizeH="0" baseline="0" noProof="0" dirty="0">
                <a:ln>
                  <a:noFill/>
                </a:ln>
                <a:solidFill>
                  <a:srgbClr val="FFFFFF"/>
                </a:solidFill>
                <a:effectLst/>
                <a:uLnTx/>
                <a:uFillTx/>
                <a:latin typeface="Arial"/>
                <a:cs typeface="Arial"/>
                <a:sym typeface="Arial"/>
              </a:rPr>
              <a:t>plastics,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pesticide, </a:t>
            </a:r>
            <a:r>
              <a:rPr kumimoji="0" lang="en-US" sz="1400" b="0" i="0" u="none" strike="noStrike" kern="0" cap="none" spc="0" normalizeH="0" baseline="0" noProof="0" dirty="0">
                <a:ln>
                  <a:noFill/>
                </a:ln>
                <a:solidFill>
                  <a:srgbClr val="FFFFFF"/>
                </a:solidFill>
                <a:effectLst/>
                <a:uLnTx/>
                <a:uFillTx/>
                <a:latin typeface="Arial"/>
                <a:cs typeface="Arial"/>
                <a:sym typeface="Arial"/>
              </a:rPr>
              <a:t>and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pharmaceutical industries</a:t>
            </a: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 use hydrazine</a:t>
            </a: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a:t>
            </a:r>
            <a:r>
              <a:rPr kumimoji="0" sz="900" b="1" i="1" u="none" strike="noStrike" kern="0" cap="none" spc="0" normalizeH="0" baseline="0" noProof="0" dirty="0" smtClean="0">
                <a:ln>
                  <a:noFill/>
                </a:ln>
                <a:solidFill>
                  <a:srgbClr val="FFFFFF"/>
                </a:solidFill>
                <a:effectLst/>
                <a:uLnTx/>
                <a:uFillTx/>
                <a:latin typeface="Arial"/>
                <a:cs typeface="Arial"/>
                <a:sym typeface="Arial"/>
              </a:rPr>
              <a:t>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smtClean="0">
                <a:ln>
                  <a:noFill/>
                </a:ln>
                <a:solidFill>
                  <a:srgbClr val="FFFFFF"/>
                </a:solidFill>
                <a:effectLst/>
                <a:uLnTx/>
                <a:uFillTx/>
                <a:latin typeface="Arial"/>
                <a:cs typeface="Arial"/>
                <a:sym typeface="Arial"/>
              </a:rPr>
              <a:t>Energy and Environment </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smtClean="0">
                <a:ln>
                  <a:noFill/>
                </a:ln>
                <a:solidFill>
                  <a:srgbClr val="FFFFFF"/>
                </a:solidFill>
                <a:effectLst/>
                <a:uLnTx/>
                <a:uFillTx/>
                <a:latin typeface="Times New Roman"/>
                <a:cs typeface="Times New Roman"/>
                <a:sym typeface="Times New Roman"/>
              </a:rPr>
              <a:t>Organic Compound Turns Toxic Waste into Harmless Byproducts </a:t>
            </a:r>
            <a:endParaRPr kumimoji="0" lang="en-US" sz="2200" b="0" i="0" u="none" strike="noStrike" kern="0" cap="none" spc="0" normalizeH="0" baseline="0" noProof="0" dirty="0">
              <a:ln>
                <a:noFill/>
              </a:ln>
              <a:solidFill>
                <a:srgbClr val="FFFFFF"/>
              </a:solidFill>
              <a:effectLst/>
              <a:uLnTx/>
              <a:uFillTx/>
              <a:latin typeface="Times New Roman"/>
              <a:cs typeface="Times New Roman"/>
              <a:sym typeface="Times New Roman"/>
            </a:endParaRP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1759456"/>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Kennedy contacted Johnson and had experiments done to confirm the results </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Kennedy funded a series of experiments by its contractors and </a:t>
            </a:r>
            <a:r>
              <a:rPr kumimoji="0" lang="en-US" sz="1400" b="0" i="0" u="none" strike="noStrike" kern="0" cap="none" spc="0" normalizeH="0" baseline="0" noProof="0" dirty="0">
                <a:ln>
                  <a:noFill/>
                </a:ln>
                <a:solidFill>
                  <a:srgbClr val="FFFFFF"/>
                </a:solidFill>
                <a:effectLst/>
                <a:uLnTx/>
                <a:uFillTx/>
                <a:latin typeface="Arial"/>
                <a:cs typeface="Arial"/>
                <a:sym typeface="Arial"/>
              </a:rPr>
              <a:t>University of Central Florida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to </a:t>
            </a:r>
            <a:r>
              <a:rPr kumimoji="0" lang="en-US" sz="1400" b="0" i="0" u="none" strike="noStrike" kern="0" cap="none" spc="0" normalizeH="0" baseline="0" noProof="0" dirty="0">
                <a:ln>
                  <a:noFill/>
                </a:ln>
                <a:solidFill>
                  <a:srgbClr val="FFFFFF"/>
                </a:solidFill>
                <a:effectLst/>
                <a:uLnTx/>
                <a:uFillTx/>
                <a:latin typeface="Arial"/>
                <a:cs typeface="Arial"/>
                <a:sym typeface="Arial"/>
              </a:rPr>
              <a:t>determine the effectiveness and ideal procedures for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using AKGA to neutralize hydrazine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t="-1"/>
          <a:stretch/>
        </p:blipFill>
        <p:spPr>
          <a:xfrm>
            <a:off x="5026382" y="1214189"/>
            <a:ext cx="3663236" cy="2524620"/>
          </a:xfrm>
          <a:prstGeom prst="rect">
            <a:avLst/>
          </a:prstGeom>
        </p:spPr>
      </p:pic>
    </p:spTree>
    <p:extLst>
      <p:ext uri="{BB962C8B-B14F-4D97-AF65-F5344CB8AC3E}">
        <p14:creationId xmlns:p14="http://schemas.microsoft.com/office/powerpoint/2010/main" val="99958589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1544653"/>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Rocket test stands at </a:t>
            </a:r>
            <a:r>
              <a:rPr kumimoji="0" lang="en-US" sz="1400" b="0" i="0" u="none" strike="noStrike" kern="0" cap="none" spc="0" normalizeH="0" baseline="0" noProof="0" dirty="0" err="1">
                <a:ln>
                  <a:noFill/>
                </a:ln>
                <a:solidFill>
                  <a:srgbClr val="FFFFFF"/>
                </a:solidFill>
                <a:effectLst/>
                <a:uLnTx/>
                <a:uFillTx/>
                <a:latin typeface="Arial"/>
                <a:cs typeface="Arial"/>
                <a:sym typeface="Arial"/>
              </a:rPr>
              <a:t>Stennis</a:t>
            </a:r>
            <a:r>
              <a:rPr kumimoji="0" lang="en-US" sz="1400" b="0" i="0" u="none" strike="noStrike" kern="0" cap="none" spc="0" normalizeH="0" baseline="0" noProof="0" dirty="0">
                <a:ln>
                  <a:noFill/>
                </a:ln>
                <a:solidFill>
                  <a:srgbClr val="FFFFFF"/>
                </a:solidFill>
                <a:effectLst/>
                <a:uLnTx/>
                <a:uFillTx/>
                <a:latin typeface="Arial"/>
                <a:cs typeface="Arial"/>
                <a:sym typeface="Arial"/>
              </a:rPr>
              <a:t> traditionally use an array of metal halide bulbs to light engines for imaging during testing </a:t>
            </a:r>
            <a:endParaRPr kumimoji="0" sz="1400" b="0" i="0"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The bulbs have to survive hazardous conditions and must be sealed to avoid possible explosions </a:t>
            </a: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err="1">
                <a:ln>
                  <a:noFill/>
                </a:ln>
                <a:solidFill>
                  <a:srgbClr val="FFFFFF"/>
                </a:solidFill>
                <a:effectLst/>
                <a:uLnTx/>
                <a:uFillTx/>
                <a:latin typeface="Arial"/>
                <a:cs typeface="Arial"/>
                <a:sym typeface="Arial"/>
              </a:rPr>
              <a:t>Stennis</a:t>
            </a:r>
            <a:r>
              <a:rPr kumimoji="0" lang="en-US" sz="1600" b="1" i="1" u="none" strike="noStrike" kern="0" cap="none" spc="0" normalizeH="0" baseline="0" noProof="0" dirty="0">
                <a:ln>
                  <a:noFill/>
                </a:ln>
                <a:solidFill>
                  <a:srgbClr val="FFFFFF"/>
                </a:solidFill>
                <a:effectLst/>
                <a:uLnTx/>
                <a:uFillTx/>
                <a:latin typeface="Arial"/>
                <a:cs typeface="Arial"/>
                <a:sym typeface="Arial"/>
              </a:rPr>
              <a:t> Space </a:t>
            </a:r>
            <a:r>
              <a:rPr kumimoji="0" sz="1600" b="1" i="1" u="none" strike="noStrike" kern="0" cap="none" spc="0" normalizeH="0" baseline="0" noProof="0" dirty="0">
                <a:ln>
                  <a:noFill/>
                </a:ln>
                <a:solidFill>
                  <a:srgbClr val="FFFFFF"/>
                </a:solidFill>
                <a:effectLst/>
                <a:uLnTx/>
                <a:uFillTx/>
                <a:latin typeface="Arial"/>
                <a:cs typeface="Arial"/>
                <a:sym typeface="Arial"/>
              </a:rPr>
              <a:t>Center</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Energy Focus </a:t>
            </a: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Solon, Ohio </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2039660"/>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Times New Roman"/>
              </a:rPr>
              <a:t>Better heat management extends the life and improves efficiency of all the company’s LEDs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Times New Roman"/>
              </a:rPr>
              <a:t>The LED floodlights produce cleaner, whiter light for more accurate imaging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LED replacements for fluorescent lights are more efficient and safer, last longer, and don’t cause headaches </a:t>
            </a: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a:ln>
                  <a:noFill/>
                </a:ln>
                <a:solidFill>
                  <a:srgbClr val="FFFFFF"/>
                </a:solidFill>
                <a:effectLst/>
                <a:uLnTx/>
                <a:uFillTx/>
                <a:latin typeface="Arial"/>
                <a:cs typeface="Arial"/>
                <a:sym typeface="Arial"/>
              </a:rPr>
              <a:t>Energy and Environment </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4627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300" b="0" i="0" u="none" strike="noStrike" kern="0" cap="none" spc="0" normalizeH="0" baseline="0" noProof="0" dirty="0">
                <a:ln>
                  <a:noFill/>
                </a:ln>
                <a:solidFill>
                  <a:srgbClr val="FFFFFF"/>
                </a:solidFill>
                <a:effectLst/>
                <a:uLnTx/>
                <a:uFillTx/>
                <a:latin typeface="Times New Roman"/>
                <a:cs typeface="Times New Roman"/>
                <a:sym typeface="Times New Roman"/>
              </a:rPr>
              <a:t>LED Lighting Improves Efficiency, Imaging, Cuts Maintenance</a:t>
            </a:r>
            <a:endParaRPr kumimoji="0" sz="2300" b="0" i="0" u="none" strike="noStrike" kern="0" cap="none" spc="0" normalizeH="0" baseline="0" noProof="0" dirty="0">
              <a:ln>
                <a:noFill/>
              </a:ln>
              <a:solidFill>
                <a:srgbClr val="FFFFFF"/>
              </a:solidFill>
              <a:effectLst/>
              <a:uLnTx/>
              <a:uFillTx/>
              <a:latin typeface="Times New Roman"/>
              <a:cs typeface="Times New Roman"/>
              <a:sym typeface="Times New Roman"/>
            </a:endParaRP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20390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To reduce energy consumption, </a:t>
            </a:r>
            <a:r>
              <a:rPr kumimoji="0" lang="en-US" sz="1400" b="0" i="0" u="none" strike="noStrike" kern="0" cap="none" spc="0" normalizeH="0" baseline="0" noProof="0" dirty="0" err="1">
                <a:ln>
                  <a:noFill/>
                </a:ln>
                <a:solidFill>
                  <a:srgbClr val="FFFFFF"/>
                </a:solidFill>
                <a:effectLst/>
                <a:uLnTx/>
                <a:uFillTx/>
                <a:latin typeface="Arial"/>
                <a:ea typeface="Arial"/>
                <a:cs typeface="Arial"/>
                <a:sym typeface="Arial"/>
              </a:rPr>
              <a:t>Stennis</a:t>
            </a: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issued </a:t>
            </a:r>
            <a:r>
              <a:rPr kumimoji="0" lang="en-US" sz="1400" b="0" i="0" u="none" strike="noStrike" kern="0" cap="none" spc="0" normalizeH="0" baseline="0" noProof="0" dirty="0">
                <a:ln>
                  <a:noFill/>
                </a:ln>
                <a:solidFill>
                  <a:srgbClr val="FFFFFF"/>
                </a:solidFill>
                <a:effectLst/>
                <a:uLnTx/>
                <a:uFillTx/>
                <a:latin typeface="Arial"/>
                <a:cs typeface="Arial"/>
                <a:sym typeface="Arial"/>
              </a:rPr>
              <a:t>Small Business Technology Transfer contracts to Energy Focus to develop floodlights for engine imaging, as well as hazardous area lights for general lighting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The hermetic seal impeded heat management until the company developed a new technique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Highly efficient optical cones developed for floodlight</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0386"/>
          <a:stretch/>
        </p:blipFill>
        <p:spPr>
          <a:xfrm>
            <a:off x="5582191" y="986443"/>
            <a:ext cx="2500460" cy="2906288"/>
          </a:xfrm>
          <a:prstGeom prst="rect">
            <a:avLst/>
          </a:prstGeom>
        </p:spPr>
      </p:pic>
    </p:spTree>
    <p:extLst>
      <p:ext uri="{BB962C8B-B14F-4D97-AF65-F5344CB8AC3E}">
        <p14:creationId xmlns:p14="http://schemas.microsoft.com/office/powerpoint/2010/main" val="162278926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1824216"/>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NASA wants to grow tomatoes with its current Veggie units on the International Space Station </a:t>
            </a:r>
            <a:endParaRPr kumimoji="0" sz="1400" b="0" i="0"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Kennedy had already partnered with </a:t>
            </a:r>
            <a:r>
              <a:rPr kumimoji="0" lang="en-US" sz="1400" b="0" i="0" u="none" strike="noStrike" kern="0" cap="none" spc="0" normalizeH="0" baseline="0" noProof="0" dirty="0" err="1">
                <a:ln>
                  <a:noFill/>
                </a:ln>
                <a:solidFill>
                  <a:srgbClr val="FFFFFF"/>
                </a:solidFill>
                <a:effectLst/>
                <a:uLnTx/>
                <a:uFillTx/>
                <a:latin typeface="Arial"/>
                <a:cs typeface="Arial"/>
                <a:sym typeface="Arial"/>
              </a:rPr>
              <a:t>Florikan</a:t>
            </a:r>
            <a:r>
              <a:rPr kumimoji="0" lang="en-US" sz="1400" b="0" i="0" u="none" strike="noStrike" kern="0" cap="none" spc="0" normalizeH="0" baseline="0" noProof="0" dirty="0">
                <a:ln>
                  <a:noFill/>
                </a:ln>
                <a:solidFill>
                  <a:srgbClr val="FFFFFF"/>
                </a:solidFill>
                <a:effectLst/>
                <a:uLnTx/>
                <a:uFillTx/>
                <a:latin typeface="Arial"/>
                <a:cs typeface="Arial"/>
                <a:sym typeface="Arial"/>
              </a:rPr>
              <a:t> to develop controlled-release fertilizer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err="1">
                <a:ln>
                  <a:noFill/>
                </a:ln>
                <a:solidFill>
                  <a:srgbClr val="FFFFFF"/>
                </a:solidFill>
                <a:effectLst/>
                <a:uLnTx/>
                <a:uFillTx/>
                <a:latin typeface="Arial"/>
                <a:cs typeface="Arial"/>
                <a:sym typeface="Arial"/>
              </a:rPr>
              <a:t>Florikan</a:t>
            </a:r>
            <a:r>
              <a:rPr kumimoji="0" lang="en-US" sz="1400" b="0" i="0" u="none" strike="noStrike" kern="0" cap="none" spc="0" normalizeH="0" baseline="0" noProof="0" dirty="0">
                <a:ln>
                  <a:noFill/>
                </a:ln>
                <a:solidFill>
                  <a:srgbClr val="FFFFFF"/>
                </a:solidFill>
                <a:effectLst/>
                <a:uLnTx/>
                <a:uFillTx/>
                <a:latin typeface="Arial"/>
                <a:cs typeface="Arial"/>
                <a:sym typeface="Arial"/>
              </a:rPr>
              <a:t> fertilizer used to grow lettuce on the space station wasn’t optimized for flowering plants </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Kennedy Space Center </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err="1">
                <a:ln>
                  <a:noFill/>
                </a:ln>
                <a:solidFill>
                  <a:srgbClr val="FFFFFF"/>
                </a:solidFill>
                <a:effectLst/>
                <a:uLnTx/>
                <a:uFillTx/>
                <a:latin typeface="Arial"/>
                <a:cs typeface="Arial"/>
                <a:sym typeface="Arial"/>
              </a:rPr>
              <a:t>Florikan</a:t>
            </a:r>
            <a:r>
              <a:rPr kumimoji="0" lang="en-US" sz="1600" b="1" i="1" u="none" strike="noStrike" kern="0" cap="none" spc="0" normalizeH="0" baseline="0" noProof="0" dirty="0">
                <a:ln>
                  <a:noFill/>
                </a:ln>
                <a:solidFill>
                  <a:srgbClr val="FFFFFF"/>
                </a:solidFill>
                <a:effectLst/>
                <a:uLnTx/>
                <a:uFillTx/>
                <a:latin typeface="Arial"/>
                <a:cs typeface="Arial"/>
                <a:sym typeface="Arial"/>
              </a:rPr>
              <a:t> </a:t>
            </a: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Sarasota, Florida </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2103780"/>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The first controlled-release fertilizer to work successfully in vertical hydroponic farming</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Eliminates </a:t>
            </a:r>
            <a:r>
              <a:rPr kumimoji="0" lang="en-US" sz="1400" b="0" i="0" u="none" strike="noStrike" kern="0" cap="none" spc="0" normalizeH="0" baseline="0" noProof="0" dirty="0">
                <a:ln>
                  <a:noFill/>
                </a:ln>
                <a:solidFill>
                  <a:srgbClr val="FFFFFF"/>
                </a:solidFill>
                <a:effectLst/>
                <a:uLnTx/>
                <a:uFillTx/>
                <a:latin typeface="Arial"/>
                <a:cs typeface="Arial"/>
                <a:sym typeface="Arial"/>
              </a:rPr>
              <a:t>need for multiple applications </a:t>
            </a:r>
            <a:endParaRPr kumimoji="0" lang="en-US" sz="1400" b="0" i="0" u="none" strike="noStrike" kern="0" cap="none" spc="0" normalizeH="0" baseline="0" noProof="0" dirty="0">
              <a:ln>
                <a:noFill/>
              </a:ln>
              <a:solidFill>
                <a:srgbClr val="FFFFFF"/>
              </a:solidFill>
              <a:effectLst/>
              <a:uLnTx/>
              <a:uFillTx/>
              <a:latin typeface="Arial"/>
              <a:ea typeface="Arial"/>
              <a:cs typeface="Arial"/>
              <a:sym typeface="Arial"/>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Testing found almost perfect yield on nearly every seed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Reduces growers</a:t>
            </a: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 expenses and </a:t>
            </a: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environmentally </a:t>
            </a: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hazardous runoff </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a:ln>
                  <a:noFill/>
                </a:ln>
                <a:solidFill>
                  <a:srgbClr val="FFFFFF"/>
                </a:solidFill>
                <a:effectLst/>
                <a:uLnTx/>
                <a:uFillTx/>
                <a:latin typeface="Arial"/>
                <a:cs typeface="Arial"/>
                <a:sym typeface="Arial"/>
              </a:rPr>
              <a:t>Energy and Environment </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Times New Roman"/>
                <a:cs typeface="Times New Roman"/>
                <a:sym typeface="Times New Roman"/>
              </a:rPr>
              <a:t>Plant Food for Space Grows Crops on Earth</a:t>
            </a: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182357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err="1">
                <a:ln>
                  <a:noFill/>
                </a:ln>
                <a:solidFill>
                  <a:srgbClr val="FFFFFF"/>
                </a:solidFill>
                <a:effectLst/>
                <a:uLnTx/>
                <a:uFillTx/>
                <a:latin typeface="Arial"/>
                <a:ea typeface="Arial"/>
                <a:cs typeface="Arial"/>
                <a:sym typeface="Arial"/>
              </a:rPr>
              <a:t>Florikan</a:t>
            </a: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created 14-4-14 NPK formulation with less nitrogen and more potassium to support hydroponic tomatoes in Veggie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Company patented formula, which it sells to growers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Company also created </a:t>
            </a:r>
            <a:r>
              <a:rPr kumimoji="0" lang="en-US" sz="1400" b="0" i="0" u="none" strike="noStrike" kern="0" cap="none" spc="0" normalizeH="0" baseline="0" noProof="0" dirty="0" err="1">
                <a:ln>
                  <a:noFill/>
                </a:ln>
                <a:solidFill>
                  <a:srgbClr val="FFFFFF"/>
                </a:solidFill>
                <a:effectLst/>
                <a:uLnTx/>
                <a:uFillTx/>
                <a:latin typeface="Arial"/>
                <a:ea typeface="Arial"/>
                <a:cs typeface="Arial"/>
                <a:sym typeface="Arial"/>
              </a:rPr>
              <a:t>nano</a:t>
            </a: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-sized version with smaller granules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6182" y="1210962"/>
            <a:ext cx="3800422" cy="2528444"/>
          </a:xfrm>
          <a:prstGeom prst="rect">
            <a:avLst/>
          </a:prstGeom>
        </p:spPr>
      </p:pic>
    </p:spTree>
    <p:extLst>
      <p:ext uri="{BB962C8B-B14F-4D97-AF65-F5344CB8AC3E}">
        <p14:creationId xmlns:p14="http://schemas.microsoft.com/office/powerpoint/2010/main" val="175942821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642630"/>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NASA Technology</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NASA has a long-standing relationship to share technical expertise with the U.S. Forest Service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Of particular interest: leveraging remote sensing technology to improve real-time fire data</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endParaRPr kumimoji="0" lang="en-US" sz="1400" b="0" i="0" u="none" strike="noStrike" kern="1200" cap="none" spc="0" normalizeH="0" baseline="0" noProof="0" dirty="0" smtClean="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Ames Center</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U.S. Forest Service</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Washington, District of Columbia</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05834"/>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Up-to-date fire data can be sent simultaneously in near real time to front lines and planning office</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Fewer takeoffs and landings: can cover more ground, more safely </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A 2008 test run helped determine where to send resources and whether to evacuate California town, reducing potential injuries and damage</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a:t>
            </a:r>
            <a:r>
              <a:rPr kumimoji="0" lang="en-US" sz="900" b="1" i="1" u="none" strike="noStrike" kern="1200" cap="none" spc="0" normalizeH="0" baseline="0" noProof="0" dirty="0" smtClean="0">
                <a:ln>
                  <a:noFill/>
                </a:ln>
                <a:solidFill>
                  <a:prstClr val="white"/>
                </a:solidFill>
                <a:effectLst/>
                <a:uLnTx/>
                <a:uFillTx/>
                <a:latin typeface="Arial" charset="0"/>
                <a:ea typeface="+mn-ea"/>
                <a:cs typeface="+mn-cs"/>
              </a:rPr>
              <a:t>2018</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smtClean="0">
                <a:ln>
                  <a:noFill/>
                </a:ln>
                <a:solidFill>
                  <a:prstClr val="white"/>
                </a:solidFill>
                <a:effectLst/>
                <a:uLnTx/>
                <a:uFillTx/>
                <a:latin typeface="Arial" charset="0"/>
                <a:ea typeface="+mn-ea"/>
                <a:cs typeface="+mn-cs"/>
              </a:rPr>
              <a:t>Energy and Environment</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66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Remote Sensing Technology Fights Forest Fires Smarter</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1857432"/>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Technology Transfer</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Previously, Forest Service would drop printed reports from airplanes </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NASA experts helped evaluate and choose a downlink communications network to send data</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Chose a commercial system, </a:t>
            </a:r>
            <a:r>
              <a:rPr kumimoji="0" lang="en-US" sz="1400" b="0" i="0" u="none" strike="noStrike" kern="1200" cap="none" spc="0" normalizeH="0" baseline="0" noProof="0" dirty="0" err="1" smtClean="0">
                <a:ln>
                  <a:noFill/>
                </a:ln>
                <a:solidFill>
                  <a:prstClr val="white"/>
                </a:solidFill>
                <a:effectLst/>
                <a:uLnTx/>
                <a:uFillTx/>
                <a:latin typeface="Arial" charset="0"/>
                <a:ea typeface="+mn-ea"/>
                <a:cs typeface="+mn-cs"/>
              </a:rPr>
              <a:t>GoGo</a:t>
            </a: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 Business Aviation, based on NASA recommendation </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1941" b="16851"/>
          <a:stretch/>
        </p:blipFill>
        <p:spPr>
          <a:xfrm>
            <a:off x="5544820" y="1029247"/>
            <a:ext cx="2626360" cy="2815113"/>
          </a:xfrm>
          <a:prstGeom prst="rect">
            <a:avLst/>
          </a:prstGeom>
        </p:spPr>
      </p:pic>
    </p:spTree>
    <p:extLst>
      <p:ext uri="{BB962C8B-B14F-4D97-AF65-F5344CB8AC3E}">
        <p14:creationId xmlns:p14="http://schemas.microsoft.com/office/powerpoint/2010/main" val="155782912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NASA has been taking pictures of Earth from space since it was founded, enabling extensive research many aspects of Earth Science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Today, much of the data captured by satellites is publicly available for researchers outside NASA and even private companies to use</a:t>
            </a: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Goddard Space Flight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smtClean="0">
                <a:ln>
                  <a:noFill/>
                </a:ln>
                <a:solidFill>
                  <a:prstClr val="white"/>
                </a:solidFill>
                <a:effectLst/>
                <a:uLnTx/>
                <a:uFillTx/>
                <a:latin typeface="Arial" charset="0"/>
                <a:ea typeface="+mn-ea"/>
                <a:cs typeface="+mn-cs"/>
              </a:rPr>
              <a:t>Tellus</a:t>
            </a: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 Labs</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Somerville, Massachusetts</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288961"/>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In its first year, </a:t>
            </a:r>
            <a:r>
              <a:rPr kumimoji="0" lang="en-US" sz="1400" b="0" i="0" u="none" strike="noStrike" kern="1200" cap="none" spc="0" normalizeH="0" baseline="0" noProof="0" dirty="0" err="1" smtClean="0">
                <a:ln>
                  <a:noFill/>
                </a:ln>
                <a:solidFill>
                  <a:prstClr val="white"/>
                </a:solidFill>
                <a:effectLst/>
                <a:uLnTx/>
                <a:uFillTx/>
                <a:latin typeface="Arial" charset="0"/>
                <a:ea typeface="+mn-ea"/>
                <a:cs typeface="+mn-cs"/>
              </a:rPr>
              <a:t>TellusLabs</a:t>
            </a: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 initial product accurately predicted final corn and soy yields nearly two months before the USDA </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Within a year, they had more than 600 subscribers, from investors to farmers </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Their models take traditional crop forecasting and add space-based observation to </a:t>
            </a:r>
            <a:r>
              <a:rPr kumimoji="0" lang="en-US" sz="1400" b="0" i="0" u="none" strike="noStrike" kern="1200" cap="none" spc="0" normalizeH="0" baseline="0" noProof="0" smtClean="0">
                <a:ln>
                  <a:noFill/>
                </a:ln>
                <a:solidFill>
                  <a:prstClr val="white"/>
                </a:solidFill>
                <a:effectLst/>
                <a:uLnTx/>
                <a:uFillTx/>
                <a:latin typeface="Arial" charset="0"/>
                <a:ea typeface="+mn-ea"/>
                <a:cs typeface="+mn-cs"/>
              </a:rPr>
              <a:t>increase accuracy</a:t>
            </a:r>
            <a:endParaRPr kumimoji="0" lang="en-US" sz="1400" b="0" i="0" u="none" strike="noStrike" kern="1200" cap="none" spc="0" normalizeH="0" baseline="0" noProof="0" dirty="0" smtClean="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a:t>
            </a:r>
            <a:r>
              <a:rPr kumimoji="0" lang="en-US" sz="900" b="1" i="1" u="none" strike="noStrike" kern="1200" cap="none" spc="0" normalizeH="0" baseline="0" noProof="0" dirty="0" smtClean="0">
                <a:ln>
                  <a:noFill/>
                </a:ln>
                <a:solidFill>
                  <a:prstClr val="white"/>
                </a:solidFill>
                <a:effectLst/>
                <a:uLnTx/>
                <a:uFillTx/>
                <a:latin typeface="Arial" charset="0"/>
                <a:ea typeface="+mn-ea"/>
                <a:cs typeface="+mn-cs"/>
              </a:rPr>
              <a:t>2018</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3" name="Rectangle 14"/>
          <p:cNvSpPr>
            <a:spLocks noChangeArrowheads="1"/>
          </p:cNvSpPr>
          <p:nvPr/>
        </p:nvSpPr>
        <p:spPr bwMode="auto">
          <a:xfrm rot="10800000" flipV="1">
            <a:off x="6172200" y="6512075"/>
            <a:ext cx="2895600" cy="2314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smtClean="0">
                <a:ln>
                  <a:noFill/>
                </a:ln>
                <a:solidFill>
                  <a:prstClr val="white"/>
                </a:solidFill>
                <a:effectLst/>
                <a:uLnTx/>
                <a:uFillTx/>
                <a:latin typeface="Arial" charset="0"/>
                <a:ea typeface="+mn-ea"/>
                <a:cs typeface="+mn-cs"/>
              </a:rPr>
              <a:t>Energy and Environment</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52322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Times New Roman" pitchFamily="18" charset="0"/>
                <a:ea typeface="+mn-ea"/>
                <a:cs typeface="+mn-cs"/>
              </a:rPr>
              <a:t>Earth </a:t>
            </a: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mn-cs"/>
              </a:rPr>
              <a:t>Images Enable Near Perfect Crop Prediction</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Technology Transfer</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err="1" smtClean="0">
                <a:ln>
                  <a:noFill/>
                </a:ln>
                <a:solidFill>
                  <a:prstClr val="white"/>
                </a:solidFill>
                <a:effectLst/>
                <a:uLnTx/>
                <a:uFillTx/>
                <a:latin typeface="Arial" charset="0"/>
                <a:ea typeface="+mn-ea"/>
                <a:cs typeface="+mn-cs"/>
              </a:rPr>
              <a:t>TellusLabs</a:t>
            </a: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 cofounder Mark </a:t>
            </a:r>
            <a:r>
              <a:rPr kumimoji="0" lang="en-US" sz="1400" b="0" i="0" u="none" strike="noStrike" kern="1200" cap="none" spc="0" normalizeH="0" baseline="0" noProof="0" dirty="0" err="1" smtClean="0">
                <a:ln>
                  <a:noFill/>
                </a:ln>
                <a:solidFill>
                  <a:prstClr val="white"/>
                </a:solidFill>
                <a:effectLst/>
                <a:uLnTx/>
                <a:uFillTx/>
                <a:latin typeface="Arial" charset="0"/>
                <a:ea typeface="+mn-ea"/>
                <a:cs typeface="+mn-cs"/>
              </a:rPr>
              <a:t>Freidl</a:t>
            </a: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 has been working with NASA satellite data for years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As sensors improved, the historical record grew, and computing advanced, he saw an opportunity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He and cofounder David </a:t>
            </a:r>
            <a:r>
              <a:rPr kumimoji="0" lang="en-US" sz="1400" b="0" i="0" u="none" strike="noStrike" kern="1200" cap="none" spc="0" normalizeH="0" baseline="0" noProof="0" dirty="0" err="1" smtClean="0">
                <a:ln>
                  <a:noFill/>
                </a:ln>
                <a:solidFill>
                  <a:prstClr val="white"/>
                </a:solidFill>
                <a:effectLst/>
                <a:uLnTx/>
                <a:uFillTx/>
                <a:latin typeface="Arial" charset="0"/>
                <a:ea typeface="+mn-ea"/>
                <a:cs typeface="+mn-cs"/>
              </a:rPr>
              <a:t>Potere</a:t>
            </a: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 built a crop prediction model that combines NASA and USGS data with historical data and other sources like weather</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67507" y="1219200"/>
            <a:ext cx="3780985" cy="2514600"/>
          </a:xfrm>
          <a:prstGeom prst="rect">
            <a:avLst/>
          </a:prstGeom>
        </p:spPr>
      </p:pic>
    </p:spTree>
    <p:extLst>
      <p:ext uri="{BB962C8B-B14F-4D97-AF65-F5344CB8AC3E}">
        <p14:creationId xmlns:p14="http://schemas.microsoft.com/office/powerpoint/2010/main" val="368485228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93347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NASA Technology</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Astronauts need to maximize nutrition on long-duration voyages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They will likely need to grow some of their food</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In addition to fertilizers, a solution could infuse extra nutrients in plants as they grow</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endParaRPr kumimoji="0" lang="en-US" sz="1400" b="0" i="0" u="none" strike="noStrike" kern="1200" cap="none" spc="0" normalizeH="0" baseline="0" noProof="0" dirty="0" smtClean="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Ames Research Center</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Zero Gravity Systems Inc</a:t>
            </a:r>
            <a:r>
              <a:rPr kumimoji="0" lang="en-US" sz="1600" b="1" i="1" u="none" strike="noStrike" kern="1200" cap="none" spc="0" normalizeH="0" baseline="0" noProof="0" dirty="0">
                <a:ln>
                  <a:noFill/>
                </a:ln>
                <a:solidFill>
                  <a:prstClr val="white"/>
                </a:solidFill>
                <a:effectLst/>
                <a:uLnTx/>
                <a:uFillTx/>
                <a:latin typeface="Arial"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Boca Raton, Florida</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BAM-FX can be applied as a soil drench at planting or spritzed onto growing leaves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Studies showed crop yield up by 25% with BAM-FX, even with less fertilizer; plants are also more robust and larger</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Potential big impact in developing world; orders already in from India, Malaysia, and Indonesia </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a:t>
            </a:r>
            <a:r>
              <a:rPr kumimoji="0" lang="en-US" sz="900" b="1" i="1" u="none" strike="noStrike" kern="1200" cap="none" spc="0" normalizeH="0" baseline="0" noProof="0" dirty="0" smtClean="0">
                <a:ln>
                  <a:noFill/>
                </a:ln>
                <a:solidFill>
                  <a:prstClr val="white"/>
                </a:solidFill>
                <a:effectLst/>
                <a:uLnTx/>
                <a:uFillTx/>
                <a:latin typeface="Arial" charset="0"/>
                <a:ea typeface="+mn-ea"/>
                <a:cs typeface="+mn-cs"/>
              </a:rPr>
              <a:t>2018</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smtClean="0">
                <a:ln>
                  <a:noFill/>
                </a:ln>
                <a:solidFill>
                  <a:prstClr val="white"/>
                </a:solidFill>
                <a:effectLst/>
                <a:uLnTx/>
                <a:uFillTx/>
                <a:latin typeface="Arial" charset="0"/>
                <a:ea typeface="+mn-ea"/>
                <a:cs typeface="+mn-cs"/>
              </a:rPr>
              <a:t>Energy </a:t>
            </a:r>
            <a:r>
              <a:rPr kumimoji="0" lang="en-US" sz="900" b="1" i="1" u="none" strike="noStrike" kern="1200" cap="none" spc="0" normalizeH="0" baseline="0" noProof="0" smtClean="0">
                <a:ln>
                  <a:noFill/>
                </a:ln>
                <a:solidFill>
                  <a:prstClr val="white"/>
                </a:solidFill>
                <a:effectLst/>
                <a:uLnTx/>
                <a:uFillTx/>
                <a:latin typeface="Arial" charset="0"/>
                <a:ea typeface="+mn-ea"/>
                <a:cs typeface="+mn-cs"/>
              </a:rPr>
              <a:t>and Environment</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66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Micronutrient Formula Strengthens Plants, Increasing Yields </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36372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Technology Transfer</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ZGSI got funding to develop a nutrient delivery system to increase mineral levels in plants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Zinc, copper, and other minerals are important to human health; these micronutrients also enhance plant health</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Currently working with NASA to evaluate the system for commercial agriculture and space; a broccoli trial was sent to the space station in 2017</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29200" y="1244008"/>
            <a:ext cx="3657600" cy="2464984"/>
          </a:xfrm>
          <a:prstGeom prst="rect">
            <a:avLst/>
          </a:prstGeom>
        </p:spPr>
      </p:pic>
    </p:spTree>
    <p:extLst>
      <p:ext uri="{BB962C8B-B14F-4D97-AF65-F5344CB8AC3E}">
        <p14:creationId xmlns:p14="http://schemas.microsoft.com/office/powerpoint/2010/main" val="70499843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NASA Technology</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Modeling chemical reactions in the atmosphere is complex and requires intensive computing power</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Earlier software to perform these calculations dated to the 1970s and was due an upgrade</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A new package takes advantage of the more powerful modern microprocessors</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Ames Research Center</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smtClean="0">
                <a:ln>
                  <a:noFill/>
                </a:ln>
                <a:solidFill>
                  <a:prstClr val="white"/>
                </a:solidFill>
                <a:effectLst/>
                <a:uLnTx/>
                <a:uFillTx/>
                <a:latin typeface="Arial" charset="0"/>
                <a:ea typeface="+mn-ea"/>
                <a:cs typeface="+mn-cs"/>
              </a:rPr>
              <a:t>ParaTools</a:t>
            </a: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 Inc.</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Baltimore, Maryland</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smtClean="0">
                <a:ln>
                  <a:noFill/>
                </a:ln>
                <a:solidFill>
                  <a:prstClr val="white"/>
                </a:solidFill>
                <a:effectLst/>
                <a:uLnTx/>
                <a:uFillTx/>
                <a:latin typeface="Arial" charset="0"/>
                <a:ea typeface="+mn-ea"/>
                <a:cs typeface="+mn-cs"/>
              </a:rPr>
              <a:t>ParaTools</a:t>
            </a: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 software, </a:t>
            </a:r>
            <a:r>
              <a:rPr kumimoji="0" lang="en-US" sz="1400" b="0" i="0" u="none" strike="noStrike" kern="1200" cap="none" spc="0" normalizeH="0" baseline="0" noProof="0" dirty="0" err="1" smtClean="0">
                <a:ln>
                  <a:noFill/>
                </a:ln>
                <a:solidFill>
                  <a:prstClr val="white"/>
                </a:solidFill>
                <a:effectLst/>
                <a:uLnTx/>
                <a:uFillTx/>
                <a:latin typeface="Arial" charset="0"/>
                <a:ea typeface="+mn-ea"/>
                <a:cs typeface="+mn-cs"/>
              </a:rPr>
              <a:t>Kppa</a:t>
            </a: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 vastly accelerates the speed chemical reactions can be computed</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That also means researchers can use it to increase the resolution of their models or include more factors</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Software works on most cutting edge hardware and uses the latest mathematical solvers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a:ln>
                  <a:noFill/>
                </a:ln>
                <a:solidFill>
                  <a:prstClr val="white"/>
                </a:solidFill>
                <a:effectLst/>
                <a:uLnTx/>
                <a:uFillTx/>
                <a:latin typeface="Arial" charset="0"/>
                <a:ea typeface="+mn-ea"/>
                <a:cs typeface="+mn-cs"/>
              </a:rPr>
              <a:t>Spinoff </a:t>
            </a:r>
            <a:r>
              <a:rPr kumimoji="0" lang="en-US" sz="900" b="1" i="1" u="none" strike="noStrike" kern="1200" cap="none" spc="0" normalizeH="0" baseline="0" noProof="0" smtClean="0">
                <a:ln>
                  <a:noFill/>
                </a:ln>
                <a:solidFill>
                  <a:prstClr val="white"/>
                </a:solidFill>
                <a:effectLst/>
                <a:uLnTx/>
                <a:uFillTx/>
                <a:latin typeface="Arial" charset="0"/>
                <a:ea typeface="+mn-ea"/>
                <a:cs typeface="+mn-cs"/>
              </a:rPr>
              <a:t>2018</a:t>
            </a:r>
            <a:endParaRPr kumimoji="0" lang="en-US" sz="900" b="1" i="1" u="none" strike="noStrike" kern="1200" cap="none" spc="0" normalizeH="0" baseline="0" noProof="0">
              <a:ln>
                <a:noFill/>
              </a:ln>
              <a:solidFill>
                <a:prstClr val="white"/>
              </a:solidFill>
              <a:effectLst/>
              <a:uLnTx/>
              <a:uFillTx/>
              <a:latin typeface="Arial" charset="0"/>
              <a:ea typeface="+mn-ea"/>
              <a:cs typeface="+mn-cs"/>
            </a:endParaRP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smtClean="0">
                <a:ln>
                  <a:noFill/>
                </a:ln>
                <a:solidFill>
                  <a:prstClr val="white"/>
                </a:solidFill>
                <a:effectLst/>
                <a:uLnTx/>
                <a:uFillTx/>
                <a:latin typeface="Arial" charset="0"/>
                <a:ea typeface="+mn-ea"/>
                <a:cs typeface="+mn-cs"/>
              </a:rPr>
              <a:t>Energy and Environment</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1549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Times New Roman" pitchFamily="18" charset="0"/>
                <a:ea typeface="+mn-ea"/>
                <a:cs typeface="+mn-cs"/>
              </a:rPr>
              <a:t>Chemical Simulation Software Predicts Climate Change, Air Quality</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Technology Transfer</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Computational scientists that work with climate and air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q</a:t>
            </a: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uality researchers at Goddard were interested in developing a new chemical solver</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err="1" smtClean="0">
                <a:ln>
                  <a:noFill/>
                </a:ln>
                <a:solidFill>
                  <a:prstClr val="white"/>
                </a:solidFill>
                <a:effectLst/>
                <a:uLnTx/>
                <a:uFillTx/>
                <a:latin typeface="Arial" charset="0"/>
                <a:ea typeface="+mn-ea"/>
                <a:cs typeface="+mn-cs"/>
              </a:rPr>
              <a:t>ParaTools</a:t>
            </a: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 was already working on it, under and SBIR contract from Ames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Goddard team is exploring using the software for NASA climate and atmosphere models, </a:t>
            </a:r>
            <a:r>
              <a:rPr kumimoji="0" lang="en-US" sz="1400" b="0" i="0" u="none" strike="noStrike" kern="1200" cap="none" spc="0" normalizeH="0" baseline="0" noProof="0" dirty="0" err="1" smtClean="0">
                <a:ln>
                  <a:noFill/>
                </a:ln>
                <a:solidFill>
                  <a:prstClr val="white"/>
                </a:solidFill>
                <a:effectLst/>
                <a:uLnTx/>
                <a:uFillTx/>
                <a:latin typeface="Arial" charset="0"/>
                <a:ea typeface="+mn-ea"/>
                <a:cs typeface="+mn-cs"/>
              </a:rPr>
              <a:t>eg</a:t>
            </a: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 GEOS-5</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67300" y="1212026"/>
            <a:ext cx="3581400" cy="2528947"/>
          </a:xfrm>
          <a:prstGeom prst="rect">
            <a:avLst/>
          </a:prstGeom>
        </p:spPr>
      </p:pic>
    </p:spTree>
    <p:extLst>
      <p:ext uri="{BB962C8B-B14F-4D97-AF65-F5344CB8AC3E}">
        <p14:creationId xmlns:p14="http://schemas.microsoft.com/office/powerpoint/2010/main" val="213881098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1975540"/>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Wayne Regional Educational Service Agency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RESA) contacted NASA about aerial monitoring for an environmental project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Engineers at Goddard’s </a:t>
            </a:r>
            <a:r>
              <a:rPr kumimoji="0" lang="en-US" sz="1400" b="0" i="0" u="none" strike="noStrike" kern="0" cap="none" spc="0" normalizeH="0" baseline="0" noProof="0" dirty="0">
                <a:ln>
                  <a:noFill/>
                </a:ln>
                <a:solidFill>
                  <a:srgbClr val="FFFFFF"/>
                </a:solidFill>
                <a:effectLst/>
                <a:uLnTx/>
                <a:uFillTx/>
                <a:latin typeface="Arial"/>
                <a:cs typeface="Arial"/>
                <a:sym typeface="Arial"/>
              </a:rPr>
              <a:t>Wallops Flight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Facility had invented an aerodynamically stabilized, kite-suspended </a:t>
            </a:r>
            <a:r>
              <a:rPr kumimoji="0" lang="en-US" sz="1400" b="0" i="0" u="none" strike="noStrike" kern="0" cap="none" spc="0" normalizeH="0" baseline="0" noProof="0" dirty="0" err="1" smtClean="0">
                <a:ln>
                  <a:noFill/>
                </a:ln>
                <a:solidFill>
                  <a:srgbClr val="FFFFFF"/>
                </a:solidFill>
                <a:effectLst/>
                <a:uLnTx/>
                <a:uFillTx/>
                <a:latin typeface="Arial"/>
                <a:cs typeface="Arial"/>
                <a:sym typeface="Arial"/>
              </a:rPr>
              <a:t>AeroPod</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 device that could be outfitted with sensors </a:t>
            </a: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smtClean="0">
                <a:ln>
                  <a:noFill/>
                </a:ln>
                <a:solidFill>
                  <a:srgbClr val="FFFFFF"/>
                </a:solidFill>
                <a:effectLst/>
                <a:uLnTx/>
                <a:uFillTx/>
                <a:latin typeface="Arial"/>
                <a:cs typeface="Arial"/>
                <a:sym typeface="Arial"/>
              </a:rPr>
              <a:t>Goddard Space Flight Center </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smtClean="0">
                <a:ln>
                  <a:noFill/>
                </a:ln>
                <a:solidFill>
                  <a:srgbClr val="FFFFFF"/>
                </a:solidFill>
                <a:effectLst/>
                <a:uLnTx/>
                <a:uFillTx/>
                <a:latin typeface="Arial"/>
                <a:cs typeface="Arial"/>
                <a:sym typeface="Arial"/>
              </a:rPr>
              <a:t>Wayne RESA</a:t>
            </a: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smtClean="0">
                <a:ln>
                  <a:noFill/>
                </a:ln>
                <a:solidFill>
                  <a:srgbClr val="FFFFFF"/>
                </a:solidFill>
                <a:effectLst/>
                <a:uLnTx/>
                <a:uFillTx/>
                <a:latin typeface="Arial"/>
                <a:cs typeface="Arial"/>
                <a:sym typeface="Arial"/>
              </a:rPr>
              <a:t>Wayne County, Michigan</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2103780"/>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Times New Roman"/>
              </a:rPr>
              <a:t>The program has grown to involve schools and organizations across the country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Times New Roman"/>
              </a:rPr>
              <a:t>Led to another program that involves </a:t>
            </a:r>
            <a:r>
              <a:rPr kumimoji="0" lang="en-US" sz="1400" b="0" i="0" u="none" strike="noStrike" kern="0" cap="none" spc="0" normalizeH="0" baseline="0" noProof="0" dirty="0" err="1" smtClean="0">
                <a:ln>
                  <a:noFill/>
                </a:ln>
                <a:solidFill>
                  <a:srgbClr val="FFFFFF"/>
                </a:solidFill>
                <a:effectLst/>
                <a:uLnTx/>
                <a:uFillTx/>
                <a:latin typeface="Arial"/>
                <a:ea typeface="Arial"/>
                <a:cs typeface="Arial"/>
                <a:sym typeface="Times New Roman"/>
              </a:rPr>
              <a:t>AeroPods</a:t>
            </a: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Times New Roman"/>
              </a:rPr>
              <a:t> and waterborne sensors, also designed by NASA</a:t>
            </a:r>
            <a:endPar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Procedures are based on NASA flight protocol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S</a:t>
            </a: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tudents collect real-world data, come up with the questions they want data to answer </a:t>
            </a: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a:t>
            </a:r>
            <a:r>
              <a:rPr kumimoji="0" sz="900" b="1" i="1" u="none" strike="noStrike" kern="0" cap="none" spc="0" normalizeH="0" baseline="0" noProof="0" dirty="0" smtClean="0">
                <a:ln>
                  <a:noFill/>
                </a:ln>
                <a:solidFill>
                  <a:srgbClr val="FFFFFF"/>
                </a:solidFill>
                <a:effectLst/>
                <a:uLnTx/>
                <a:uFillTx/>
                <a:latin typeface="Arial"/>
                <a:cs typeface="Arial"/>
                <a:sym typeface="Arial"/>
              </a:rPr>
              <a:t>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smtClean="0">
                <a:ln>
                  <a:noFill/>
                </a:ln>
                <a:solidFill>
                  <a:srgbClr val="FFFFFF"/>
                </a:solidFill>
                <a:effectLst/>
                <a:uLnTx/>
                <a:uFillTx/>
                <a:latin typeface="Arial"/>
                <a:cs typeface="Arial"/>
                <a:sym typeface="Arial"/>
              </a:rPr>
              <a:t>Energy and Environment </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4627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300" b="0" i="0" u="none" strike="noStrike" kern="0" cap="none" spc="0" normalizeH="0" baseline="0" noProof="0" dirty="0">
                <a:ln>
                  <a:noFill/>
                </a:ln>
                <a:solidFill>
                  <a:srgbClr val="FFFFFF"/>
                </a:solidFill>
                <a:effectLst/>
                <a:uLnTx/>
                <a:uFillTx/>
                <a:latin typeface="Times New Roman"/>
                <a:cs typeface="Times New Roman"/>
                <a:sym typeface="Times New Roman"/>
              </a:rPr>
              <a:t>NASA Kite Invention Spurs Ever-Growing Educational Program </a:t>
            </a: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197490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Under a NASA </a:t>
            </a:r>
            <a:r>
              <a:rPr kumimoji="0" lang="en-US" sz="1400" b="0" i="0" u="none" strike="noStrike" kern="0" cap="none" spc="0" normalizeH="0" baseline="0" noProof="0" dirty="0">
                <a:ln>
                  <a:noFill/>
                </a:ln>
                <a:solidFill>
                  <a:srgbClr val="FFFFFF"/>
                </a:solidFill>
                <a:effectLst/>
                <a:uLnTx/>
                <a:uFillTx/>
                <a:latin typeface="Arial"/>
                <a:cs typeface="Arial"/>
                <a:sym typeface="Arial"/>
              </a:rPr>
              <a:t>Cooperative Agreement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Notice award Wayne RESA and Wallops engineers developed 60 units of curriculum, </a:t>
            </a:r>
            <a:r>
              <a:rPr kumimoji="0" lang="en-US" sz="1400" b="0" i="0" u="none" strike="noStrike" kern="0" cap="none" spc="0" normalizeH="0" baseline="0" noProof="0" dirty="0">
                <a:ln>
                  <a:noFill/>
                </a:ln>
                <a:solidFill>
                  <a:srgbClr val="FFFFFF"/>
                </a:solidFill>
                <a:effectLst/>
                <a:uLnTx/>
                <a:uFillTx/>
                <a:latin typeface="Arial"/>
                <a:cs typeface="Arial"/>
                <a:sym typeface="Arial"/>
              </a:rPr>
              <a:t>the Investigating Climate Change and Remote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Sensing Project </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To license the </a:t>
            </a:r>
            <a:r>
              <a:rPr kumimoji="0" lang="en-US" sz="1400" b="0" i="0" u="none" strike="noStrike" kern="0" cap="none" spc="0" normalizeH="0" baseline="0" noProof="0" dirty="0" err="1" smtClean="0">
                <a:ln>
                  <a:noFill/>
                </a:ln>
                <a:solidFill>
                  <a:srgbClr val="FFFFFF"/>
                </a:solidFill>
                <a:effectLst/>
                <a:uLnTx/>
                <a:uFillTx/>
                <a:latin typeface="Arial"/>
                <a:cs typeface="Arial"/>
                <a:sym typeface="Arial"/>
              </a:rPr>
              <a:t>AeroPods</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 Goddard </a:t>
            </a:r>
            <a:r>
              <a:rPr kumimoji="0" lang="en-US" sz="1400" b="0" i="0" u="none" strike="noStrike" kern="0" cap="none" spc="0" normalizeH="0" baseline="0" noProof="0" dirty="0">
                <a:ln>
                  <a:noFill/>
                </a:ln>
                <a:solidFill>
                  <a:srgbClr val="FFFFFF"/>
                </a:solidFill>
                <a:effectLst/>
                <a:uLnTx/>
                <a:uFillTx/>
                <a:latin typeface="Arial"/>
                <a:cs typeface="Arial"/>
                <a:sym typeface="Arial"/>
              </a:rPr>
              <a:t>created a new educational license that requires feedback rather than monetary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payment</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63595" y="1318054"/>
            <a:ext cx="3587831" cy="2316009"/>
          </a:xfrm>
          <a:prstGeom prst="rect">
            <a:avLst/>
          </a:prstGeom>
        </p:spPr>
      </p:pic>
    </p:spTree>
    <p:extLst>
      <p:ext uri="{BB962C8B-B14F-4D97-AF65-F5344CB8AC3E}">
        <p14:creationId xmlns:p14="http://schemas.microsoft.com/office/powerpoint/2010/main" val="43370794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Heavy G-forces can lead to a blackout, a potential problem for pilots and astronauts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By the time they notice or signal a problem, it may be too late to correct</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Biometric sensors that could sound an early warning may prevent a dangerous situation</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Ames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prstClr val="white"/>
                </a:solidFill>
                <a:effectLst/>
                <a:uLnTx/>
                <a:uFillTx/>
                <a:latin typeface="Arial" charset="0"/>
                <a:ea typeface="+mn-ea"/>
                <a:cs typeface="+mn-cs"/>
              </a:rPr>
              <a:t>LifeBEAM</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New York, New York</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38150"/>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Vi is a voice-activated device embedded in earphones that tracks heart rate, steps, mileage, weather, elevation, and more</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Its AI software can react with the data and offer workout suggestions tailored to the users’ goals</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Initial Kickstarter raised nearly $1.7 million and sold more than 8,000 units</a:t>
            </a: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a:ln>
                  <a:noFill/>
                </a:ln>
                <a:solidFill>
                  <a:prstClr val="white"/>
                </a:solidFill>
                <a:effectLst/>
                <a:uLnTx/>
                <a:uFillTx/>
                <a:latin typeface="Arial" charset="0"/>
                <a:ea typeface="+mn-ea"/>
                <a:cs typeface="+mn-cs"/>
              </a:rPr>
              <a:t>Spinoff 2018</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a:ln>
                  <a:noFill/>
                </a:ln>
                <a:solidFill>
                  <a:prstClr val="white"/>
                </a:solidFill>
                <a:effectLst/>
                <a:uLnTx/>
                <a:uFillTx/>
                <a:latin typeface="Arial" charset="0"/>
                <a:ea typeface="+mn-ea"/>
                <a:cs typeface="+mn-cs"/>
              </a:rPr>
              <a:t>Health and Medicine</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83099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Biometric Sensors Optimize Workouts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Singularity University has a Space Act Agreement with Ames Research Center; NASA experts work with some participants, including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LifeBEAM</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During the three-month program,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LifeBEAM</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created a prototype sensor for pilots and astronauts </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company used the experience as a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launchpad</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for its efforts to build a lower-cost commercial sensor</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8758" t="11944" r="22739" b="14532"/>
          <a:stretch/>
        </p:blipFill>
        <p:spPr>
          <a:xfrm>
            <a:off x="5257800" y="1129491"/>
            <a:ext cx="3352800" cy="2809103"/>
          </a:xfrm>
          <a:prstGeom prst="rect">
            <a:avLst/>
          </a:prstGeom>
        </p:spPr>
      </p:pic>
    </p:spTree>
    <p:extLst>
      <p:ext uri="{BB962C8B-B14F-4D97-AF65-F5344CB8AC3E}">
        <p14:creationId xmlns:p14="http://schemas.microsoft.com/office/powerpoint/2010/main" val="148215332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coleman\Desktop\IT-Div.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9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036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782669"/>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Rovers on Mars need to navigate difficult terrain, and many require human control and power-hungry sensors for even basic functions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Self-learning, artificially intelligent software could enable rovers to learn to recognize and avoid obstacles, for example</a:t>
            </a: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Langley Research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prstClr val="white"/>
                </a:solidFill>
                <a:effectLst/>
                <a:uLnTx/>
                <a:uFillTx/>
                <a:latin typeface="Arial" charset="0"/>
                <a:ea typeface="+mn-ea"/>
                <a:cs typeface="+mn-cs"/>
              </a:rPr>
              <a:t>Neurala</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Boston, Massachusetts</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288961"/>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Neurala’s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core insight is to integrate advanced graphics cards into AI software in a “brain”-like structure; each pixel is treated like a neuron</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a:ln>
                  <a:noFill/>
                </a:ln>
                <a:solidFill>
                  <a:prstClr val="white"/>
                </a:solidFill>
                <a:effectLst/>
                <a:uLnTx/>
                <a:uFillTx/>
                <a:latin typeface="Arial" charset="0"/>
                <a:ea typeface="+mn-ea"/>
                <a:cs typeface="+mn-cs"/>
              </a:rPr>
              <a:t>Neurala</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has created apps for consumer robots and drones</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Has contracts with industrial drone and robot makers and a major automaker for self-driving cars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2018</a:t>
            </a:r>
          </a:p>
        </p:txBody>
      </p:sp>
      <p:sp>
        <p:nvSpPr>
          <p:cNvPr id="8203" name="Rectangle 14"/>
          <p:cNvSpPr>
            <a:spLocks noChangeArrowheads="1"/>
          </p:cNvSpPr>
          <p:nvPr/>
        </p:nvSpPr>
        <p:spPr bwMode="auto">
          <a:xfrm rot="10800000" flipV="1">
            <a:off x="6172200" y="6512075"/>
            <a:ext cx="2895600" cy="2314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a:ln>
                  <a:noFill/>
                </a:ln>
                <a:solidFill>
                  <a:prstClr val="white"/>
                </a:solidFill>
                <a:effectLst/>
                <a:uLnTx/>
                <a:uFillTx/>
                <a:latin typeface="Arial" charset="0"/>
                <a:ea typeface="+mn-ea"/>
                <a:cs typeface="+mn-cs"/>
              </a:rPr>
              <a:t>Information Technology</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1549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Times New Roman" pitchFamily="18" charset="0"/>
                <a:ea typeface="+mn-ea"/>
                <a:cs typeface="+mn-cs"/>
              </a:rPr>
              <a:t>Planet-Navigating AI “Brain” Helps Drone and Cars Avoid Collisions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579168"/>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became aware of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Neurala’s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“brain”-inspired system after a project the company did for DARPA</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goal, to have high level computational capability and memory, stored in the same place, sparked interest at Langley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Langley awarded the company an STTR contract focused on software to enable a rover to navigate autonomously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2588" t="14227" r="2448" b="386"/>
          <a:stretch/>
        </p:blipFill>
        <p:spPr>
          <a:xfrm>
            <a:off x="4800599" y="1295400"/>
            <a:ext cx="4132263" cy="2647599"/>
          </a:xfrm>
          <a:prstGeom prst="rect">
            <a:avLst/>
          </a:prstGeom>
        </p:spPr>
      </p:pic>
    </p:spTree>
    <p:extLst>
      <p:ext uri="{BB962C8B-B14F-4D97-AF65-F5344CB8AC3E}">
        <p14:creationId xmlns:p14="http://schemas.microsoft.com/office/powerpoint/2010/main" val="261396847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1975540"/>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NASTRAN, an early finite element analysis program, was created at Goddard in the 1960s to help with problems like spacecraft design but also to be applicable to any design process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The program, capable of structural analysis and simulation, was modular, flexible, and extensively documented </a:t>
            </a: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Goddard Space Flight Center </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MSC Software Corporation </a:t>
            </a: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Newport Beach, California </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2039660"/>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Times New Roman"/>
              </a:rPr>
              <a:t>One of NASA’s most-used codes, NASTRAN popularized computer-aided design (CAD), changing the design process for many industries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Times New Roman"/>
              </a:rPr>
              <a:t>Apex has an easy-to-use interface, eliminates most manual work of CAD, and eliminates errors  </a:t>
            </a:r>
            <a:endParaRPr kumimoji="0" lang="en-US" sz="1400" b="0" i="0" u="none" strike="noStrike" kern="0" cap="none" spc="0" normalizeH="0" baseline="0" noProof="0" dirty="0">
              <a:ln>
                <a:noFill/>
              </a:ln>
              <a:solidFill>
                <a:srgbClr val="FFFFFF"/>
              </a:solidFill>
              <a:effectLst/>
              <a:uLnTx/>
              <a:uFillTx/>
              <a:latin typeface="Arial"/>
              <a:ea typeface="Arial"/>
              <a:cs typeface="Arial"/>
              <a:sym typeface="Arial"/>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Enables design in a fraction of the time required for predecessors </a:t>
            </a: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a:ln>
                  <a:noFill/>
                </a:ln>
                <a:solidFill>
                  <a:srgbClr val="FFFFFF"/>
                </a:solidFill>
                <a:effectLst/>
                <a:uLnTx/>
                <a:uFillTx/>
                <a:latin typeface="Arial"/>
                <a:cs typeface="Arial"/>
                <a:sym typeface="Arial"/>
              </a:rPr>
              <a:t>Information Technology </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Times New Roman"/>
                <a:cs typeface="Times New Roman"/>
                <a:sym typeface="Times New Roman"/>
              </a:rPr>
              <a:t>Early NASA “</a:t>
            </a:r>
            <a:r>
              <a:rPr kumimoji="0" lang="de-DE" sz="2200" b="0" i="0" u="none" strike="noStrike" kern="0" cap="none" spc="0" normalizeH="0" baseline="0" noProof="0" dirty="0">
                <a:ln>
                  <a:noFill/>
                </a:ln>
                <a:solidFill>
                  <a:srgbClr val="FFFFFF"/>
                </a:solidFill>
                <a:effectLst/>
                <a:uLnTx/>
                <a:uFillTx/>
                <a:latin typeface="Times New Roman"/>
                <a:cs typeface="Times New Roman"/>
                <a:sym typeface="Times New Roman"/>
              </a:rPr>
              <a:t>Dream Computer Program</a:t>
            </a:r>
            <a:r>
              <a:rPr kumimoji="0" lang="en-US" sz="2200" b="0" i="0" u="none" strike="noStrike" kern="0" cap="none" spc="0" normalizeH="0" baseline="0" noProof="0" dirty="0">
                <a:ln>
                  <a:noFill/>
                </a:ln>
                <a:solidFill>
                  <a:srgbClr val="FFFFFF"/>
                </a:solidFill>
                <a:effectLst/>
                <a:uLnTx/>
                <a:uFillTx/>
                <a:latin typeface="Times New Roman"/>
                <a:cs typeface="Times New Roman"/>
                <a:sym typeface="Times New Roman"/>
              </a:rPr>
              <a:t>” Still Optimizes Designs </a:t>
            </a: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21031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NASTRAN is available as an open source software </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MSC, which helped create the program, quickly began developing its own versions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NASTRAN remains at the cutting edge of its field and has been used in virtually any industry that designs products, from cars to printers to roller coasters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MSC built new Apex programs on NASTRAN code</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4204" y="1550135"/>
            <a:ext cx="4180117" cy="2264229"/>
          </a:xfrm>
          <a:prstGeom prst="rect">
            <a:avLst/>
          </a:prstGeom>
        </p:spPr>
      </p:pic>
    </p:spTree>
    <p:extLst>
      <p:ext uri="{BB962C8B-B14F-4D97-AF65-F5344CB8AC3E}">
        <p14:creationId xmlns:p14="http://schemas.microsoft.com/office/powerpoint/2010/main" val="72245674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1760096"/>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Goddard oceanographer </a:t>
            </a:r>
            <a:r>
              <a:rPr kumimoji="0" lang="en-US" sz="1400" b="0" i="0" u="none" strike="noStrike" kern="0" cap="none" spc="0" normalizeH="0" baseline="0" noProof="0" dirty="0" err="1" smtClean="0">
                <a:ln>
                  <a:noFill/>
                </a:ln>
                <a:solidFill>
                  <a:srgbClr val="FFFFFF"/>
                </a:solidFill>
                <a:effectLst/>
                <a:uLnTx/>
                <a:uFillTx/>
                <a:latin typeface="Arial"/>
                <a:cs typeface="Arial"/>
                <a:sym typeface="Arial"/>
              </a:rPr>
              <a:t>Norden</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 Huang came up with the Hilbert-Huang Transform (HHT), an algorithm to extract information from datasets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A Goddard engineer figured out how to apply HHT to images, eliminating “noise” for the data processor on Soil Moisture Active Passive spacecraft </a:t>
            </a: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smtClean="0">
                <a:ln>
                  <a:noFill/>
                </a:ln>
                <a:solidFill>
                  <a:srgbClr val="FFFFFF"/>
                </a:solidFill>
                <a:effectLst/>
                <a:uLnTx/>
                <a:uFillTx/>
                <a:latin typeface="Arial"/>
                <a:cs typeface="Arial"/>
                <a:sym typeface="Arial"/>
              </a:rPr>
              <a:t>Goddard Space Flight Center</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err="1" smtClean="0">
                <a:ln>
                  <a:noFill/>
                </a:ln>
                <a:solidFill>
                  <a:srgbClr val="FFFFFF"/>
                </a:solidFill>
                <a:effectLst/>
                <a:uLnTx/>
                <a:uFillTx/>
                <a:latin typeface="Arial"/>
                <a:cs typeface="Arial"/>
                <a:sym typeface="Arial"/>
              </a:rPr>
              <a:t>Syneren</a:t>
            </a:r>
            <a:r>
              <a:rPr kumimoji="0" lang="en-US" sz="1600" b="1" i="1" u="none" strike="noStrike" kern="0" cap="none" spc="0" normalizeH="0" baseline="0" noProof="0" dirty="0" smtClean="0">
                <a:ln>
                  <a:noFill/>
                </a:ln>
                <a:solidFill>
                  <a:srgbClr val="FFFFFF"/>
                </a:solidFill>
                <a:effectLst/>
                <a:uLnTx/>
                <a:uFillTx/>
                <a:latin typeface="Arial"/>
                <a:cs typeface="Arial"/>
                <a:sym typeface="Arial"/>
              </a:rPr>
              <a:t> Technologies Corporation</a:t>
            </a: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smtClean="0">
                <a:ln>
                  <a:noFill/>
                </a:ln>
                <a:solidFill>
                  <a:srgbClr val="FFFFFF"/>
                </a:solidFill>
                <a:effectLst/>
                <a:uLnTx/>
                <a:uFillTx/>
                <a:latin typeface="Arial"/>
                <a:cs typeface="Arial"/>
                <a:sym typeface="Arial"/>
              </a:rPr>
              <a:t>Arlington, Virginia</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2232020"/>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Times New Roman"/>
              </a:rPr>
              <a:t>Can discern features in radar weather images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Times New Roman"/>
              </a:rPr>
              <a:t>Can differentiate normal and abnormal living cells</a:t>
            </a:r>
            <a:endPar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For defense, can remove fog from images, spot footprints, identify structures among foliage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Can identify patterns that suggest oil deposits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Can find highest concentration in oil spills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Can benefit anyone working with image analysis</a:t>
            </a: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a:t>
            </a:r>
            <a:r>
              <a:rPr kumimoji="0" sz="900" b="1" i="1" u="none" strike="noStrike" kern="0" cap="none" spc="0" normalizeH="0" baseline="0" noProof="0" dirty="0" smtClean="0">
                <a:ln>
                  <a:noFill/>
                </a:ln>
                <a:solidFill>
                  <a:srgbClr val="FFFFFF"/>
                </a:solidFill>
                <a:effectLst/>
                <a:uLnTx/>
                <a:uFillTx/>
                <a:latin typeface="Arial"/>
                <a:cs typeface="Arial"/>
                <a:sym typeface="Arial"/>
              </a:rPr>
              <a:t>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smtClean="0">
                <a:ln>
                  <a:noFill/>
                </a:ln>
                <a:solidFill>
                  <a:srgbClr val="FFFFFF"/>
                </a:solidFill>
                <a:effectLst/>
                <a:uLnTx/>
                <a:uFillTx/>
                <a:latin typeface="Arial"/>
                <a:cs typeface="Arial"/>
                <a:sym typeface="Arial"/>
              </a:rPr>
              <a:t>Information Technology </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1549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100" b="0" i="0" u="none" strike="noStrike" kern="0" cap="none" spc="0" normalizeH="0" baseline="0" noProof="0" dirty="0">
                <a:ln>
                  <a:noFill/>
                </a:ln>
                <a:solidFill>
                  <a:srgbClr val="FFFFFF"/>
                </a:solidFill>
                <a:effectLst/>
                <a:uLnTx/>
                <a:uFillTx/>
                <a:latin typeface="Times New Roman"/>
                <a:cs typeface="Times New Roman"/>
                <a:sym typeface="Times New Roman"/>
              </a:rPr>
              <a:t>2D Analysis Software Clarifies Medical, Weather, Intelligence Images </a:t>
            </a: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210314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err="1" smtClean="0">
                <a:ln>
                  <a:noFill/>
                </a:ln>
                <a:solidFill>
                  <a:srgbClr val="FFFFFF"/>
                </a:solidFill>
                <a:effectLst/>
                <a:uLnTx/>
                <a:uFillTx/>
                <a:latin typeface="Arial"/>
                <a:cs typeface="Arial"/>
                <a:sym typeface="Arial"/>
              </a:rPr>
              <a:t>Syneren</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 licensed the software, and a Space Act Agreement provided the company with consultations </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err="1" smtClean="0">
                <a:ln>
                  <a:noFill/>
                </a:ln>
                <a:solidFill>
                  <a:srgbClr val="FFFFFF"/>
                </a:solidFill>
                <a:effectLst/>
                <a:uLnTx/>
                <a:uFillTx/>
                <a:latin typeface="Arial"/>
                <a:ea typeface="Arial"/>
                <a:cs typeface="Arial"/>
                <a:sym typeface="Arial"/>
              </a:rPr>
              <a:t>Syneren</a:t>
            </a: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 rewrote the software in C++, fixed bugs, and enriched it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The company will tailor the program to clients’ image analysis needs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Image analysis applies to a wide range of industries </a:t>
            </a:r>
          </a:p>
        </p:txBody>
      </p:sp>
      <p:grpSp>
        <p:nvGrpSpPr>
          <p:cNvPr id="4" name="Group 3"/>
          <p:cNvGrpSpPr/>
          <p:nvPr/>
        </p:nvGrpSpPr>
        <p:grpSpPr>
          <a:xfrm>
            <a:off x="5091565" y="1047197"/>
            <a:ext cx="3525568" cy="2858605"/>
            <a:chOff x="5116279" y="1025525"/>
            <a:chExt cx="3525568" cy="2858605"/>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6279" y="1025525"/>
              <a:ext cx="2606112" cy="161848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3365" y="2257964"/>
              <a:ext cx="2618482" cy="1626166"/>
            </a:xfrm>
            <a:prstGeom prst="rect">
              <a:avLst/>
            </a:prstGeom>
          </p:spPr>
        </p:pic>
      </p:grpSp>
    </p:spTree>
    <p:extLst>
      <p:ext uri="{BB962C8B-B14F-4D97-AF65-F5344CB8AC3E}">
        <p14:creationId xmlns:p14="http://schemas.microsoft.com/office/powerpoint/2010/main" val="301216124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1975540"/>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Ames created World Wind, an open source virtual globe, as a standalone app </a:t>
            </a:r>
            <a:r>
              <a:rPr kumimoji="0" lang="en-US" sz="1400" b="0" i="0" u="none" strike="noStrike" kern="0" cap="none" spc="0" normalizeH="0" baseline="0" noProof="0" dirty="0">
                <a:ln>
                  <a:noFill/>
                </a:ln>
                <a:solidFill>
                  <a:srgbClr val="FFFFFF"/>
                </a:solidFill>
                <a:effectLst/>
                <a:uLnTx/>
                <a:uFillTx/>
                <a:latin typeface="Arial"/>
                <a:cs typeface="Arial"/>
                <a:sym typeface="Arial"/>
              </a:rPr>
              <a:t>under NASA’s Learning Technologies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program in 2003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In 2006, the U.S. Department of Energy paid Ames to build a World Wind software development kit, which was quickly snapped up by other government agencies, companies, and nonprofits </a:t>
            </a: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smtClean="0">
                <a:ln>
                  <a:noFill/>
                </a:ln>
                <a:solidFill>
                  <a:srgbClr val="FFFFFF"/>
                </a:solidFill>
                <a:effectLst/>
                <a:uLnTx/>
                <a:uFillTx/>
                <a:latin typeface="Arial"/>
                <a:cs typeface="Arial"/>
                <a:sym typeface="Arial"/>
              </a:rPr>
              <a:t>Ames Research Center </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smtClean="0">
                <a:ln>
                  <a:noFill/>
                </a:ln>
                <a:solidFill>
                  <a:srgbClr val="FFFFFF"/>
                </a:solidFill>
                <a:effectLst/>
                <a:uLnTx/>
                <a:uFillTx/>
                <a:latin typeface="Arial"/>
                <a:cs typeface="Arial"/>
                <a:sym typeface="Arial"/>
              </a:rPr>
              <a:t>Quake Hunter </a:t>
            </a: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smtClean="0">
                <a:ln>
                  <a:noFill/>
                </a:ln>
                <a:solidFill>
                  <a:srgbClr val="FFFFFF"/>
                </a:solidFill>
                <a:effectLst/>
                <a:uLnTx/>
                <a:uFillTx/>
                <a:latin typeface="Arial"/>
                <a:cs typeface="Arial"/>
                <a:sym typeface="Arial"/>
              </a:rPr>
              <a:t>Mountain View, California </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2103780"/>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Times New Roman"/>
              </a:rPr>
              <a:t>Quake Hunter offers unprecedented access to earthquake data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Times New Roman"/>
              </a:rPr>
              <a:t>Quakes can be filtered according to ranges of dates, depths, and magnitudes </a:t>
            </a:r>
            <a:endPar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Patterns in tectonic activity become clearer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The same interns built apps to track thousands of satellites in space and to track global weather </a:t>
            </a: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a:t>
            </a:r>
            <a:r>
              <a:rPr kumimoji="0" sz="900" b="1" i="1" u="none" strike="noStrike" kern="0" cap="none" spc="0" normalizeH="0" baseline="0" noProof="0" dirty="0" smtClean="0">
                <a:ln>
                  <a:noFill/>
                </a:ln>
                <a:solidFill>
                  <a:srgbClr val="FFFFFF"/>
                </a:solidFill>
                <a:effectLst/>
                <a:uLnTx/>
                <a:uFillTx/>
                <a:latin typeface="Arial"/>
                <a:cs typeface="Arial"/>
                <a:sym typeface="Arial"/>
              </a:rPr>
              <a:t>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smtClean="0">
                <a:ln>
                  <a:noFill/>
                </a:ln>
                <a:solidFill>
                  <a:srgbClr val="FFFFFF"/>
                </a:solidFill>
                <a:effectLst/>
                <a:uLnTx/>
                <a:uFillTx/>
                <a:latin typeface="Arial"/>
                <a:cs typeface="Arial"/>
                <a:sym typeface="Arial"/>
              </a:rPr>
              <a:t>Information Technology </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61665"/>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Times New Roman"/>
                <a:cs typeface="Times New Roman"/>
                <a:sym typeface="Times New Roman"/>
              </a:rPr>
              <a:t>Quake Hunter Maps a Century of Quakes Worldwide </a:t>
            </a: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219034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Using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the World </a:t>
            </a:r>
            <a:r>
              <a:rPr kumimoji="0" lang="en-US" sz="1400" b="0" i="0" u="none" strike="noStrike" kern="0" cap="none" spc="0" normalizeH="0" baseline="0" noProof="0" dirty="0">
                <a:ln>
                  <a:noFill/>
                </a:ln>
                <a:solidFill>
                  <a:srgbClr val="FFFFFF"/>
                </a:solidFill>
                <a:effectLst/>
                <a:uLnTx/>
                <a:uFillTx/>
                <a:latin typeface="Arial"/>
                <a:cs typeface="Arial"/>
                <a:sym typeface="Arial"/>
              </a:rPr>
              <a:t>Wind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software development kit and </a:t>
            </a:r>
            <a:r>
              <a:rPr kumimoji="0" lang="en-US" sz="1400" b="0" i="0" u="none" strike="noStrike" kern="0" cap="none" spc="0" normalizeH="0" baseline="0" noProof="0" dirty="0">
                <a:ln>
                  <a:noFill/>
                </a:ln>
                <a:solidFill>
                  <a:srgbClr val="FFFFFF"/>
                </a:solidFill>
                <a:effectLst/>
                <a:uLnTx/>
                <a:uFillTx/>
                <a:latin typeface="Arial"/>
                <a:cs typeface="Arial"/>
                <a:sym typeface="Arial"/>
              </a:rPr>
              <a:t>a century’s worth of earthquake data from the U.S. Geological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Survey (USGS), </a:t>
            </a:r>
            <a:r>
              <a:rPr kumimoji="0" lang="en-US" sz="1400" b="0" i="0" u="none" strike="noStrike" kern="0" cap="none" spc="0" normalizeH="0" baseline="0" noProof="0" dirty="0">
                <a:ln>
                  <a:noFill/>
                </a:ln>
                <a:solidFill>
                  <a:srgbClr val="FFFFFF"/>
                </a:solidFill>
                <a:effectLst/>
                <a:uLnTx/>
                <a:uFillTx/>
                <a:latin typeface="Arial"/>
                <a:cs typeface="Arial"/>
                <a:sym typeface="Arial"/>
              </a:rPr>
              <a:t>interns at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Ames built an app that maps every earthquake of the last 100 years </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The USGS had recently funded work to allow visualization of subsurface data in World Wind, which allowed quakes to be plotted by their hypocenter, the point underground where the rupture occurs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3964" y="877590"/>
            <a:ext cx="3188071" cy="3064089"/>
          </a:xfrm>
          <a:prstGeom prst="rect">
            <a:avLst/>
          </a:prstGeom>
        </p:spPr>
      </p:pic>
    </p:spTree>
    <p:extLst>
      <p:ext uri="{BB962C8B-B14F-4D97-AF65-F5344CB8AC3E}">
        <p14:creationId xmlns:p14="http://schemas.microsoft.com/office/powerpoint/2010/main" val="109250061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1760096"/>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NASA and the Air Force formed the National Program for Applications-Oriented Research in CFD (NPARC) Alliance to create better computational fluid dynamics (CFD) software </a:t>
            </a:r>
            <a:endParaRPr kumimoji="0" sz="1400" b="0" i="0"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McDonnell Douglas, now Boeing, provided its CFD software, which became the basis for Wind-US </a:t>
            </a:r>
          </a:p>
        </p:txBody>
      </p:sp>
      <p:sp>
        <p:nvSpPr>
          <p:cNvPr id="176" name="Shape 176"/>
          <p:cNvSpPr/>
          <p:nvPr/>
        </p:nvSpPr>
        <p:spPr>
          <a:xfrm>
            <a:off x="0" y="685799"/>
            <a:ext cx="4495800" cy="1308691"/>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Glenn Research </a:t>
            </a:r>
            <a:r>
              <a:rPr kumimoji="0" sz="1600" b="1" i="1" u="none" strike="noStrike" kern="0" cap="none" spc="0" normalizeH="0" baseline="0" noProof="0" dirty="0">
                <a:ln>
                  <a:noFill/>
                </a:ln>
                <a:solidFill>
                  <a:srgbClr val="FFFFFF"/>
                </a:solidFill>
                <a:effectLst/>
                <a:uLnTx/>
                <a:uFillTx/>
                <a:latin typeface="Arial"/>
                <a:cs typeface="Arial"/>
                <a:sym typeface="Arial"/>
              </a:rPr>
              <a:t>Center</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500" b="1" i="1" u="none" strike="noStrike" kern="0" cap="none" spc="0" normalizeH="0" baseline="0" noProof="0" dirty="0">
                <a:ln>
                  <a:noFill/>
                </a:ln>
                <a:solidFill>
                  <a:srgbClr val="FFFFFF"/>
                </a:solidFill>
                <a:effectLst/>
                <a:uLnTx/>
                <a:uFillTx/>
                <a:latin typeface="Arial"/>
                <a:cs typeface="Arial"/>
                <a:sym typeface="Arial"/>
              </a:rPr>
              <a:t>Innovative Technology Applications Company </a:t>
            </a: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Chesterfield, Missouri</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2255104"/>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Times New Roman"/>
              </a:rPr>
              <a:t>With many capabilities, Wind-US is a “Swiss Army knife for flight CFD”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Times New Roman"/>
              </a:rPr>
              <a:t>For years, program was popular among government agencies, companies, and universities, helping to popularize CFD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Universities get free access to program, and students can make changes to source code, providing a powerful learning tool </a:t>
            </a: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a:ln>
                  <a:noFill/>
                </a:ln>
                <a:solidFill>
                  <a:srgbClr val="FFFFFF"/>
                </a:solidFill>
                <a:effectLst/>
                <a:uLnTx/>
                <a:uFillTx/>
                <a:latin typeface="Arial"/>
                <a:cs typeface="Arial"/>
                <a:sym typeface="Arial"/>
              </a:rPr>
              <a:t>Information Technology </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Times New Roman"/>
                <a:cs typeface="Times New Roman"/>
                <a:sym typeface="Times New Roman"/>
              </a:rPr>
              <a:t>Free Aerodynamic Simulation Code Supports Industry, Education </a:t>
            </a:r>
            <a:endParaRPr kumimoji="0" sz="2200" b="0" i="0" u="none" strike="noStrike" kern="0" cap="none" spc="0" normalizeH="0" baseline="0" noProof="0" dirty="0">
              <a:ln>
                <a:noFill/>
              </a:ln>
              <a:solidFill>
                <a:srgbClr val="FFFFFF"/>
              </a:solidFill>
              <a:effectLst/>
              <a:uLnTx/>
              <a:uFillTx/>
              <a:latin typeface="Times New Roman"/>
              <a:cs typeface="Times New Roman"/>
              <a:sym typeface="Times New Roman"/>
            </a:endParaRP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20390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Wind-US is available for free to any U.S. entity</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Innovative Technology Applications Company (ITAC) was started largely because of the founder’s knowledge of Wind-US and its applications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ITAC uses Wind-US in consulting or helps companies make their own modifications to the program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6822" y="1088546"/>
            <a:ext cx="3410129" cy="2765079"/>
          </a:xfrm>
          <a:prstGeom prst="rect">
            <a:avLst/>
          </a:prstGeom>
        </p:spPr>
      </p:pic>
    </p:spTree>
    <p:extLst>
      <p:ext uri="{BB962C8B-B14F-4D97-AF65-F5344CB8AC3E}">
        <p14:creationId xmlns:p14="http://schemas.microsoft.com/office/powerpoint/2010/main" val="303246595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Atmospheric conditions vary depending on location, season and altitude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Flying, and landing, safely requires accurate understanding of those conditions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Software modeling Earth’s atmosphere built in 1972; also versions for Mars, Venus, Neptune, and Titan</a:t>
            </a: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Marshall Space Flight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Boeing Defense, Space &amp; Security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Berkeley, Missouri</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288961"/>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Unlike earlier models, GRAM has global statistical data, so can generate a profile for any location, any time of year</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model can generate thousands of potential atmospheres on a given day and predict impact of winds</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Because of high accuracy, Boeing is also using it </a:t>
            </a:r>
            <a:r>
              <a:rPr kumimoji="0" lang="en-US" sz="1400" b="0" i="0" u="none" strike="noStrike" kern="1200" cap="none" spc="0" normalizeH="0" baseline="0" noProof="0">
                <a:ln>
                  <a:noFill/>
                </a:ln>
                <a:solidFill>
                  <a:prstClr val="white"/>
                </a:solidFill>
                <a:effectLst/>
                <a:uLnTx/>
                <a:uFillTx/>
                <a:latin typeface="Arial" charset="0"/>
                <a:ea typeface="+mn-ea"/>
                <a:cs typeface="+mn-cs"/>
              </a:rPr>
              <a:t>for simulations to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train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Starliner</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crew members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2018</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Industrial Productivity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66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Software Models Air and Winds for Spacecraft</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GRAM, or global reference atmospheric model, family of software is available for free, one of many offered as a benefit to the public</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All the GRAMs, especially Earth-GRAM, are used by researchers and companies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Boeing used it first on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Starliner</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in part because it was already approved by NASA, but later expanded use to other projects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5153" y="1104091"/>
            <a:ext cx="3685693" cy="2764270"/>
          </a:xfrm>
          <a:prstGeom prst="rect">
            <a:avLst/>
          </a:prstGeom>
        </p:spPr>
      </p:pic>
    </p:spTree>
    <p:extLst>
      <p:ext uri="{BB962C8B-B14F-4D97-AF65-F5344CB8AC3E}">
        <p14:creationId xmlns:p14="http://schemas.microsoft.com/office/powerpoint/2010/main" val="134896685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Cost estimating is a crucial part of designing new spacecraft, including the new SLS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Difficulties arise because industrial base is small and specialized and everything it typically custom</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New software from Marshall adds flexibility and transparency over previous package from the 1990s</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Marshall Space Flight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Lockheed Martin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Bethesda, Maryland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493632"/>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Lockheed Martin uses PCEC as a cross-check for its own cost-estimating models, especially in proposals for NASA</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Improvements including a better historical dataset and better algorithms mean they will use it more than its predecessor</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Increased user flexibility is also a big plus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a:ln>
                  <a:noFill/>
                </a:ln>
                <a:solidFill>
                  <a:prstClr val="white"/>
                </a:solidFill>
                <a:effectLst/>
                <a:uLnTx/>
                <a:uFillTx/>
                <a:latin typeface="Arial" charset="0"/>
                <a:ea typeface="+mn-ea"/>
                <a:cs typeface="+mn-cs"/>
              </a:rPr>
              <a:t>Spinoff 2018</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Information Technology</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66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Software Takes Cost Estimating to the Stars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14828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Project Cost Engineering Capability is one of Marshall’s most downloaded codes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It is the only publicly available cost-estimating model for aerospace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It is available for free in the U.S. and internationally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It has been used at universities, private companies, government agencies, international organizations</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9679" r="9337"/>
          <a:stretch/>
        </p:blipFill>
        <p:spPr>
          <a:xfrm>
            <a:off x="5122271" y="1270892"/>
            <a:ext cx="3471457" cy="2411215"/>
          </a:xfrm>
          <a:prstGeom prst="rect">
            <a:avLst/>
          </a:prstGeom>
        </p:spPr>
      </p:pic>
    </p:spTree>
    <p:extLst>
      <p:ext uri="{BB962C8B-B14F-4D97-AF65-F5344CB8AC3E}">
        <p14:creationId xmlns:p14="http://schemas.microsoft.com/office/powerpoint/2010/main" val="307658089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1824216"/>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By 2010, the system for downlinking data from the International Space Station was at full capacity </a:t>
            </a:r>
            <a:endParaRPr kumimoji="0" sz="1400" b="0" i="0"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As part of an upgrade, the Communications Data Processor at Mission Control was updated </a:t>
            </a:r>
            <a:endParaRPr kumimoji="0" sz="1400" b="0" i="0"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AMERGINT was chosen for its flexible architecture, using “Software Devices,” rather than hardware </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Johnson Space </a:t>
            </a:r>
            <a:r>
              <a:rPr kumimoji="0" sz="1600" b="1" i="1" u="none" strike="noStrike" kern="0" cap="none" spc="0" normalizeH="0" baseline="0" noProof="0" dirty="0">
                <a:ln>
                  <a:noFill/>
                </a:ln>
                <a:solidFill>
                  <a:srgbClr val="FFFFFF"/>
                </a:solidFill>
                <a:effectLst/>
                <a:uLnTx/>
                <a:uFillTx/>
                <a:latin typeface="Arial"/>
                <a:cs typeface="Arial"/>
                <a:sym typeface="Arial"/>
              </a:rPr>
              <a:t>Center</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AMERGINT Technologies Inc. </a:t>
            </a: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Colorado Springs, Colorado</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2319224"/>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Software Devices are like virtual LEGOs, with customers able to add their own or make modifications without returning to AMERGINT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End products can be totally different applications built from same software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Company’s target moved from small systems to major projects and customers </a:t>
            </a:r>
          </a:p>
          <a:p>
            <a:pPr marL="0" marR="0" lvl="0" indent="0" algn="l" defTabSz="914400" rtl="0" eaLnBrk="1" fontAlgn="auto" latinLnBrk="0" hangingPunct="0">
              <a:lnSpc>
                <a:spcPct val="100000"/>
              </a:lnSpc>
              <a:spcBef>
                <a:spcPts val="500"/>
              </a:spcBef>
              <a:spcAft>
                <a:spcPts val="0"/>
              </a:spcAft>
              <a:buClr>
                <a:srgbClr val="790015"/>
              </a:buClr>
              <a:buSzPct val="100000"/>
              <a:buFontTx/>
              <a:buNone/>
              <a:tabLst>
                <a:tab pos="228600" algn="l"/>
                <a:tab pos="292100" algn="l"/>
              </a:tabLst>
              <a:defRPr sz="1400">
                <a:solidFill>
                  <a:srgbClr val="FFFFFF"/>
                </a:solidFill>
                <a:latin typeface="Arial"/>
                <a:ea typeface="Arial"/>
                <a:cs typeface="Arial"/>
                <a:sym typeface="Arial"/>
              </a:defRPr>
            </a:pP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ma14="http://schemas.microsoft.com/office/mac/drawingml/2011/main" xmlns=""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a:ln>
                  <a:noFill/>
                </a:ln>
                <a:solidFill>
                  <a:srgbClr val="FFFFFF"/>
                </a:solidFill>
                <a:effectLst/>
                <a:uLnTx/>
                <a:uFillTx/>
                <a:latin typeface="Arial"/>
                <a:cs typeface="Arial"/>
                <a:sym typeface="Arial"/>
              </a:rPr>
              <a:t>Information Technology</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308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Times New Roman"/>
                <a:cs typeface="Times New Roman"/>
                <a:sym typeface="Times New Roman"/>
              </a:rPr>
              <a:t>Communication Devices Ease Contact with Commercial Spacecraft </a:t>
            </a:r>
            <a:endParaRPr kumimoji="0" sz="2200" b="0" i="0" u="none" strike="noStrike" kern="0" cap="none" spc="0" normalizeH="0" baseline="0" noProof="0" dirty="0">
              <a:ln>
                <a:noFill/>
              </a:ln>
              <a:solidFill>
                <a:srgbClr val="FFFFFF"/>
              </a:solidFill>
              <a:effectLst/>
              <a:uLnTx/>
              <a:uFillTx/>
              <a:latin typeface="Times New Roman"/>
              <a:cs typeface="Times New Roman"/>
              <a:sym typeface="Times New Roman"/>
            </a:endParaRP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2039020"/>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Company significantly expanded its library of Software Devices to meet Johnson’s needs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SOFTLINK architecture gained robustness, high-performance throughput to pass rigorous testing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Customers now include various NASA sites, United Launch Alliance, GPS constellation, Boeing, commercial satellite companies </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0574" y="1097280"/>
            <a:ext cx="3557369" cy="2805671"/>
          </a:xfrm>
          <a:prstGeom prst="rect">
            <a:avLst/>
          </a:prstGeom>
        </p:spPr>
      </p:pic>
    </p:spTree>
    <p:extLst>
      <p:ext uri="{BB962C8B-B14F-4D97-AF65-F5344CB8AC3E}">
        <p14:creationId xmlns:p14="http://schemas.microsoft.com/office/powerpoint/2010/main" val="397788944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1975540"/>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Goddard’s Advanced </a:t>
            </a:r>
            <a:r>
              <a:rPr kumimoji="0" lang="en-US" sz="1400" b="0" i="0" u="none" strike="noStrike" kern="0" cap="none" spc="0" normalizeH="0" baseline="0" noProof="0" dirty="0">
                <a:ln>
                  <a:noFill/>
                </a:ln>
                <a:solidFill>
                  <a:srgbClr val="FFFFFF"/>
                </a:solidFill>
                <a:effectLst/>
                <a:uLnTx/>
                <a:uFillTx/>
                <a:latin typeface="Arial"/>
                <a:cs typeface="Arial"/>
                <a:sym typeface="Arial"/>
              </a:rPr>
              <a:t>Composition Explorer (ACE</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 </a:t>
            </a:r>
            <a:r>
              <a:rPr kumimoji="0" lang="en-US" sz="1400" b="0" i="0" u="none" strike="noStrike" kern="0" cap="none" spc="0" normalizeH="0" baseline="0" noProof="0" dirty="0">
                <a:ln>
                  <a:noFill/>
                </a:ln>
                <a:solidFill>
                  <a:srgbClr val="FFFFFF"/>
                </a:solidFill>
                <a:effectLst/>
                <a:uLnTx/>
                <a:uFillTx/>
                <a:latin typeface="Arial"/>
                <a:cs typeface="Arial"/>
                <a:sym typeface="Arial"/>
              </a:rPr>
              <a:t>was launched in 1997 to observe charged particles from the sun, the stars, and other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origins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Saber Astronautics had a user-friendly </a:t>
            </a:r>
            <a:r>
              <a:rPr kumimoji="0" lang="en-US" sz="1400" b="0" i="0" u="none" strike="noStrike" kern="0" cap="none" spc="0" normalizeH="0" baseline="0" noProof="0" dirty="0">
                <a:ln>
                  <a:noFill/>
                </a:ln>
                <a:solidFill>
                  <a:srgbClr val="FFFFFF"/>
                </a:solidFill>
                <a:effectLst/>
                <a:uLnTx/>
                <a:uFillTx/>
                <a:latin typeface="Arial"/>
                <a:cs typeface="Arial"/>
                <a:sym typeface="Arial"/>
              </a:rPr>
              <a:t>data-mining software capable of modeling and predicting a complex system’s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behavior but wanted to validate it for monitoring and predicting spacecraft health </a:t>
            </a: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smtClean="0">
                <a:ln>
                  <a:noFill/>
                </a:ln>
                <a:solidFill>
                  <a:srgbClr val="FFFFFF"/>
                </a:solidFill>
                <a:effectLst/>
                <a:uLnTx/>
                <a:uFillTx/>
                <a:latin typeface="Arial"/>
                <a:cs typeface="Arial"/>
                <a:sym typeface="Arial"/>
              </a:rPr>
              <a:t>Goddard Space Flight Center</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smtClean="0">
                <a:ln>
                  <a:noFill/>
                </a:ln>
                <a:solidFill>
                  <a:srgbClr val="FFFFFF"/>
                </a:solidFill>
                <a:effectLst/>
                <a:uLnTx/>
                <a:uFillTx/>
                <a:latin typeface="Arial"/>
                <a:cs typeface="Arial"/>
                <a:sym typeface="Arial"/>
              </a:rPr>
              <a:t>Saber Astronautics </a:t>
            </a: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smtClean="0">
                <a:ln>
                  <a:noFill/>
                </a:ln>
                <a:solidFill>
                  <a:srgbClr val="FFFFFF"/>
                </a:solidFill>
                <a:effectLst/>
                <a:uLnTx/>
                <a:uFillTx/>
                <a:latin typeface="Arial"/>
                <a:cs typeface="Arial"/>
                <a:sym typeface="Arial"/>
              </a:rPr>
              <a:t>Denver, Colorado</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2103780"/>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Times New Roman"/>
              </a:rPr>
              <a:t>PIGI can map, monitor, and predict interactions among all spacecraft components and the space environment for entire satellite constellations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Times New Roman"/>
              </a:rPr>
              <a:t>User-friendly, video game-style interface </a:t>
            </a:r>
            <a:endPar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Available as products with varying levels of sophistication or as mission control service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Will allow deep space missions with signal delay</a:t>
            </a: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a:t>
            </a:r>
            <a:r>
              <a:rPr kumimoji="0" sz="900" b="1" i="1" u="none" strike="noStrike" kern="0" cap="none" spc="0" normalizeH="0" baseline="0" noProof="0" dirty="0" smtClean="0">
                <a:ln>
                  <a:noFill/>
                </a:ln>
                <a:solidFill>
                  <a:srgbClr val="FFFFFF"/>
                </a:solidFill>
                <a:effectLst/>
                <a:uLnTx/>
                <a:uFillTx/>
                <a:latin typeface="Arial"/>
                <a:cs typeface="Arial"/>
                <a:sym typeface="Arial"/>
              </a:rPr>
              <a:t>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smtClean="0">
                <a:ln>
                  <a:noFill/>
                </a:ln>
                <a:solidFill>
                  <a:srgbClr val="FFFFFF"/>
                </a:solidFill>
                <a:effectLst/>
                <a:uLnTx/>
                <a:uFillTx/>
                <a:latin typeface="Arial"/>
                <a:cs typeface="Arial"/>
                <a:sym typeface="Arial"/>
              </a:rPr>
              <a:t>Information Technology </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4627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300" b="0" i="0" u="none" strike="noStrike" kern="0" cap="none" spc="0" normalizeH="0" baseline="0" noProof="0" dirty="0">
                <a:ln>
                  <a:noFill/>
                </a:ln>
                <a:solidFill>
                  <a:srgbClr val="FFFFFF"/>
                </a:solidFill>
                <a:effectLst/>
                <a:uLnTx/>
                <a:uFillTx/>
                <a:latin typeface="Times New Roman"/>
                <a:cs typeface="Times New Roman"/>
                <a:sym typeface="Times New Roman"/>
              </a:rPr>
              <a:t>Mission Control Software Manages Commercial Satellite Fleets  </a:t>
            </a: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225446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cs typeface="Arial"/>
                <a:sym typeface="Arial"/>
              </a:rPr>
              <a:t>Goddard provided the entire ACE data archive </a:t>
            </a:r>
            <a:endParaRPr kumimoji="0" lang="en-US" sz="1400" b="0" i="0" u="none" strike="noStrike" kern="0" cap="none" spc="0" normalizeH="0" baseline="0" noProof="0" dirty="0">
              <a:ln>
                <a:noFill/>
              </a:ln>
              <a:solidFill>
                <a:srgbClr val="FFFFFF"/>
              </a:solidFill>
              <a:effectLst/>
              <a:uLnTx/>
              <a:uFillTx/>
              <a:latin typeface="Arial"/>
              <a:cs typeface="Arial"/>
              <a:sym typeface="Arial"/>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Saber “trained” its software using ACE performance data from two periods—one calm and one around a severe solar storm—and then successfully predicted performance during a later solar flare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rPr>
              <a:t>With that validation, the company </a:t>
            </a:r>
            <a:r>
              <a:rPr kumimoji="0" lang="en-US" sz="1400" b="0" i="0" u="none" strike="noStrike" kern="0" cap="none" spc="0" normalizeH="0" baseline="0" noProof="0" dirty="0">
                <a:ln>
                  <a:noFill/>
                </a:ln>
                <a:solidFill>
                  <a:srgbClr val="FFFFFF"/>
                </a:solidFill>
                <a:effectLst/>
                <a:uLnTx/>
                <a:uFillTx/>
                <a:latin typeface="Arial"/>
                <a:cs typeface="Arial"/>
                <a:sym typeface="Arial"/>
              </a:rPr>
              <a:t>started building its Predictive Interactive </a:t>
            </a:r>
            <a:r>
              <a:rPr kumimoji="0" lang="en-US" sz="1400" b="0" i="0" u="none" strike="noStrike" kern="0" cap="none" spc="0" normalizeH="0" baseline="0" noProof="0" dirty="0" err="1">
                <a:ln>
                  <a:noFill/>
                </a:ln>
                <a:solidFill>
                  <a:srgbClr val="FFFFFF"/>
                </a:solidFill>
                <a:effectLst/>
                <a:uLnTx/>
                <a:uFillTx/>
                <a:latin typeface="Arial"/>
                <a:cs typeface="Arial"/>
                <a:sym typeface="Arial"/>
              </a:rPr>
              <a:t>Groundstation</a:t>
            </a:r>
            <a:r>
              <a:rPr kumimoji="0" lang="en-US" sz="1400" b="0" i="0" u="none" strike="noStrike" kern="0" cap="none" spc="0" normalizeH="0" baseline="0" noProof="0" dirty="0">
                <a:ln>
                  <a:noFill/>
                </a:ln>
                <a:solidFill>
                  <a:srgbClr val="FFFFFF"/>
                </a:solidFill>
                <a:effectLst/>
                <a:uLnTx/>
                <a:uFillTx/>
                <a:latin typeface="Arial"/>
                <a:cs typeface="Arial"/>
                <a:sym typeface="Arial"/>
              </a:rPr>
              <a:t> Interface (PIGI) mission control </a:t>
            </a:r>
            <a:r>
              <a:rPr kumimoji="0" lang="en-US" sz="1400" b="0" i="0" u="none" strike="noStrike" kern="0" cap="none" spc="0" normalizeH="0" baseline="0" noProof="0" dirty="0" smtClean="0">
                <a:ln>
                  <a:noFill/>
                </a:ln>
                <a:solidFill>
                  <a:srgbClr val="FFFFFF"/>
                </a:solidFill>
                <a:effectLst/>
                <a:uLnTx/>
                <a:uFillTx/>
                <a:latin typeface="Arial"/>
                <a:cs typeface="Arial"/>
                <a:sym typeface="Arial"/>
              </a:rPr>
              <a:t>software </a:t>
            </a:r>
            <a:endParaRPr kumimoji="0" lang="en-US" sz="1400" b="0" i="0" u="none" strike="noStrike" kern="0" cap="none" spc="0" normalizeH="0" baseline="0" noProof="0" dirty="0" smtClean="0">
              <a:ln>
                <a:noFill/>
              </a:ln>
              <a:solidFill>
                <a:srgbClr val="FFFFFF"/>
              </a:solidFill>
              <a:effectLst/>
              <a:uLnTx/>
              <a:uFillTx/>
              <a:latin typeface="Arial"/>
              <a:ea typeface="Arial"/>
              <a:cs typeface="Arial"/>
              <a:sym typeface="A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9927" y="1358541"/>
            <a:ext cx="4167746" cy="2264228"/>
          </a:xfrm>
          <a:prstGeom prst="rect">
            <a:avLst/>
          </a:prstGeom>
        </p:spPr>
      </p:pic>
    </p:spTree>
    <p:extLst>
      <p:ext uri="{BB962C8B-B14F-4D97-AF65-F5344CB8AC3E}">
        <p14:creationId xmlns:p14="http://schemas.microsoft.com/office/powerpoint/2010/main" val="375379710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1975540"/>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Company had device for imaging all fluorescent-tagged cells in a medical specimen but wanted optimization for a smaller desktop version </a:t>
            </a:r>
            <a:endParaRPr kumimoji="0" sz="1400" b="0" i="0"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Glenn optics lab specializes in work like diagnostic imaging for combustion and fluid physics, optical communications, custom sensors, and light-based metabolic analysis</a:t>
            </a: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Glenn </a:t>
            </a:r>
            <a:r>
              <a:rPr kumimoji="0" sz="1600" b="1" i="1" u="none" strike="noStrike" kern="0" cap="none" spc="0" normalizeH="0" baseline="0" noProof="0" dirty="0">
                <a:ln>
                  <a:noFill/>
                </a:ln>
                <a:solidFill>
                  <a:srgbClr val="FFFFFF"/>
                </a:solidFill>
                <a:effectLst/>
                <a:uLnTx/>
                <a:uFillTx/>
                <a:latin typeface="Arial"/>
                <a:cs typeface="Arial"/>
                <a:sym typeface="Arial"/>
              </a:rPr>
              <a:t>Research Center</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err="1">
                <a:ln>
                  <a:noFill/>
                </a:ln>
                <a:solidFill>
                  <a:srgbClr val="FFFFFF"/>
                </a:solidFill>
                <a:effectLst/>
                <a:uLnTx/>
                <a:uFillTx/>
                <a:latin typeface="Arial"/>
                <a:cs typeface="Arial"/>
                <a:sym typeface="Arial"/>
              </a:rPr>
              <a:t>BioInVision</a:t>
            </a:r>
            <a:r>
              <a:rPr kumimoji="0" lang="en-US" sz="1600" b="1" i="1" u="none" strike="noStrike" kern="0" cap="none" spc="0" normalizeH="0" baseline="0" noProof="0" dirty="0">
                <a:ln>
                  <a:noFill/>
                </a:ln>
                <a:solidFill>
                  <a:srgbClr val="FFFFFF"/>
                </a:solidFill>
                <a:effectLst/>
                <a:uLnTx/>
                <a:uFillTx/>
                <a:latin typeface="Arial"/>
                <a:cs typeface="Arial"/>
                <a:sym typeface="Arial"/>
              </a:rPr>
              <a:t> </a:t>
            </a: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Cleveland</a:t>
            </a:r>
            <a:r>
              <a:rPr kumimoji="0" sz="1600" b="1" i="1" u="none" strike="noStrike" kern="0" cap="none" spc="0" normalizeH="0" baseline="0" noProof="0" dirty="0">
                <a:ln>
                  <a:noFill/>
                </a:ln>
                <a:solidFill>
                  <a:srgbClr val="FFFFFF"/>
                </a:solidFill>
                <a:effectLst/>
                <a:uLnTx/>
                <a:uFillTx/>
                <a:latin typeface="Arial"/>
                <a:cs typeface="Arial"/>
                <a:sym typeface="Arial"/>
              </a:rPr>
              <a:t>, Ohio</a:t>
            </a:r>
          </a:p>
        </p:txBody>
      </p:sp>
      <p:sp>
        <p:nvSpPr>
          <p:cNvPr id="177" name="Shape 177"/>
          <p:cNvSpPr/>
          <p:nvPr/>
        </p:nvSpPr>
        <p:spPr>
          <a:xfrm>
            <a:off x="4724400" y="4114799"/>
            <a:ext cx="4267200" cy="2039660"/>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Updated product is more sensitive, more efficient, cheaper to make, and has one less part</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Saved time, R&amp;D money, and potential costs of any design errors </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err="1">
                <a:ln>
                  <a:noFill/>
                </a:ln>
                <a:solidFill>
                  <a:srgbClr val="FFFFFF"/>
                </a:solidFill>
                <a:effectLst/>
                <a:uLnTx/>
                <a:uFillTx/>
                <a:latin typeface="Arial"/>
                <a:ea typeface="Arial"/>
                <a:cs typeface="Arial"/>
                <a:sym typeface="Arial"/>
              </a:rPr>
              <a:t>CryoViz</a:t>
            </a: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is helping with cancer research and development of stem cell therapies in the U.S., Canada, Europe, and Asia </a:t>
            </a:r>
            <a:endParaRPr kumimoji="0" sz="14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a:ln>
                  <a:noFill/>
                </a:ln>
                <a:solidFill>
                  <a:srgbClr val="FFFFFF"/>
                </a:solidFill>
                <a:effectLst/>
                <a:uLnTx/>
                <a:uFillTx/>
                <a:latin typeface="Arial"/>
                <a:cs typeface="Arial"/>
                <a:sym typeface="Arial"/>
              </a:rPr>
              <a:t>Health and Medicine </a:t>
            </a: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Times New Roman"/>
                <a:cs typeface="Times New Roman"/>
                <a:sym typeface="Times New Roman"/>
              </a:rPr>
              <a:t>Optimized Imager Tracks Cancer, Stem Cells in Medical Research </a:t>
            </a:r>
            <a:endParaRPr kumimoji="0" sz="2200" b="0" i="0" u="none" strike="noStrike" kern="0" cap="none" spc="0" normalizeH="0" baseline="0" noProof="0" dirty="0">
              <a:ln>
                <a:noFill/>
              </a:ln>
              <a:solidFill>
                <a:srgbClr val="FFFFFF"/>
              </a:solidFill>
              <a:effectLst/>
              <a:uLnTx/>
              <a:uFillTx/>
              <a:latin typeface="Times New Roman"/>
              <a:cs typeface="Times New Roman"/>
              <a:sym typeface="Times New Roman"/>
            </a:endParaRP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20390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Under Adopt a City, </a:t>
            </a:r>
            <a:r>
              <a:rPr kumimoji="0" lang="en-US" sz="1400" b="0" i="0" u="none" strike="noStrike" kern="0" cap="none" spc="0" normalizeH="0" baseline="0" noProof="0" dirty="0" err="1">
                <a:ln>
                  <a:noFill/>
                </a:ln>
                <a:solidFill>
                  <a:srgbClr val="FFFFFF"/>
                </a:solidFill>
                <a:effectLst/>
                <a:uLnTx/>
                <a:uFillTx/>
                <a:latin typeface="Arial"/>
                <a:cs typeface="Arial"/>
                <a:sym typeface="Arial"/>
              </a:rPr>
              <a:t>BioInVision</a:t>
            </a:r>
            <a:r>
              <a:rPr kumimoji="0" lang="en-US" sz="1400" b="0" i="0" u="none" strike="noStrike" kern="0" cap="none" spc="0" normalizeH="0" baseline="0" noProof="0" dirty="0">
                <a:ln>
                  <a:noFill/>
                </a:ln>
                <a:solidFill>
                  <a:srgbClr val="FFFFFF"/>
                </a:solidFill>
                <a:effectLst/>
                <a:uLnTx/>
                <a:uFillTx/>
                <a:latin typeface="Arial"/>
                <a:cs typeface="Arial"/>
                <a:sym typeface="Arial"/>
              </a:rPr>
              <a:t> was selected to receive 40 hours of free NASA expertise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Head of Glenn optics lab came up with several combinations of affordable, off-the-shelf components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Desktop version is still in the works, but Glenn’s suggestions were incorporated into existing </a:t>
            </a:r>
            <a:r>
              <a:rPr kumimoji="0" lang="en-US" sz="1400" b="0" i="0" u="none" strike="noStrike" kern="0" cap="none" spc="0" normalizeH="0" baseline="0" noProof="0" dirty="0" err="1">
                <a:ln>
                  <a:noFill/>
                </a:ln>
                <a:solidFill>
                  <a:srgbClr val="FFFFFF"/>
                </a:solidFill>
                <a:effectLst/>
                <a:uLnTx/>
                <a:uFillTx/>
                <a:latin typeface="Arial"/>
                <a:ea typeface="Arial"/>
                <a:cs typeface="Arial"/>
                <a:sym typeface="Arial"/>
              </a:rPr>
              <a:t>CryoViz</a:t>
            </a: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 device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9349" y="1195666"/>
            <a:ext cx="3477831" cy="2619827"/>
          </a:xfrm>
          <a:prstGeom prst="rect">
            <a:avLst/>
          </a:prstGeom>
        </p:spPr>
      </p:pic>
    </p:spTree>
    <p:extLst>
      <p:ext uri="{BB962C8B-B14F-4D97-AF65-F5344CB8AC3E}">
        <p14:creationId xmlns:p14="http://schemas.microsoft.com/office/powerpoint/2010/main" val="144631457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coleman\Desktop\IP-Div.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7284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NASA Technology</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Before returning to flight after the Space Shuttle Columbia disaster, NASA spent months investigating</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One tool to understand impacts and recreate the conditions of the accident is stereo photogrammetry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Two synchronized cameras film an impact and software analyzes how the surface moves</a:t>
            </a: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Glenn Research Center</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Trillion Quality Systems </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Philadelphia, Pennsylvania</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81239"/>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High-Speed ARAMIS system analyzes materials under strain to improve performance and safety</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Accounts for 20% of current business</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Used in car, medical, consumer industries</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Used in design of an Adidas running shoe, as well as to test Ford F150 as company switched to an all-aluminum body</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a:t>
            </a:r>
            <a:r>
              <a:rPr kumimoji="0" lang="en-US" sz="900" b="1" i="1" u="none" strike="noStrike" kern="1200" cap="none" spc="0" normalizeH="0" baseline="0" noProof="0" dirty="0" smtClean="0">
                <a:ln>
                  <a:noFill/>
                </a:ln>
                <a:solidFill>
                  <a:prstClr val="white"/>
                </a:solidFill>
                <a:effectLst/>
                <a:uLnTx/>
                <a:uFillTx/>
                <a:latin typeface="Arial" charset="0"/>
                <a:ea typeface="+mn-ea"/>
                <a:cs typeface="+mn-cs"/>
              </a:rPr>
              <a:t>2018</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smtClean="0">
                <a:ln>
                  <a:noFill/>
                </a:ln>
                <a:solidFill>
                  <a:prstClr val="white"/>
                </a:solidFill>
                <a:effectLst/>
                <a:uLnTx/>
                <a:uFillTx/>
                <a:latin typeface="Arial" charset="0"/>
                <a:ea typeface="+mn-ea"/>
                <a:cs typeface="+mn-cs"/>
              </a:rPr>
              <a:t>Industrial Productivity</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66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High-Speed Cameras Test Material Performances on </a:t>
            </a:r>
            <a:r>
              <a:rPr kumimoji="0" lang="en-US" sz="2400" b="0" i="0" u="none" strike="noStrike" kern="1200" cap="none" spc="0" normalizeH="0" baseline="0" noProof="0" dirty="0" smtClean="0">
                <a:ln>
                  <a:noFill/>
                </a:ln>
                <a:solidFill>
                  <a:prstClr val="white"/>
                </a:solidFill>
                <a:effectLst/>
                <a:uLnTx/>
                <a:uFillTx/>
                <a:latin typeface="Times New Roman" pitchFamily="18" charset="0"/>
                <a:ea typeface="+mn-ea"/>
                <a:cs typeface="+mn-cs"/>
              </a:rPr>
              <a:t>Impact</a:t>
            </a:r>
            <a:endPar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Technology Transfer</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ARAMIS photogrammetry software existed in 2003, but it was not optimized for high speed cameras</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err="1" smtClean="0">
                <a:ln>
                  <a:noFill/>
                </a:ln>
                <a:solidFill>
                  <a:prstClr val="white"/>
                </a:solidFill>
                <a:effectLst/>
                <a:uLnTx/>
                <a:uFillTx/>
                <a:latin typeface="Arial" charset="0"/>
                <a:ea typeface="+mn-ea"/>
                <a:cs typeface="+mn-cs"/>
              </a:rPr>
              <a:t>Trilion</a:t>
            </a: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 worked with NASA to calibrate the high speed cameras and develop a way to transfer the images into the software for calculations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err="1" smtClean="0">
                <a:ln>
                  <a:noFill/>
                </a:ln>
                <a:solidFill>
                  <a:prstClr val="white"/>
                </a:solidFill>
                <a:effectLst/>
                <a:uLnTx/>
                <a:uFillTx/>
                <a:latin typeface="Arial" charset="0"/>
                <a:ea typeface="+mn-ea"/>
                <a:cs typeface="+mn-cs"/>
              </a:rPr>
              <a:t>Trilion</a:t>
            </a: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 continues to improve and streamline its high speed system, which has been used on multiple NASA projects</a:t>
            </a: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14900" y="1107132"/>
            <a:ext cx="3886200" cy="2590800"/>
          </a:xfrm>
          <a:prstGeom prst="rect">
            <a:avLst/>
          </a:prstGeom>
        </p:spPr>
      </p:pic>
    </p:spTree>
    <p:extLst>
      <p:ext uri="{BB962C8B-B14F-4D97-AF65-F5344CB8AC3E}">
        <p14:creationId xmlns:p14="http://schemas.microsoft.com/office/powerpoint/2010/main" val="85718883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has been use external platforms for observations and to test materials for decades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These external platforms have evolved over the years. There are currently several mounted on ISS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One plus is that the payloads are more accessible for repair or replacement than on satellites</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303"/>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Johnson Space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Airbus DS Space Systems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Houston, Texas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38150"/>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NanoRacks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External Platform became operational in August 2016. Developers expect two airlock cycles </a:t>
            </a:r>
            <a:r>
              <a:rPr kumimoji="0" lang="en-US" sz="1400" b="0" i="0" u="none" strike="noStrike" kern="1200" cap="none" spc="0" normalizeH="0" baseline="0" noProof="0">
                <a:ln>
                  <a:noFill/>
                </a:ln>
                <a:solidFill>
                  <a:prstClr val="white"/>
                </a:solidFill>
                <a:effectLst/>
                <a:uLnTx/>
                <a:uFillTx/>
                <a:latin typeface="Arial" charset="0"/>
                <a:ea typeface="+mn-ea"/>
                <a:cs typeface="+mn-cs"/>
              </a:rPr>
              <a:t>a year</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No need for spacewalks: it can be assembled inside ISS and mounted with a robotic arm </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NREP has nine 10x10x40 cm slots, that can be configured to handle a variety of payloads</a:t>
            </a: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2018</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a:ln>
                  <a:noFill/>
                </a:ln>
                <a:solidFill>
                  <a:prstClr val="white"/>
                </a:solidFill>
                <a:effectLst/>
                <a:uLnTx/>
                <a:uFillTx/>
                <a:latin typeface="Arial" charset="0"/>
                <a:ea typeface="+mn-ea"/>
                <a:cs typeface="+mn-cs"/>
              </a:rPr>
              <a:t>Industrial Productivity</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External Platform Enables Space Research</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Airbus DS Space Systems has worked with NASA on more than one external platform over the years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That experience and know-how contributed to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NanoRacks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choosing the company to build a new, compact platform</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NanoRacks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also had a Space Act Agreement with NASA to provide some resources, but the project was funded, and is now operated, commercially</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32566" b="36806"/>
          <a:stretch/>
        </p:blipFill>
        <p:spPr>
          <a:xfrm>
            <a:off x="5024215" y="1192512"/>
            <a:ext cx="3667570" cy="2546090"/>
          </a:xfrm>
          <a:prstGeom prst="rect">
            <a:avLst/>
          </a:prstGeom>
        </p:spPr>
      </p:pic>
    </p:spTree>
    <p:extLst>
      <p:ext uri="{BB962C8B-B14F-4D97-AF65-F5344CB8AC3E}">
        <p14:creationId xmlns:p14="http://schemas.microsoft.com/office/powerpoint/2010/main" val="264062708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p:nvPr/>
        </p:nvSpPr>
        <p:spPr>
          <a:xfrm>
            <a:off x="76200" y="4238625"/>
            <a:ext cx="4572000" cy="2085975"/>
          </a:xfrm>
          <a:prstGeom prst="roundRect">
            <a:avLst>
              <a:gd name="adj" fmla="val 17656"/>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75" name="Shape 175"/>
          <p:cNvSpPr/>
          <p:nvPr/>
        </p:nvSpPr>
        <p:spPr>
          <a:xfrm>
            <a:off x="76200" y="2209800"/>
            <a:ext cx="4572000" cy="1760096"/>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NASA Technology</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JPL worked for years on the Laser Interferometer Space Antenna (LISA) for detection of gravity waves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After NASA dropped out of the project, many of those engineers were reassigned to the Gravity Recovery and Climate Experiment (GRACE) Follow-On mission, also at JPL, based on similar technology </a:t>
            </a:r>
          </a:p>
        </p:txBody>
      </p:sp>
      <p:sp>
        <p:nvSpPr>
          <p:cNvPr id="176" name="Shape 176"/>
          <p:cNvSpPr/>
          <p:nvPr/>
        </p:nvSpPr>
        <p:spPr>
          <a:xfrm>
            <a:off x="0" y="685799"/>
            <a:ext cx="4495800" cy="1324079"/>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Jet Propulsion Laboratory (JPL)</a:t>
            </a: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endParaRPr kumimoji="0" sz="1600" b="1" i="1" u="none" strike="noStrike" kern="0" cap="none" spc="0" normalizeH="0" baseline="0" noProof="0" dirty="0">
              <a:ln>
                <a:noFill/>
              </a:ln>
              <a:solidFill>
                <a:srgbClr val="FFFFFF"/>
              </a:solidFill>
              <a:effectLst/>
              <a:uLnTx/>
              <a:uFillTx/>
              <a:latin typeface="Times New Roman"/>
              <a:ea typeface="+mn-ea"/>
              <a:cs typeface="Times New Roman"/>
              <a:sym typeface="Times New Roman"/>
            </a:endParaRP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Liquid Instruments </a:t>
            </a:r>
          </a:p>
          <a:p>
            <a:pPr marL="0" marR="0" lvl="0" indent="0" algn="ctr" defTabSz="914400" rtl="0" eaLnBrk="1" fontAlgn="auto" latinLnBrk="0" hangingPunct="0">
              <a:lnSpc>
                <a:spcPct val="100000"/>
              </a:lnSpc>
              <a:spcBef>
                <a:spcPts val="0"/>
              </a:spcBef>
              <a:spcAft>
                <a:spcPts val="0"/>
              </a:spcAft>
              <a:buClrTx/>
              <a:buSzTx/>
              <a:buFontTx/>
              <a:buNone/>
              <a:tabLst/>
              <a:defRPr sz="1600" b="1" i="1">
                <a:solidFill>
                  <a:srgbClr val="FFFFFF"/>
                </a:solidFill>
                <a:latin typeface="Arial"/>
                <a:ea typeface="Arial"/>
                <a:cs typeface="Arial"/>
                <a:sym typeface="Arial"/>
              </a:defRPr>
            </a:pPr>
            <a:r>
              <a:rPr kumimoji="0" lang="en-US" sz="1600" b="1" i="1" u="none" strike="noStrike" kern="0" cap="none" spc="0" normalizeH="0" baseline="0" noProof="0" dirty="0">
                <a:ln>
                  <a:noFill/>
                </a:ln>
                <a:solidFill>
                  <a:srgbClr val="FFFFFF"/>
                </a:solidFill>
                <a:effectLst/>
                <a:uLnTx/>
                <a:uFillTx/>
                <a:latin typeface="Arial"/>
                <a:cs typeface="Arial"/>
                <a:sym typeface="Arial"/>
              </a:rPr>
              <a:t>Canberra, Australia</a:t>
            </a:r>
            <a:endParaRPr kumimoji="0" sz="1600" b="1" i="1" u="none" strike="noStrike" kern="0" cap="none" spc="0" normalizeH="0" baseline="0" noProof="0" dirty="0">
              <a:ln>
                <a:noFill/>
              </a:ln>
              <a:solidFill>
                <a:srgbClr val="FFFFFF"/>
              </a:solidFill>
              <a:effectLst/>
              <a:uLnTx/>
              <a:uFillTx/>
              <a:latin typeface="Arial"/>
              <a:cs typeface="Arial"/>
              <a:sym typeface="Arial"/>
            </a:endParaRPr>
          </a:p>
        </p:txBody>
      </p:sp>
      <p:sp>
        <p:nvSpPr>
          <p:cNvPr id="177" name="Shape 177"/>
          <p:cNvSpPr/>
          <p:nvPr/>
        </p:nvSpPr>
        <p:spPr>
          <a:xfrm>
            <a:off x="4724400" y="4114799"/>
            <a:ext cx="4267200" cy="2103780"/>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ctr" defTabSz="292100" rtl="0" eaLnBrk="1" fontAlgn="auto" latinLnBrk="0" hangingPunct="0">
              <a:lnSpc>
                <a:spcPct val="100000"/>
              </a:lnSpc>
              <a:spcBef>
                <a:spcPts val="0"/>
              </a:spcBef>
              <a:spcAft>
                <a:spcPts val="0"/>
              </a:spcAft>
              <a:buClrTx/>
              <a:buSzTx/>
              <a:buFontTx/>
              <a:buNone/>
              <a:tabLst>
                <a:tab pos="228600" algn="l"/>
                <a:tab pos="571500" algn="l"/>
                <a:tab pos="16637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Benefits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Times New Roman"/>
              </a:rPr>
              <a:t>Field-programmable gate array can reconfigure itself to function as eight different common electronics test and measurement instruments</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Times New Roman"/>
              </a:rPr>
              <a:t>Devices downloaded free as they’re developed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User-friendly iPad interface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Combines </a:t>
            </a: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functions of several </a:t>
            </a: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expensive instruments in one inexpensive device </a:t>
            </a:r>
          </a:p>
        </p:txBody>
      </p:sp>
      <p:sp>
        <p:nvSpPr>
          <p:cNvPr id="178" name="Shape 178"/>
          <p:cNvSpPr/>
          <p:nvPr/>
        </p:nvSpPr>
        <p:spPr>
          <a:xfrm>
            <a:off x="117474" y="6342062"/>
            <a:ext cx="1671640" cy="369972"/>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endParaRPr kumimoji="0" sz="900" b="1" i="1"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0">
              <a:lnSpc>
                <a:spcPct val="100000"/>
              </a:lnSpc>
              <a:spcBef>
                <a:spcPts val="0"/>
              </a:spcBef>
              <a:spcAft>
                <a:spcPts val="0"/>
              </a:spcAft>
              <a:buClrTx/>
              <a:buSzTx/>
              <a:buFontTx/>
              <a:buNone/>
              <a:tabLst/>
              <a:defRPr sz="900" b="1" i="1">
                <a:solidFill>
                  <a:srgbClr val="FFFFFF"/>
                </a:solidFill>
                <a:latin typeface="Arial"/>
                <a:ea typeface="Arial"/>
                <a:cs typeface="Arial"/>
                <a:sym typeface="Arial"/>
              </a:defRPr>
            </a:pPr>
            <a:r>
              <a:rPr kumimoji="0" sz="900" b="1" i="1" u="none" strike="noStrike" kern="0" cap="none" spc="0" normalizeH="0" baseline="0" noProof="0" dirty="0">
                <a:ln>
                  <a:noFill/>
                </a:ln>
                <a:solidFill>
                  <a:srgbClr val="FFFFFF"/>
                </a:solidFill>
                <a:effectLst/>
                <a:uLnTx/>
                <a:uFillTx/>
                <a:latin typeface="Arial"/>
                <a:cs typeface="Arial"/>
                <a:sym typeface="Arial"/>
              </a:rPr>
              <a:t>Spinoff 201</a:t>
            </a:r>
            <a:r>
              <a:rPr kumimoji="0" lang="en-US" sz="900" b="1" i="1" u="none" strike="noStrike" kern="0" cap="none" spc="0" normalizeH="0" baseline="0" noProof="0" dirty="0">
                <a:ln>
                  <a:noFill/>
                </a:ln>
                <a:solidFill>
                  <a:srgbClr val="FFFFFF"/>
                </a:solidFill>
                <a:effectLst/>
                <a:uLnTx/>
                <a:uFillTx/>
                <a:latin typeface="Arial"/>
                <a:cs typeface="Arial"/>
                <a:sym typeface="Arial"/>
              </a:rPr>
              <a:t>8</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sp>
        <p:nvSpPr>
          <p:cNvPr id="179" name="Shape 179"/>
          <p:cNvSpPr/>
          <p:nvPr/>
        </p:nvSpPr>
        <p:spPr>
          <a:xfrm>
            <a:off x="6172200" y="6511925"/>
            <a:ext cx="2895600" cy="231473"/>
          </a:xfrm>
          <a:prstGeom prst="rect">
            <a:avLst/>
          </a:prstGeom>
          <a:ln w="12700">
            <a:miter lim="400000"/>
          </a:ln>
          <a:extLst>
            <a:ext uri="{C572A759-6A51-4108-AA02-DFA0A04FC94B}">
              <ma14:wrappingTextBoxFlag xmlns="" xmlns:ma14="http://schemas.microsoft.com/office/mac/drawingml/2011/main" val="1"/>
            </a:ext>
          </a:extLst>
        </p:spPr>
        <p:txBody>
          <a:bodyPr lIns="46037" tIns="46037" rIns="46037" bIns="46037">
            <a:spAutoFit/>
          </a:bodyPr>
          <a:lstStyle>
            <a:lvl1pPr algn="r">
              <a:defRPr sz="900" b="1" i="1">
                <a:solidFill>
                  <a:srgbClr val="FFFFFF"/>
                </a:solidFill>
                <a:latin typeface="Arial"/>
                <a:ea typeface="Arial"/>
                <a:cs typeface="Arial"/>
                <a:sym typeface="Arial"/>
              </a:defRPr>
            </a:lvl1pPr>
          </a:lstStyle>
          <a:p>
            <a:pPr marL="0" marR="0" lvl="0" indent="0" algn="r" defTabSz="914400" rtl="0" eaLnBrk="1" fontAlgn="auto" latinLnBrk="0" hangingPunct="0">
              <a:lnSpc>
                <a:spcPct val="100000"/>
              </a:lnSpc>
              <a:spcBef>
                <a:spcPts val="0"/>
              </a:spcBef>
              <a:spcAft>
                <a:spcPts val="0"/>
              </a:spcAft>
              <a:buClrTx/>
              <a:buSzTx/>
              <a:buFontTx/>
              <a:buNone/>
              <a:tabLst/>
              <a:defRPr/>
            </a:pPr>
            <a:r>
              <a:rPr kumimoji="0" lang="en-US" sz="900" b="1" i="1" u="none" strike="noStrike" kern="0" cap="none" spc="0" normalizeH="0" baseline="0" noProof="0" dirty="0">
                <a:ln>
                  <a:noFill/>
                </a:ln>
                <a:solidFill>
                  <a:srgbClr val="FFFFFF"/>
                </a:solidFill>
                <a:effectLst/>
                <a:uLnTx/>
                <a:uFillTx/>
                <a:latin typeface="Arial"/>
                <a:cs typeface="Arial"/>
                <a:sym typeface="Arial"/>
              </a:rPr>
              <a:t>Industrial Productivity </a:t>
            </a:r>
            <a:endParaRPr kumimoji="0" sz="900" b="1" i="1" u="none" strike="noStrike" kern="0" cap="none" spc="0" normalizeH="0" baseline="0" noProof="0" dirty="0">
              <a:ln>
                <a:noFill/>
              </a:ln>
              <a:solidFill>
                <a:srgbClr val="FFFFFF"/>
              </a:solidFill>
              <a:effectLst/>
              <a:uLnTx/>
              <a:uFillTx/>
              <a:latin typeface="Arial"/>
              <a:cs typeface="Arial"/>
              <a:sym typeface="Arial"/>
            </a:endParaRPr>
          </a:p>
        </p:txBody>
      </p:sp>
      <p:pic>
        <p:nvPicPr>
          <p:cNvPr id="180" name="image2.pdf" descr="NASA insigniaCMYK"/>
          <p:cNvPicPr>
            <a:picLocks noChangeAspect="1"/>
          </p:cNvPicPr>
          <p:nvPr/>
        </p:nvPicPr>
        <p:blipFill>
          <a:blip r:embed="rId2">
            <a:extLst/>
          </a:blip>
          <a:stretch>
            <a:fillRect/>
          </a:stretch>
        </p:blipFill>
        <p:spPr>
          <a:xfrm>
            <a:off x="8001000" y="92075"/>
            <a:ext cx="931863" cy="746125"/>
          </a:xfrm>
          <a:prstGeom prst="rect">
            <a:avLst/>
          </a:prstGeom>
          <a:ln w="12700">
            <a:miter lim="400000"/>
          </a:ln>
        </p:spPr>
      </p:pic>
      <p:sp>
        <p:nvSpPr>
          <p:cNvPr id="181" name="Shape 181"/>
          <p:cNvSpPr/>
          <p:nvPr/>
        </p:nvSpPr>
        <p:spPr>
          <a:xfrm>
            <a:off x="76200" y="2209800"/>
            <a:ext cx="4572000" cy="1961288"/>
          </a:xfrm>
          <a:prstGeom prst="roundRect">
            <a:avLst>
              <a:gd name="adj" fmla="val 15541"/>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2" name="Shape 182"/>
          <p:cNvSpPr/>
          <p:nvPr/>
        </p:nvSpPr>
        <p:spPr>
          <a:xfrm>
            <a:off x="152400" y="228600"/>
            <a:ext cx="7772400"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a:solidFill>
                  <a:srgbClr val="FFFFFF"/>
                </a:solidFill>
                <a:latin typeface="+mn-lt"/>
                <a:ea typeface="+mn-ea"/>
                <a:cs typeface="+mn-cs"/>
                <a:sym typeface="Times New Roma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FFFFF"/>
                </a:solidFill>
                <a:effectLst/>
                <a:uLnTx/>
                <a:uFillTx/>
                <a:latin typeface="Times New Roman"/>
                <a:cs typeface="Times New Roman"/>
                <a:sym typeface="Times New Roman"/>
              </a:rPr>
              <a:t>All-in-One Lab Device Gets New Instruments via Software Update</a:t>
            </a:r>
          </a:p>
        </p:txBody>
      </p:sp>
      <p:sp>
        <p:nvSpPr>
          <p:cNvPr id="183" name="Shape 183"/>
          <p:cNvSpPr/>
          <p:nvPr/>
        </p:nvSpPr>
        <p:spPr>
          <a:xfrm>
            <a:off x="4724400" y="4114800"/>
            <a:ext cx="4267200" cy="2209800"/>
          </a:xfrm>
          <a:prstGeom prst="roundRect">
            <a:avLst>
              <a:gd name="adj" fmla="val 16667"/>
            </a:avLst>
          </a:prstGeom>
          <a:ln w="19050">
            <a:solidFill>
              <a:srgbClr val="535A77"/>
            </a:solidFill>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defRPr>
            </a:pPr>
            <a:endParaRPr kumimoji="0" sz="2400" b="0" i="0" u="none" strike="noStrike" kern="0" cap="none" spc="0" normalizeH="0" baseline="0" noProof="0">
              <a:ln>
                <a:noFill/>
              </a:ln>
              <a:solidFill>
                <a:srgbClr val="FFFFFF"/>
              </a:solidFill>
              <a:effectLst/>
              <a:uLnTx/>
              <a:uFillTx/>
              <a:latin typeface="Corbel"/>
              <a:sym typeface="Corbel"/>
            </a:endParaRPr>
          </a:p>
        </p:txBody>
      </p:sp>
      <p:sp>
        <p:nvSpPr>
          <p:cNvPr id="184" name="Shape 184"/>
          <p:cNvSpPr/>
          <p:nvPr/>
        </p:nvSpPr>
        <p:spPr>
          <a:xfrm>
            <a:off x="76200" y="4229100"/>
            <a:ext cx="4572000" cy="197490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0" marR="0" lvl="0" indent="0" algn="ctr" defTabSz="914400" rtl="0" eaLnBrk="1" fontAlgn="auto" latinLnBrk="0" hangingPunct="0">
              <a:lnSpc>
                <a:spcPct val="100000"/>
              </a:lnSpc>
              <a:spcBef>
                <a:spcPts val="600"/>
              </a:spcBef>
              <a:spcAft>
                <a:spcPts val="0"/>
              </a:spcAft>
              <a:buClrTx/>
              <a:buSzTx/>
              <a:buFontTx/>
              <a:buNone/>
              <a:tabLst>
                <a:tab pos="228600" algn="l"/>
                <a:tab pos="292100" algn="l"/>
              </a:tabLst>
              <a:defRPr sz="1600" b="1">
                <a:solidFill>
                  <a:srgbClr val="FFFFFF"/>
                </a:solidFill>
                <a:latin typeface="Arial"/>
                <a:ea typeface="Arial"/>
                <a:cs typeface="Arial"/>
                <a:sym typeface="Arial"/>
              </a:defRPr>
            </a:pPr>
            <a:r>
              <a:rPr kumimoji="0" sz="1600" b="1" i="0" u="none" strike="noStrike" kern="0" cap="none" spc="0" normalizeH="0" baseline="0" noProof="0" dirty="0">
                <a:ln>
                  <a:noFill/>
                </a:ln>
                <a:solidFill>
                  <a:srgbClr val="FFFFFF"/>
                </a:solidFill>
                <a:effectLst/>
                <a:uLnTx/>
                <a:uFillTx/>
                <a:latin typeface="Arial"/>
                <a:cs typeface="Arial"/>
                <a:sym typeface="Arial"/>
              </a:rPr>
              <a:t>Technology Transfer</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As JPL employees and/or under an agreement between NASA and the Australian space agency, a group at the </a:t>
            </a:r>
            <a:r>
              <a:rPr kumimoji="0" lang="en-US" sz="1400" b="0" i="0" u="none" strike="noStrike" kern="0" cap="none" spc="0" normalizeH="0" baseline="0" noProof="0" dirty="0">
                <a:ln>
                  <a:noFill/>
                </a:ln>
                <a:solidFill>
                  <a:srgbClr val="FFFFFF"/>
                </a:solidFill>
                <a:effectLst/>
                <a:uLnTx/>
                <a:uFillTx/>
                <a:latin typeface="Arial"/>
                <a:cs typeface="Arial"/>
                <a:sym typeface="Arial"/>
              </a:rPr>
              <a:t>Australian National University developed instruments for LISA and GRACE </a:t>
            </a:r>
          </a:p>
          <a:p>
            <a:pPr marL="285750" marR="0" lvl="0" indent="-285750" algn="l" defTabSz="914400" rtl="0" eaLnBrk="1" fontAlgn="auto" latinLnBrk="0" hangingPunct="0">
              <a:lnSpc>
                <a:spcPct val="100000"/>
              </a:lnSpc>
              <a:spcBef>
                <a:spcPts val="500"/>
              </a:spcBef>
              <a:spcAft>
                <a:spcPts val="0"/>
              </a:spcAft>
              <a:buClr>
                <a:srgbClr val="790015"/>
              </a:buClr>
              <a:buSzPct val="100000"/>
              <a:buFont typeface="Wingdings" panose="05000000000000000000" pitchFamily="2" charset="2"/>
              <a:buChar char=""/>
              <a:tabLst>
                <a:tab pos="228600" algn="l"/>
                <a:tab pos="292100" algn="l"/>
              </a:tabLst>
              <a:defRPr sz="1400">
                <a:solidFill>
                  <a:srgbClr val="FFFFFF"/>
                </a:solidFill>
                <a:latin typeface="Arial"/>
                <a:ea typeface="Arial"/>
                <a:cs typeface="Arial"/>
                <a:sym typeface="Arial"/>
              </a:defRPr>
            </a:pPr>
            <a:r>
              <a:rPr kumimoji="0" lang="en-US" sz="1400" b="0" i="0" u="none" strike="noStrike" kern="0" cap="none" spc="0" normalizeH="0" baseline="0" noProof="0" dirty="0">
                <a:ln>
                  <a:noFill/>
                </a:ln>
                <a:solidFill>
                  <a:srgbClr val="FFFFFF"/>
                </a:solidFill>
                <a:effectLst/>
                <a:uLnTx/>
                <a:uFillTx/>
                <a:latin typeface="Arial"/>
                <a:ea typeface="Arial"/>
                <a:cs typeface="Arial"/>
                <a:sym typeface="Arial"/>
              </a:rPr>
              <a:t>After </a:t>
            </a:r>
            <a:r>
              <a:rPr kumimoji="0" lang="en-US" sz="1400" b="0" i="0" u="none" strike="noStrike" kern="0" cap="none" spc="0" normalizeH="0" baseline="0" noProof="0" dirty="0">
                <a:ln>
                  <a:noFill/>
                </a:ln>
                <a:solidFill>
                  <a:srgbClr val="FFFFFF"/>
                </a:solidFill>
                <a:effectLst/>
                <a:uLnTx/>
                <a:uFillTx/>
                <a:latin typeface="Arial"/>
                <a:cs typeface="Arial"/>
                <a:sym typeface="Arial"/>
              </a:rPr>
              <a:t>Australian space agency ended, they applied expertise they’d developed in signal processing and chip programming to create </a:t>
            </a:r>
            <a:r>
              <a:rPr kumimoji="0" lang="en-US" sz="1400" b="0" i="0" u="none" strike="noStrike" kern="0" cap="none" spc="0" normalizeH="0" baseline="0" noProof="0" dirty="0" err="1">
                <a:ln>
                  <a:noFill/>
                </a:ln>
                <a:solidFill>
                  <a:srgbClr val="FFFFFF"/>
                </a:solidFill>
                <a:effectLst/>
                <a:uLnTx/>
                <a:uFillTx/>
                <a:latin typeface="Arial"/>
                <a:cs typeface="Arial"/>
                <a:sym typeface="Arial"/>
              </a:rPr>
              <a:t>Moku:Lab</a:t>
            </a:r>
            <a:r>
              <a:rPr kumimoji="0" lang="en-US" sz="1400" b="0" i="0" u="none" strike="noStrike" kern="0" cap="none" spc="0" normalizeH="0" baseline="0" noProof="0" dirty="0">
                <a:ln>
                  <a:noFill/>
                </a:ln>
                <a:solidFill>
                  <a:srgbClr val="FFFFFF"/>
                </a:solidFill>
                <a:effectLst/>
                <a:uLnTx/>
                <a:uFillTx/>
                <a:latin typeface="Arial"/>
                <a:cs typeface="Arial"/>
                <a:sym typeface="Arial"/>
              </a:rPr>
              <a:t> </a:t>
            </a:r>
            <a:endParaRPr kumimoji="0" sz="1400" b="0" i="0" u="none" strike="noStrike" kern="0" cap="none" spc="0" normalizeH="0" baseline="0" noProof="0" dirty="0">
              <a:ln>
                <a:noFill/>
              </a:ln>
              <a:solidFill>
                <a:srgbClr val="FFFFFF"/>
              </a:solidFill>
              <a:effectLst/>
              <a:uLnTx/>
              <a:uFillTx/>
              <a:latin typeface="Arial"/>
              <a:ea typeface="Arial"/>
              <a:cs typeface="Arial"/>
              <a:sym typeface="Times New Roman"/>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04836" y="1133338"/>
            <a:ext cx="3709719" cy="2794136"/>
          </a:xfrm>
          <a:prstGeom prst="rect">
            <a:avLst/>
          </a:prstGeom>
        </p:spPr>
      </p:pic>
    </p:spTree>
    <p:extLst>
      <p:ext uri="{BB962C8B-B14F-4D97-AF65-F5344CB8AC3E}">
        <p14:creationId xmlns:p14="http://schemas.microsoft.com/office/powerpoint/2010/main" val="1550033231"/>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642630"/>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Gold is highly reflective: helpful in detecting infrared light from far away as well as in blocking radiant heat</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Also, gold is inert so it doesn’t tarnish</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Because of these features, NASA uses gold on spacecraft like the James Webb Space Telescope</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Goddard Space Flight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prstClr val="white"/>
                </a:solidFill>
                <a:effectLst/>
                <a:uLnTx/>
                <a:uFillTx/>
                <a:latin typeface="Arial" charset="0"/>
                <a:ea typeface="+mn-ea"/>
                <a:cs typeface="+mn-cs"/>
              </a:rPr>
              <a:t>Epner</a:t>
            </a:r>
            <a:r>
              <a:rPr kumimoji="0" lang="en-US" sz="1600" b="1" i="1" u="none" strike="noStrike" kern="1200" cap="none" spc="0" normalizeH="0" baseline="0" noProof="0" dirty="0">
                <a:ln>
                  <a:noFill/>
                </a:ln>
                <a:solidFill>
                  <a:prstClr val="white"/>
                </a:solidFill>
                <a:effectLst/>
                <a:uLnTx/>
                <a:uFillTx/>
                <a:latin typeface="Arial" charset="0"/>
                <a:ea typeface="+mn-ea"/>
                <a:cs typeface="+mn-cs"/>
              </a:rPr>
              <a:t> Technology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Brooklyn, New York</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LaserGold</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is an </a:t>
            </a:r>
            <a:r>
              <a:rPr kumimoji="0" lang="en-US" sz="1400" b="0" i="0" u="none" strike="noStrike" kern="1200" cap="none" spc="0" normalizeH="0" baseline="0" noProof="0">
                <a:ln>
                  <a:noFill/>
                </a:ln>
                <a:solidFill>
                  <a:prstClr val="white"/>
                </a:solidFill>
                <a:effectLst/>
                <a:uLnTx/>
                <a:uFillTx/>
                <a:latin typeface="Arial" charset="0"/>
                <a:ea typeface="+mn-ea"/>
                <a:cs typeface="+mn-cs"/>
              </a:rPr>
              <a:t>electroplating process first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used on laser components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NASA has used it on spacecraft since the 1970s and continues to use it on modern missions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Thanks in part to the reputation and processes developed through the NASA work,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Epner</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has a wide customer base—including the Oscars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2018</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a:ln>
                  <a:noFill/>
                </a:ln>
                <a:solidFill>
                  <a:prstClr val="white"/>
                </a:solidFill>
                <a:effectLst/>
                <a:uLnTx/>
                <a:uFillTx/>
                <a:latin typeface="Arial" charset="0"/>
                <a:ea typeface="+mn-ea"/>
                <a:cs typeface="+mn-cs"/>
              </a:rPr>
              <a:t>Industrial Productivity</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Gold Coating Keeps Oscars Bright</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Epner</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Technology developed an innovative method of gold plating that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achievied</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almost the same reflectivity as solid gold and was very durable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In the 1990s, it improved its processes due in part to a contract for the Mars Orbiter Laser Altimeter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resulting coating maintained high reflectivity while also achieving hardness triple that of pure gold</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681" t="2915" r="4575" b="8235"/>
          <a:stretch/>
        </p:blipFill>
        <p:spPr>
          <a:xfrm>
            <a:off x="4913473" y="1159885"/>
            <a:ext cx="3889054" cy="2633230"/>
          </a:xfrm>
          <a:prstGeom prst="rect">
            <a:avLst/>
          </a:prstGeom>
        </p:spPr>
      </p:pic>
    </p:spTree>
    <p:extLst>
      <p:ext uri="{BB962C8B-B14F-4D97-AF65-F5344CB8AC3E}">
        <p14:creationId xmlns:p14="http://schemas.microsoft.com/office/powerpoint/2010/main" val="386051084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NASA Technology</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NASA works with and creates cutting edge, high performance materials for its missions</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The heat treatment facility processes materials to make them harder, tougher, and stronger as needed</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NASA has also been exploring 3D printing as another way to manufacture parts</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Glenn Research Center</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smtClean="0">
                <a:ln>
                  <a:noFill/>
                </a:ln>
                <a:solidFill>
                  <a:prstClr val="white"/>
                </a:solidFill>
                <a:effectLst/>
                <a:uLnTx/>
                <a:uFillTx/>
                <a:latin typeface="Arial" charset="0"/>
                <a:ea typeface="+mn-ea"/>
                <a:cs typeface="+mn-cs"/>
              </a:rPr>
              <a:t>PrintSpace</a:t>
            </a: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 3D</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Rexburg, Idaho</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The Altair 3D printer prints more than 25 different materials, with more continuing to be added</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It prints extremely fast—the hot end heats up in seconds and is extremely accurate for different materials—and has a user-friendly interface</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Company intends it to help engineers make end use products, not just prototypes</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a:t>
            </a:r>
            <a:r>
              <a:rPr kumimoji="0" lang="en-US" sz="900" b="1" i="1" u="none" strike="noStrike" kern="1200" cap="none" spc="0" normalizeH="0" baseline="0" noProof="0" dirty="0" smtClean="0">
                <a:ln>
                  <a:noFill/>
                </a:ln>
                <a:solidFill>
                  <a:prstClr val="white"/>
                </a:solidFill>
                <a:effectLst/>
                <a:uLnTx/>
                <a:uFillTx/>
                <a:latin typeface="Arial" charset="0"/>
                <a:ea typeface="+mn-ea"/>
                <a:cs typeface="+mn-cs"/>
              </a:rPr>
              <a:t>2018</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smtClean="0">
                <a:ln>
                  <a:noFill/>
                </a:ln>
                <a:solidFill>
                  <a:prstClr val="white"/>
                </a:solidFill>
                <a:effectLst/>
                <a:uLnTx/>
                <a:uFillTx/>
                <a:latin typeface="Arial" charset="0"/>
                <a:ea typeface="+mn-ea"/>
                <a:cs typeface="+mn-cs"/>
              </a:rPr>
              <a:t>Industrial Productivity</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itchFamily="18" charset="0"/>
                <a:ea typeface="+mn-ea"/>
                <a:cs typeface="+mn-cs"/>
              </a:rPr>
              <a:t>3D Printer Aims to Accelerate Materials Development</a:t>
            </a:r>
            <a:endPar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Technology Transfer</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Mark </a:t>
            </a:r>
            <a:r>
              <a:rPr kumimoji="0" lang="en-US" sz="1400" b="0" i="0" u="none" strike="noStrike" kern="1200" cap="none" spc="0" normalizeH="0" baseline="0" noProof="0" dirty="0" err="1" smtClean="0">
                <a:ln>
                  <a:noFill/>
                </a:ln>
                <a:solidFill>
                  <a:prstClr val="white"/>
                </a:solidFill>
                <a:effectLst/>
                <a:uLnTx/>
                <a:uFillTx/>
                <a:latin typeface="Arial" charset="0"/>
                <a:ea typeface="+mn-ea"/>
                <a:cs typeface="+mn-cs"/>
              </a:rPr>
              <a:t>Jaster</a:t>
            </a: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 worked at Glenn’s heat treatment facility for years, gaining knowledge and skills related to materials, thermal management and automation</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He relied on this expertise to help him build a new, high-end 3D printer when he founded </a:t>
            </a:r>
            <a:r>
              <a:rPr kumimoji="0" lang="en-US" sz="1400" b="0" i="0" u="none" strike="noStrike" kern="1200" cap="none" spc="0" normalizeH="0" baseline="0" noProof="0" dirty="0" err="1" smtClean="0">
                <a:ln>
                  <a:noFill/>
                </a:ln>
                <a:solidFill>
                  <a:prstClr val="white"/>
                </a:solidFill>
                <a:effectLst/>
                <a:uLnTx/>
                <a:uFillTx/>
                <a:latin typeface="Arial" charset="0"/>
                <a:ea typeface="+mn-ea"/>
                <a:cs typeface="+mn-cs"/>
              </a:rPr>
              <a:t>PrintSpace</a:t>
            </a: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 3D</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The company won a </a:t>
            </a:r>
            <a:r>
              <a:rPr kumimoji="0" lang="en-US" sz="1400" b="0" i="0" u="none" strike="noStrike" kern="1200" cap="none" spc="0" normalizeH="0" baseline="0" noProof="0" smtClean="0">
                <a:ln>
                  <a:noFill/>
                </a:ln>
                <a:solidFill>
                  <a:prstClr val="white"/>
                </a:solidFill>
                <a:effectLst/>
                <a:uLnTx/>
                <a:uFillTx/>
                <a:latin typeface="Arial" charset="0"/>
                <a:ea typeface="+mn-ea"/>
                <a:cs typeface="+mn-cs"/>
              </a:rPr>
              <a:t>local startup contest </a:t>
            </a: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soon after launch, earning increased publicity and </a:t>
            </a:r>
            <a:r>
              <a:rPr kumimoji="0" lang="en-US" sz="1400" b="0" i="0" u="none" strike="noStrike" kern="1200" cap="none" spc="0" normalizeH="0" baseline="0" noProof="0" smtClean="0">
                <a:ln>
                  <a:noFill/>
                </a:ln>
                <a:solidFill>
                  <a:prstClr val="white"/>
                </a:solidFill>
                <a:effectLst/>
                <a:uLnTx/>
                <a:uFillTx/>
                <a:latin typeface="Arial" charset="0"/>
                <a:ea typeface="+mn-ea"/>
                <a:cs typeface="+mn-cs"/>
              </a:rPr>
              <a:t>$5,000</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4739" y="917221"/>
            <a:ext cx="2026521" cy="3039782"/>
          </a:xfrm>
          <a:prstGeom prst="rect">
            <a:avLst/>
          </a:prstGeom>
        </p:spPr>
      </p:pic>
    </p:spTree>
    <p:extLst>
      <p:ext uri="{BB962C8B-B14F-4D97-AF65-F5344CB8AC3E}">
        <p14:creationId xmlns:p14="http://schemas.microsoft.com/office/powerpoint/2010/main" val="312368268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NASA Technology</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Liquid </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hydrogen and </a:t>
            </a: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oxygen rocket fuel must be kept hundreds of degrees below zero</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Temperature must be maintained precisely to ensure optimal flow (i.e., no gas bubbles)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Sensors must be reliable and extremely accurate at extremely low temperatures</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Kennedy Space Center</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Scientific Instruments Inc.</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prstClr val="white"/>
                </a:solidFill>
                <a:effectLst/>
                <a:uLnTx/>
                <a:uFillTx/>
                <a:latin typeface="Arial" charset="0"/>
                <a:ea typeface="+mn-ea"/>
                <a:cs typeface="+mn-cs"/>
              </a:rPr>
              <a:t>West Palm Beach, Florida</a:t>
            </a: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05834"/>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The sensors read temps from 1.5–450 Kelvin, or from -460 to 350°F; they are interchangeable and don’t require individual calibration</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NASA continues to use the sensors for its fuel lines and on other missions, including Hubble</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Similar model also sold to private space companies and for MRI magnet production</a:t>
            </a: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a:t>
            </a:r>
            <a:r>
              <a:rPr kumimoji="0" lang="en-US" sz="900" b="1" i="1" u="none" strike="noStrike" kern="1200" cap="none" spc="0" normalizeH="0" baseline="0" noProof="0" dirty="0" smtClean="0">
                <a:ln>
                  <a:noFill/>
                </a:ln>
                <a:solidFill>
                  <a:prstClr val="white"/>
                </a:solidFill>
                <a:effectLst/>
                <a:uLnTx/>
                <a:uFillTx/>
                <a:latin typeface="Arial" charset="0"/>
                <a:ea typeface="+mn-ea"/>
                <a:cs typeface="+mn-cs"/>
              </a:rPr>
              <a:t>2018</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smtClean="0">
                <a:ln>
                  <a:noFill/>
                </a:ln>
                <a:solidFill>
                  <a:prstClr val="white"/>
                </a:solidFill>
                <a:effectLst/>
                <a:uLnTx/>
                <a:uFillTx/>
                <a:latin typeface="Arial" charset="0"/>
                <a:ea typeface="+mn-ea"/>
                <a:cs typeface="+mn-cs"/>
              </a:rPr>
              <a:t>Industrial Productivity</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96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Silicon Diode Sensor Tracks Extreme Temperatures</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smtClean="0">
                <a:ln>
                  <a:noFill/>
                </a:ln>
                <a:solidFill>
                  <a:prstClr val="white"/>
                </a:solidFill>
                <a:effectLst/>
                <a:uLnTx/>
                <a:uFillTx/>
                <a:latin typeface="Arial" charset="0"/>
                <a:ea typeface="+mn-ea"/>
                <a:cs typeface="+mn-cs"/>
              </a:rPr>
              <a:t>Technology Transfer</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Scientific Instruments has been making temperature sensors for NASA since the days of Apollo</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For Space Shuttle, Kennedy wanted an upgrade to improve resolution an extremely low temperatures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smtClean="0">
                <a:ln>
                  <a:noFill/>
                </a:ln>
                <a:solidFill>
                  <a:prstClr val="white"/>
                </a:solidFill>
                <a:effectLst/>
                <a:uLnTx/>
                <a:uFillTx/>
                <a:latin typeface="Arial" charset="0"/>
                <a:ea typeface="+mn-ea"/>
                <a:cs typeface="+mn-cs"/>
              </a:rPr>
              <a:t>Scientific Instruments already made silicon diode sensors that worked better, but needed to modify them to withstand harsh launch conditions and other specific NASA requirements</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175" b="4445"/>
          <a:stretch/>
        </p:blipFill>
        <p:spPr>
          <a:xfrm>
            <a:off x="5638800" y="946619"/>
            <a:ext cx="2133600" cy="3020544"/>
          </a:xfrm>
          <a:prstGeom prst="rect">
            <a:avLst/>
          </a:prstGeom>
        </p:spPr>
      </p:pic>
    </p:spTree>
    <p:extLst>
      <p:ext uri="{BB962C8B-B14F-4D97-AF65-F5344CB8AC3E}">
        <p14:creationId xmlns:p14="http://schemas.microsoft.com/office/powerpoint/2010/main" val="314599400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567225"/>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Remote imaging can reveal different information depending on which wavelengths are captured</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 tunable light filter allows a single, remotely controlled sensor to observe any portion of the light spectrum instead of needing to swap out filters</a:t>
            </a: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Jet Propulsion Laboratory (JPL)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Meadowlark Optics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Frederick, Colorado</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70467"/>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Liquid crystal variable retarders can be tuned to different wavelengths electronically</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Spatial light modulators us a large array of tiny LCVRs to shape and split laser beams</a:t>
            </a: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Optical tweezers use a spatial light modulator to help grab and move genetic material and other tiny particles</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a:ln>
                  <a:noFill/>
                </a:ln>
                <a:solidFill>
                  <a:prstClr val="white"/>
                </a:solidFill>
                <a:effectLst/>
                <a:uLnTx/>
                <a:uFillTx/>
                <a:latin typeface="Arial" charset="0"/>
                <a:ea typeface="+mn-ea"/>
                <a:cs typeface="+mn-cs"/>
              </a:rPr>
              <a:t>Spinoff 2018</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a:ln>
                  <a:noFill/>
                </a:ln>
                <a:solidFill>
                  <a:prstClr val="white"/>
                </a:solidFill>
                <a:effectLst/>
                <a:uLnTx/>
                <a:uFillTx/>
                <a:latin typeface="Arial" charset="0"/>
                <a:ea typeface="+mn-ea"/>
                <a:cs typeface="+mn-cs"/>
              </a:rPr>
              <a:t>Industrial Productivity</a:t>
            </a: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3088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Times New Roman" pitchFamily="18" charset="0"/>
                <a:ea typeface="+mn-ea"/>
                <a:cs typeface="+mn-cs"/>
              </a:rPr>
              <a:t>Tunable Liquid Crystals Grab Particles and Cells Using Only Light</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Meadowlark Optics received two SBIR contracts, first from the Air Force and the second from JPL, to develop its first liquid crystal variable retarders</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It won a Photonics Circle of Excellence Award from Photonics Spectra Magazine for the device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company now uses it and derivatives in 30–40% of its products</a:t>
            </a:r>
          </a:p>
        </p:txBody>
      </p: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14962" y="1109411"/>
            <a:ext cx="2886075" cy="2734177"/>
          </a:xfrm>
          <a:prstGeom prst="rect">
            <a:avLst/>
          </a:prstGeom>
        </p:spPr>
      </p:pic>
    </p:spTree>
    <p:extLst>
      <p:ext uri="{BB962C8B-B14F-4D97-AF65-F5344CB8AC3E}">
        <p14:creationId xmlns:p14="http://schemas.microsoft.com/office/powerpoint/2010/main" val="391560409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b="-74"/>
          <a:stretch/>
        </p:blipFill>
        <p:spPr>
          <a:xfrm>
            <a:off x="0" y="0"/>
            <a:ext cx="9144000" cy="6858000"/>
          </a:xfrm>
          <a:prstGeom prst="rect">
            <a:avLst/>
          </a:prstGeom>
        </p:spPr>
      </p:pic>
      <p:sp>
        <p:nvSpPr>
          <p:cNvPr id="3" name="TextBox 2"/>
          <p:cNvSpPr txBox="1"/>
          <p:nvPr/>
        </p:nvSpPr>
        <p:spPr>
          <a:xfrm>
            <a:off x="0" y="5473005"/>
            <a:ext cx="5553940" cy="1384995"/>
          </a:xfrm>
          <a:prstGeom prst="rect">
            <a:avLst/>
          </a:prstGeom>
          <a:solidFill>
            <a:schemeClr val="bg1">
              <a:alpha val="50000"/>
            </a:schemeClr>
          </a:solidFill>
          <a:effectLst>
            <a:softEdge rad="31750"/>
          </a:effectLst>
        </p:spPr>
        <p:txBody>
          <a:bodyPr wrap="square" rtlCol="0">
            <a:spAutoFit/>
          </a:bodyPr>
          <a:lstStyle/>
          <a:p>
            <a:pPr marL="91440"/>
            <a:r>
              <a:rPr lang="en-US" sz="2800" dirty="0">
                <a:solidFill>
                  <a:prstClr val="white"/>
                </a:solidFill>
              </a:rPr>
              <a:t>Visit the </a:t>
            </a:r>
            <a:r>
              <a:rPr lang="en-US" sz="2800" i="1" dirty="0">
                <a:solidFill>
                  <a:prstClr val="white"/>
                </a:solidFill>
              </a:rPr>
              <a:t>Spinoff</a:t>
            </a:r>
            <a:r>
              <a:rPr lang="en-US" sz="2800" dirty="0">
                <a:solidFill>
                  <a:prstClr val="white"/>
                </a:solidFill>
              </a:rPr>
              <a:t> website for more examples of NASA technology transfer: http://spinoff.nasa.gov</a:t>
            </a:r>
          </a:p>
        </p:txBody>
      </p:sp>
    </p:spTree>
    <p:extLst>
      <p:ext uri="{BB962C8B-B14F-4D97-AF65-F5344CB8AC3E}">
        <p14:creationId xmlns:p14="http://schemas.microsoft.com/office/powerpoint/2010/main" val="26715390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Z:\Spinoff\tto\Image Collections\NASA logos\2000px-NASA_logo.svg.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072194" y="2133600"/>
            <a:ext cx="3049899" cy="2592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891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Astronauts lose bone and muscle mass during stays in space, because of the lack of gravity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Exercise combats this loss, but equipment must be specially modified for zero gravity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To get the effect of “weight-lifting,” astronauts use resistance-based exercise machines</a:t>
            </a: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Johnson Space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OYO Fitness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Kansas City, Missouri</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288961"/>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Doubleflex</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weighs just two pounds and can be folded to fit in a small backpack</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minituraized</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Spiraflex</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technology can create up to 25 pounds of linear resistance; users can add additional resistance with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FlexPacks</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The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DoubleFlex</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applies resistance to both sides of muscle groups in one motion, enabling balanced bodybuilding in half the time</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2018</a:t>
            </a:r>
          </a:p>
        </p:txBody>
      </p:sp>
      <p:sp>
        <p:nvSpPr>
          <p:cNvPr id="8203" name="Rectangle 14"/>
          <p:cNvSpPr>
            <a:spLocks noChangeArrowheads="1"/>
          </p:cNvSpPr>
          <p:nvPr/>
        </p:nvSpPr>
        <p:spPr bwMode="auto">
          <a:xfrm rot="10800000" flipV="1">
            <a:off x="6172200" y="6512075"/>
            <a:ext cx="2895600" cy="2314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Health and Medicine</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52322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itchFamily="18" charset="0"/>
                <a:ea typeface="+mn-ea"/>
                <a:cs typeface="+mn-cs"/>
              </a:rPr>
              <a:t>Weightless “Weight”-Lifting Builds Muscle on Earth </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In the 1990s, inventor Paul Francis won a NASA competition with technology he called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Spiraflex</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”—a spiral torsional spring made out of elastomer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With NASA funding, Francis began to develop a device with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Spiraflex</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to use on the International Space Station; it was used from 2000 to 2009</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Francis licensed his patents to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Bowflex</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and later developed his own fitness </a:t>
            </a:r>
            <a:r>
              <a:rPr kumimoji="0" lang="en-US" sz="1400" b="0" i="0" u="none" strike="noStrike" kern="1200" cap="none" spc="0" normalizeH="0" baseline="0" noProof="0">
                <a:ln>
                  <a:noFill/>
                </a:ln>
                <a:solidFill>
                  <a:prstClr val="white"/>
                </a:solidFill>
                <a:effectLst/>
                <a:uLnTx/>
                <a:uFillTx/>
                <a:latin typeface="Arial" charset="0"/>
                <a:ea typeface="+mn-ea"/>
                <a:cs typeface="+mn-cs"/>
              </a:rPr>
              <a:t>equipment using Spiraflex</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2704" t="-483" r="19999" b="483"/>
          <a:stretch/>
        </p:blipFill>
        <p:spPr>
          <a:xfrm>
            <a:off x="4838700" y="1066800"/>
            <a:ext cx="4038600" cy="2819400"/>
          </a:xfrm>
          <a:prstGeom prst="rect">
            <a:avLst/>
          </a:prstGeom>
        </p:spPr>
      </p:pic>
    </p:spTree>
    <p:extLst>
      <p:ext uri="{BB962C8B-B14F-4D97-AF65-F5344CB8AC3E}">
        <p14:creationId xmlns:p14="http://schemas.microsoft.com/office/powerpoint/2010/main" val="289182271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642630"/>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Long duration space missions are challenging psychologically and emotionally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Access to a therapist from space is difficult</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One solution to address this problem is virtual therapy, via a video-based computer program</a:t>
            </a:r>
            <a:endParaRPr kumimoji="0" lang="en-US" sz="16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7" name="Rectangle 4"/>
          <p:cNvSpPr>
            <a:spLocks noChangeArrowheads="1"/>
          </p:cNvSpPr>
          <p:nvPr/>
        </p:nvSpPr>
        <p:spPr bwMode="auto">
          <a:xfrm>
            <a:off x="0" y="685800"/>
            <a:ext cx="4495800" cy="1570038"/>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Johnson Space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err="1">
                <a:ln>
                  <a:noFill/>
                </a:ln>
                <a:solidFill>
                  <a:prstClr val="white"/>
                </a:solidFill>
                <a:effectLst/>
                <a:uLnTx/>
                <a:uFillTx/>
                <a:latin typeface="Arial" charset="0"/>
                <a:ea typeface="+mn-ea"/>
                <a:cs typeface="+mn-cs"/>
              </a:rPr>
              <a:t>everMind</a:t>
            </a:r>
            <a:r>
              <a:rPr kumimoji="0" lang="en-US" sz="1600" b="1" i="1" u="none" strike="noStrike" kern="1200" cap="none" spc="0" normalizeH="0" baseline="0" noProof="0" dirty="0">
                <a:ln>
                  <a:noFill/>
                </a:ln>
                <a:solidFill>
                  <a:prstClr val="white"/>
                </a:solidFill>
                <a:effectLst/>
                <a:uLnTx/>
                <a:uFillTx/>
                <a:latin typeface="Arial"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Norwich, Vermont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05834"/>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everMind’s</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first product,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ePST</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is a direct translation of the Virtual Space Station module for depression</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ePST</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was the first software cleared by the FDA as software therapy for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depresion</a:t>
            </a:r>
            <a:endParaRPr kumimoji="0" lang="en-US" sz="14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Software removes barriers to therapy like high cost, logistic barriers, and social stigma</a:t>
            </a:r>
            <a:endParaRPr kumimoji="0" lang="en-US" sz="1200" b="0"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2018</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Health and Medicine</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83099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Times New Roman" pitchFamily="18" charset="0"/>
                <a:ea typeface="+mn-ea"/>
                <a:cs typeface="+mn-cs"/>
              </a:rPr>
              <a:t>Virtual Therapist Offers Out-of-This-World Depression Treatment</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endParaRP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288319"/>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In the 1990s, psychologist James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Cartreine</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began building a modular system to treat mental health problems through a video-based interface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He got grants from Johnson Space Center-funded National Space Biomedical Research Institute</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He always intended to adapt it for public health, and he negotiated to take the intellectual property to a private company</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2999" y="1399930"/>
            <a:ext cx="3810001" cy="2153139"/>
          </a:xfrm>
          <a:prstGeom prst="rect">
            <a:avLst/>
          </a:prstGeom>
        </p:spPr>
      </p:pic>
    </p:spTree>
    <p:extLst>
      <p:ext uri="{BB962C8B-B14F-4D97-AF65-F5344CB8AC3E}">
        <p14:creationId xmlns:p14="http://schemas.microsoft.com/office/powerpoint/2010/main" val="397822610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76200" y="4114800"/>
            <a:ext cx="4572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195" name="Rectangle 2"/>
          <p:cNvSpPr>
            <a:spLocks noChangeArrowheads="1"/>
          </p:cNvSpPr>
          <p:nvPr/>
        </p:nvSpPr>
        <p:spPr bwMode="auto">
          <a:xfrm>
            <a:off x="76200" y="2209800"/>
            <a:ext cx="4572000" cy="1858074"/>
          </a:xfrm>
          <a:prstGeom prst="rect">
            <a:avLst/>
          </a:prstGeom>
          <a:noFill/>
          <a:ln w="9525">
            <a:noFill/>
            <a:miter lim="800000"/>
            <a:headEnd/>
            <a:tailEnd/>
          </a:ln>
        </p:spPr>
        <p:txBody>
          <a:bodyPr wrap="square" lIns="92075" tIns="46038" rIns="92075" bIns="46038">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NASA Technology</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In the 1990s, the hunt for exoplanets intensified—first confirmed detection was 1992</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One early method was radial spectroscopy, to detect the wobble of a star to infer a planet tugging at it</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However, existing spectrometers weren’t precise enough to get the results astronomers wanted </a:t>
            </a:r>
          </a:p>
        </p:txBody>
      </p:sp>
      <p:sp>
        <p:nvSpPr>
          <p:cNvPr id="8197" name="Rectangle 4"/>
          <p:cNvSpPr>
            <a:spLocks noChangeArrowheads="1"/>
          </p:cNvSpPr>
          <p:nvPr/>
        </p:nvSpPr>
        <p:spPr bwMode="auto">
          <a:xfrm>
            <a:off x="0" y="685800"/>
            <a:ext cx="4495800" cy="1324081"/>
          </a:xfrm>
          <a:prstGeom prst="rect">
            <a:avLst/>
          </a:prstGeom>
          <a:noFill/>
          <a:ln w="9525">
            <a:noFill/>
            <a:miter lim="800000"/>
            <a:headEnd/>
            <a:tailEnd/>
          </a:ln>
        </p:spPr>
        <p:txBody>
          <a:bodyPr lIns="92075" tIns="46038" rIns="92075" bIns="4603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Goddard Space Flight Center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Hindsight Imaging Inc.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charset="0"/>
                <a:ea typeface="+mn-ea"/>
                <a:cs typeface="+mn-cs"/>
              </a:rPr>
              <a:t>Boston, Massachusetts</a:t>
            </a:r>
          </a:p>
        </p:txBody>
      </p:sp>
      <p:sp>
        <p:nvSpPr>
          <p:cNvPr id="8198" name="Rectangle 5"/>
          <p:cNvSpPr>
            <a:spLocks noChangeArrowheads="1"/>
          </p:cNvSpPr>
          <p:nvPr/>
        </p:nvSpPr>
        <p:spPr bwMode="auto">
          <a:xfrm>
            <a:off x="26988" y="101600"/>
            <a:ext cx="244475" cy="333375"/>
          </a:xfrm>
          <a:prstGeom prst="rect">
            <a:avLst/>
          </a:prstGeom>
          <a:noFill/>
          <a:ln w="9525">
            <a:noFill/>
            <a:miter lim="800000"/>
            <a:headEnd/>
            <a:tailEnd/>
          </a:ln>
        </p:spPr>
        <p:txBody>
          <a:bodyPr wrap="none" lIns="120650" tIns="61912" rIns="120650" bIns="61912">
            <a:spAutoFit/>
          </a:bodyPr>
          <a:lstStyle/>
          <a:p>
            <a:pPr marL="0" marR="0" lvl="0" indent="0" algn="l" defTabSz="1516063" rtl="0" eaLnBrk="0" fontAlgn="base" latinLnBrk="0" hangingPunct="0">
              <a:lnSpc>
                <a:spcPct val="90000"/>
              </a:lnSpc>
              <a:spcBef>
                <a:spcPct val="0"/>
              </a:spcBef>
              <a:spcAft>
                <a:spcPct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Arial" charset="0"/>
              <a:ea typeface="+mn-ea"/>
              <a:cs typeface="+mn-cs"/>
            </a:endParaRPr>
          </a:p>
        </p:txBody>
      </p:sp>
      <p:sp>
        <p:nvSpPr>
          <p:cNvPr id="8199" name="Rectangle 6"/>
          <p:cNvSpPr>
            <a:spLocks noChangeArrowheads="1"/>
          </p:cNvSpPr>
          <p:nvPr/>
        </p:nvSpPr>
        <p:spPr bwMode="auto">
          <a:xfrm>
            <a:off x="4724400" y="4114800"/>
            <a:ext cx="4267200" cy="2105834"/>
          </a:xfrm>
          <a:prstGeom prst="rect">
            <a:avLst/>
          </a:prstGeom>
          <a:noFill/>
          <a:ln w="9525">
            <a:noFill/>
            <a:miter lim="800000"/>
            <a:headEnd/>
            <a:tailEnd/>
          </a:ln>
        </p:spPr>
        <p:txBody>
          <a:bodyPr wrap="square" lIns="92075" tIns="46038" rIns="92075" bIns="46038">
            <a:spAutoFit/>
          </a:bodyPr>
          <a:lstStyle/>
          <a:p>
            <a:pPr marL="0" marR="0" lvl="0" indent="0" algn="ctr" defTabSz="292100" rtl="0" eaLnBrk="0" fontAlgn="base" latinLnBrk="0" hangingPunct="0">
              <a:lnSpc>
                <a:spcPct val="100000"/>
              </a:lnSpc>
              <a:spcBef>
                <a:spcPct val="0"/>
              </a:spcBef>
              <a:spcAft>
                <a:spcPct val="0"/>
              </a:spcAft>
              <a:buClrTx/>
              <a:buSzTx/>
              <a:buFontTx/>
              <a:buNone/>
              <a:tabLst>
                <a:tab pos="228600" algn="l"/>
                <a:tab pos="571500" algn="l"/>
                <a:tab pos="16637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Benefits</a:t>
            </a:r>
            <a:endParaRPr kumimoji="0" lang="en-US" sz="1600" b="0" i="0" u="none" strike="noStrike" kern="1200" cap="none" spc="0" normalizeH="0" baseline="0" noProof="0" dirty="0">
              <a:ln>
                <a:noFill/>
              </a:ln>
              <a:solidFill>
                <a:prstClr val="white"/>
              </a:solidFill>
              <a:effectLst/>
              <a:uLnTx/>
              <a:uFillTx/>
              <a:latin typeface="Arial" charset="0"/>
              <a:ea typeface="+mn-ea"/>
              <a:cs typeface="+mn-cs"/>
            </a:endParaRPr>
          </a:p>
          <a:p>
            <a:pPr marL="228600" marR="0" lvl="0" indent="-228600" algn="l" defTabSz="292100" rtl="0" eaLnBrk="0" fontAlgn="base" latinLnBrk="0" hangingPunct="0">
              <a:lnSpc>
                <a:spcPct val="100000"/>
              </a:lnSpc>
              <a:spcBef>
                <a:spcPct val="50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Hindsight spectrometers are nearly 30 times smaller than conventional high-res versions</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Currently sold as components for larger instruments; in mid-2017, company released first two complete systems—one to detect melanoma</a:t>
            </a:r>
          </a:p>
          <a:p>
            <a:pPr marL="228600" marR="0" lvl="0" indent="-228600" algn="l" defTabSz="2921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571500" algn="l"/>
                <a:tab pos="16637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Hajian</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envisions future tools to noninvasively “biopsy” tumors and measure blood composition</a:t>
            </a:r>
          </a:p>
        </p:txBody>
      </p:sp>
      <p:sp>
        <p:nvSpPr>
          <p:cNvPr id="8200" name="Rectangle 7"/>
          <p:cNvSpPr>
            <a:spLocks noChangeArrowheads="1"/>
          </p:cNvSpPr>
          <p:nvPr/>
        </p:nvSpPr>
        <p:spPr bwMode="auto">
          <a:xfrm>
            <a:off x="117475" y="6342063"/>
            <a:ext cx="1671638" cy="369887"/>
          </a:xfrm>
          <a:prstGeom prst="rect">
            <a:avLst/>
          </a:prstGeom>
          <a:noFill/>
          <a:ln w="9525">
            <a:noFill/>
            <a:miter lim="800000"/>
            <a:headEnd/>
            <a:tailEnd/>
          </a:ln>
        </p:spPr>
        <p:txBody>
          <a:bodyPr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900" b="1" i="1" u="none" strike="noStrike" kern="1200" cap="none" spc="0" normalizeH="0" baseline="0" noProof="0" dirty="0">
              <a:ln>
                <a:noFill/>
              </a:ln>
              <a:solidFill>
                <a:prstClr val="white"/>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Spinoff 2018</a:t>
            </a:r>
          </a:p>
        </p:txBody>
      </p:sp>
      <p:sp>
        <p:nvSpPr>
          <p:cNvPr id="8203" name="Rectangle 14"/>
          <p:cNvSpPr>
            <a:spLocks noChangeArrowheads="1"/>
          </p:cNvSpPr>
          <p:nvPr/>
        </p:nvSpPr>
        <p:spPr bwMode="auto">
          <a:xfrm rot="10800000" flipV="1">
            <a:off x="6172200" y="6511925"/>
            <a:ext cx="2895600" cy="231775"/>
          </a:xfrm>
          <a:prstGeom prst="rect">
            <a:avLst/>
          </a:prstGeom>
          <a:noFill/>
          <a:ln w="9525">
            <a:noFill/>
            <a:miter lim="800000"/>
            <a:headEnd/>
            <a:tailEnd/>
          </a:ln>
        </p:spPr>
        <p:txBody>
          <a:bodyPr wrap="square" lIns="92075" tIns="46038" rIns="92075" bIns="46038">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900" b="1" i="1" u="none" strike="noStrike" kern="1200" cap="none" spc="0" normalizeH="0" baseline="0" noProof="0" dirty="0">
                <a:ln>
                  <a:noFill/>
                </a:ln>
                <a:solidFill>
                  <a:prstClr val="white"/>
                </a:solidFill>
                <a:effectLst/>
                <a:uLnTx/>
                <a:uFillTx/>
                <a:latin typeface="Arial" charset="0"/>
                <a:ea typeface="+mn-ea"/>
                <a:cs typeface="+mn-cs"/>
              </a:rPr>
              <a:t>Health and Medicine</a:t>
            </a:r>
          </a:p>
        </p:txBody>
      </p:sp>
      <p:pic>
        <p:nvPicPr>
          <p:cNvPr id="8206" name="Picture 25" descr="NASA insigniaCMYK"/>
          <p:cNvPicPr preferRelativeResize="0">
            <a:picLocks noChangeAspect="1" noChangeArrowheads="1"/>
          </p:cNvPicPr>
          <p:nvPr/>
        </p:nvPicPr>
        <p:blipFill>
          <a:blip r:embed="rId3" cstate="print"/>
          <a:srcRect/>
          <a:stretch>
            <a:fillRect/>
          </a:stretch>
        </p:blipFill>
        <p:spPr bwMode="auto">
          <a:xfrm>
            <a:off x="8001000" y="92075"/>
            <a:ext cx="931863" cy="746125"/>
          </a:xfrm>
          <a:prstGeom prst="rect">
            <a:avLst/>
          </a:prstGeom>
          <a:noFill/>
          <a:ln w="9525">
            <a:noFill/>
            <a:miter lim="800000"/>
            <a:headEnd/>
            <a:tailEnd/>
          </a:ln>
        </p:spPr>
      </p:pic>
      <p:sp>
        <p:nvSpPr>
          <p:cNvPr id="19" name="Rounded Rectangle 18"/>
          <p:cNvSpPr/>
          <p:nvPr/>
        </p:nvSpPr>
        <p:spPr>
          <a:xfrm>
            <a:off x="76200" y="2209800"/>
            <a:ext cx="4572000" cy="1828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08" name="TextBox 17"/>
          <p:cNvSpPr txBox="1">
            <a:spLocks noChangeArrowheads="1"/>
          </p:cNvSpPr>
          <p:nvPr/>
        </p:nvSpPr>
        <p:spPr bwMode="auto">
          <a:xfrm>
            <a:off x="152400" y="228600"/>
            <a:ext cx="7772400" cy="46166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mn-cs"/>
              </a:rPr>
              <a:t>Compact Spectrometers Unveil Clues to Diagnose Cancer</a:t>
            </a:r>
          </a:p>
        </p:txBody>
      </p:sp>
      <p:sp>
        <p:nvSpPr>
          <p:cNvPr id="22" name="Rounded Rectangle 21"/>
          <p:cNvSpPr/>
          <p:nvPr/>
        </p:nvSpPr>
        <p:spPr>
          <a:xfrm>
            <a:off x="4724400" y="4114800"/>
            <a:ext cx="42672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orbel"/>
              <a:ea typeface="+mn-ea"/>
              <a:cs typeface="+mn-cs"/>
            </a:endParaRPr>
          </a:p>
        </p:txBody>
      </p:sp>
      <p:sp>
        <p:nvSpPr>
          <p:cNvPr id="8210" name="TextBox 17"/>
          <p:cNvSpPr txBox="1">
            <a:spLocks noChangeArrowheads="1"/>
          </p:cNvSpPr>
          <p:nvPr/>
        </p:nvSpPr>
        <p:spPr bwMode="auto">
          <a:xfrm>
            <a:off x="76200" y="4114800"/>
            <a:ext cx="4572000" cy="2072875"/>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35000"/>
              </a:spcBef>
              <a:spcAft>
                <a:spcPct val="0"/>
              </a:spcAft>
              <a:buClrTx/>
              <a:buSzTx/>
              <a:buFontTx/>
              <a:buNone/>
              <a:tabLst>
                <a:tab pos="228600" algn="l"/>
                <a:tab pos="292100" algn="l"/>
              </a:tabLst>
              <a:defRPr/>
            </a:pPr>
            <a:r>
              <a:rPr kumimoji="0" lang="en-US" sz="1600" b="1" i="0" u="none" strike="noStrike" kern="1200" cap="none" spc="0" normalizeH="0" baseline="0" noProof="0" dirty="0">
                <a:ln>
                  <a:noFill/>
                </a:ln>
                <a:solidFill>
                  <a:prstClr val="white"/>
                </a:solidFill>
                <a:effectLst/>
                <a:uLnTx/>
                <a:uFillTx/>
                <a:latin typeface="Arial" charset="0"/>
                <a:ea typeface="+mn-ea"/>
                <a:cs typeface="+mn-cs"/>
              </a:rPr>
              <a:t>Technology Transfer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Arsen</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a:t>
            </a:r>
            <a:r>
              <a:rPr kumimoji="0" lang="en-US" sz="1400" b="0" i="0" u="none" strike="noStrike" kern="1200" cap="none" spc="0" normalizeH="0" baseline="0" noProof="0" dirty="0" err="1">
                <a:ln>
                  <a:noFill/>
                </a:ln>
                <a:solidFill>
                  <a:prstClr val="white"/>
                </a:solidFill>
                <a:effectLst/>
                <a:uLnTx/>
                <a:uFillTx/>
                <a:latin typeface="Arial" charset="0"/>
                <a:ea typeface="+mn-ea"/>
                <a:cs typeface="+mn-cs"/>
              </a:rPr>
              <a:t>Hajian</a:t>
            </a:r>
            <a:r>
              <a:rPr kumimoji="0" lang="en-US" sz="1400" b="0" i="0" u="none" strike="noStrike" kern="1200" cap="none" spc="0" normalizeH="0" baseline="0" noProof="0" dirty="0">
                <a:ln>
                  <a:noFill/>
                </a:ln>
                <a:solidFill>
                  <a:prstClr val="white"/>
                </a:solidFill>
                <a:effectLst/>
                <a:uLnTx/>
                <a:uFillTx/>
                <a:latin typeface="Arial" charset="0"/>
                <a:ea typeface="+mn-ea"/>
                <a:cs typeface="+mn-cs"/>
              </a:rPr>
              <a:t> was one scientist working on building a better spectrometer</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His background, in radio astronomy, helped him look for an unorthodox approach to get around the typical size/resolution tradeoff</a:t>
            </a:r>
          </a:p>
          <a:p>
            <a:pPr marL="228600" marR="0" lvl="0" indent="-228600" algn="l" defTabSz="914400" rtl="0" eaLnBrk="0" fontAlgn="base" latinLnBrk="0" hangingPunct="0">
              <a:lnSpc>
                <a:spcPct val="100000"/>
              </a:lnSpc>
              <a:spcBef>
                <a:spcPct val="35000"/>
              </a:spcBef>
              <a:spcAft>
                <a:spcPct val="0"/>
              </a:spcAft>
              <a:buClr>
                <a:srgbClr val="790015"/>
              </a:buClr>
              <a:buSzTx/>
              <a:buFont typeface="Wingdings" pitchFamily="2" charset="2"/>
              <a:buChar char="u"/>
              <a:tabLst>
                <a:tab pos="228600" algn="l"/>
                <a:tab pos="292100" algn="l"/>
              </a:tabLst>
              <a:defRPr/>
            </a:pPr>
            <a:r>
              <a:rPr kumimoji="0" lang="en-US" sz="1400" b="0" i="0" u="none" strike="noStrike" kern="1200" cap="none" spc="0" normalizeH="0" baseline="0" noProof="0" dirty="0">
                <a:ln>
                  <a:noFill/>
                </a:ln>
                <a:solidFill>
                  <a:prstClr val="white"/>
                </a:solidFill>
                <a:effectLst/>
                <a:uLnTx/>
                <a:uFillTx/>
                <a:latin typeface="Arial" charset="0"/>
                <a:ea typeface="+mn-ea"/>
                <a:cs typeface="+mn-cs"/>
              </a:rPr>
              <a:t>Much of his funding came from NASA grants, including ROSES and ATI, available to civil servants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879" y="1129491"/>
            <a:ext cx="2842241" cy="2814081"/>
          </a:xfrm>
          <a:prstGeom prst="rect">
            <a:avLst/>
          </a:prstGeom>
        </p:spPr>
      </p:pic>
    </p:spTree>
    <p:extLst>
      <p:ext uri="{BB962C8B-B14F-4D97-AF65-F5344CB8AC3E}">
        <p14:creationId xmlns:p14="http://schemas.microsoft.com/office/powerpoint/2010/main" val="250891789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dcoleman\Desktop\T-Div.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9144000" cy="6859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157484"/>
      </p:ext>
    </p:extLst>
  </p:cSld>
  <p:clrMapOvr>
    <a:masterClrMapping/>
  </p:clrMapOvr>
</p:sld>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1" Type="http://schemas.openxmlformats.org/officeDocument/2006/relationships/image" Target="../media/image1.jpeg"/></Relationships>
</file>

<file path=ppt/theme/_rels/theme32.xml.rels><?xml version="1.0" encoding="UTF-8" standalone="yes"?>
<Relationships xmlns="http://schemas.openxmlformats.org/package/2006/relationships"><Relationship Id="rId1" Type="http://schemas.openxmlformats.org/officeDocument/2006/relationships/image" Target="../media/image1.jpeg"/></Relationships>
</file>

<file path=ppt/theme/_rels/theme33.xml.rels><?xml version="1.0" encoding="UTF-8" standalone="yes"?>
<Relationships xmlns="http://schemas.openxmlformats.org/package/2006/relationships"><Relationship Id="rId1" Type="http://schemas.openxmlformats.org/officeDocument/2006/relationships/image" Target="../media/image1.jpeg"/></Relationships>
</file>

<file path=ppt/theme/_rels/theme35.xml.rels><?xml version="1.0" encoding="UTF-8" standalone="yes"?>
<Relationships xmlns="http://schemas.openxmlformats.org/package/2006/relationships"><Relationship Id="rId1" Type="http://schemas.openxmlformats.org/officeDocument/2006/relationships/image" Target="../media/image1.jpeg"/></Relationships>
</file>

<file path=ppt/theme/_rels/theme39.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40.xml.rels><?xml version="1.0" encoding="UTF-8" standalone="yes"?>
<Relationships xmlns="http://schemas.openxmlformats.org/package/2006/relationships"><Relationship Id="rId1" Type="http://schemas.openxmlformats.org/officeDocument/2006/relationships/image" Target="../media/image1.jpeg"/></Relationships>
</file>

<file path=ppt/theme/_rels/theme42.xml.rels><?xml version="1.0" encoding="UTF-8" standalone="yes"?>
<Relationships xmlns="http://schemas.openxmlformats.org/package/2006/relationships"><Relationship Id="rId1" Type="http://schemas.openxmlformats.org/officeDocument/2006/relationships/image" Target="../media/image1.jpeg"/></Relationships>
</file>

<file path=ppt/theme/_rels/theme43.xml.rels><?xml version="1.0" encoding="UTF-8" standalone="yes"?>
<Relationships xmlns="http://schemas.openxmlformats.org/package/2006/relationships"><Relationship Id="rId1" Type="http://schemas.openxmlformats.org/officeDocument/2006/relationships/image" Target="../media/image1.jpeg"/></Relationships>
</file>

<file path=ppt/theme/_rels/theme44.xml.rels><?xml version="1.0" encoding="UTF-8" standalone="yes"?>
<Relationships xmlns="http://schemas.openxmlformats.org/package/2006/relationships"><Relationship Id="rId1" Type="http://schemas.openxmlformats.org/officeDocument/2006/relationships/image" Target="../media/image1.jpeg"/></Relationships>
</file>

<file path=ppt/theme/_rels/theme46.xml.rels><?xml version="1.0" encoding="UTF-8" standalone="yes"?>
<Relationships xmlns="http://schemas.openxmlformats.org/package/2006/relationships"><Relationship Id="rId1" Type="http://schemas.openxmlformats.org/officeDocument/2006/relationships/image" Target="../media/image1.jpeg"/></Relationships>
</file>

<file path=ppt/theme/_rels/theme47.xml.rels><?xml version="1.0" encoding="UTF-8" standalone="yes"?>
<Relationships xmlns="http://schemas.openxmlformats.org/package/2006/relationships"><Relationship Id="rId1" Type="http://schemas.openxmlformats.org/officeDocument/2006/relationships/image" Target="../media/image1.jpeg"/></Relationships>
</file>

<file path=ppt/theme/_rels/theme50.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C699D081-1B2C-4B8B-9E0F-E8619FC69BDB}" vid="{18EA2E40-2100-4998-BE81-56D82FA6ED97}"/>
    </a:ext>
  </a:extLst>
</a:theme>
</file>

<file path=ppt/theme/theme10.xml><?xml version="1.0" encoding="utf-8"?>
<a:theme xmlns:a="http://schemas.openxmlformats.org/drawingml/2006/main" name="8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1.xml><?xml version="1.0" encoding="utf-8"?>
<a:theme xmlns:a="http://schemas.openxmlformats.org/drawingml/2006/main" name="9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10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11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12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5.xml><?xml version="1.0" encoding="utf-8"?>
<a:theme xmlns:a="http://schemas.openxmlformats.org/drawingml/2006/main" name="13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6.xml><?xml version="1.0" encoding="utf-8"?>
<a:theme xmlns:a="http://schemas.openxmlformats.org/drawingml/2006/main" name="14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7.xml><?xml version="1.0" encoding="utf-8"?>
<a:theme xmlns:a="http://schemas.openxmlformats.org/drawingml/2006/main" name="15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8.xml><?xml version="1.0" encoding="utf-8"?>
<a:theme xmlns:a="http://schemas.openxmlformats.org/drawingml/2006/main" name="16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9.xml><?xml version="1.0" encoding="utf-8"?>
<a:theme xmlns:a="http://schemas.openxmlformats.org/drawingml/2006/main" name="17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0.xml><?xml version="1.0" encoding="utf-8"?>
<a:theme xmlns:a="http://schemas.openxmlformats.org/drawingml/2006/main" name="18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1.xml><?xml version="1.0" encoding="utf-8"?>
<a:theme xmlns:a="http://schemas.openxmlformats.org/drawingml/2006/main" name="19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2.xml><?xml version="1.0" encoding="utf-8"?>
<a:theme xmlns:a="http://schemas.openxmlformats.org/drawingml/2006/main" name="20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3.xml><?xml version="1.0" encoding="utf-8"?>
<a:theme xmlns:a="http://schemas.openxmlformats.org/drawingml/2006/main" name="21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4.xml><?xml version="1.0" encoding="utf-8"?>
<a:theme xmlns:a="http://schemas.openxmlformats.org/drawingml/2006/main" name="22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5.xml><?xml version="1.0" encoding="utf-8"?>
<a:theme xmlns:a="http://schemas.openxmlformats.org/drawingml/2006/main" name="23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6.xml><?xml version="1.0" encoding="utf-8"?>
<a:theme xmlns:a="http://schemas.openxmlformats.org/drawingml/2006/main" name="24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7.xml><?xml version="1.0" encoding="utf-8"?>
<a:theme xmlns:a="http://schemas.openxmlformats.org/drawingml/2006/main" name="25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8.xml><?xml version="1.0" encoding="utf-8"?>
<a:theme xmlns:a="http://schemas.openxmlformats.org/drawingml/2006/main" name="26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9.xml><?xml version="1.0" encoding="utf-8"?>
<a:theme xmlns:a="http://schemas.openxmlformats.org/drawingml/2006/main" name="27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0.xml><?xml version="1.0" encoding="utf-8"?>
<a:theme xmlns:a="http://schemas.openxmlformats.org/drawingml/2006/main" name="28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1.xml><?xml version="1.0" encoding="utf-8"?>
<a:theme xmlns:a="http://schemas.openxmlformats.org/drawingml/2006/main" name="29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2.xml><?xml version="1.0" encoding="utf-8"?>
<a:theme xmlns:a="http://schemas.openxmlformats.org/drawingml/2006/main" name="30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3.xml><?xml version="1.0" encoding="utf-8"?>
<a:theme xmlns:a="http://schemas.openxmlformats.org/drawingml/2006/main" name="31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4.xml><?xml version="1.0" encoding="utf-8"?>
<a:theme xmlns:a="http://schemas.openxmlformats.org/drawingml/2006/main" name="32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5.xml><?xml version="1.0" encoding="utf-8"?>
<a:theme xmlns:a="http://schemas.openxmlformats.org/drawingml/2006/main" name="33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6.xml><?xml version="1.0" encoding="utf-8"?>
<a:theme xmlns:a="http://schemas.openxmlformats.org/drawingml/2006/main" name="34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7.xml><?xml version="1.0" encoding="utf-8"?>
<a:theme xmlns:a="http://schemas.openxmlformats.org/drawingml/2006/main" name="35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8.xml><?xml version="1.0" encoding="utf-8"?>
<a:theme xmlns:a="http://schemas.openxmlformats.org/drawingml/2006/main" name="36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9.xml><?xml version="1.0" encoding="utf-8"?>
<a:theme xmlns:a="http://schemas.openxmlformats.org/drawingml/2006/main" name="37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2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0.xml><?xml version="1.0" encoding="utf-8"?>
<a:theme xmlns:a="http://schemas.openxmlformats.org/drawingml/2006/main" name="38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1.xml><?xml version="1.0" encoding="utf-8"?>
<a:theme xmlns:a="http://schemas.openxmlformats.org/drawingml/2006/main" name="39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2.xml><?xml version="1.0" encoding="utf-8"?>
<a:theme xmlns:a="http://schemas.openxmlformats.org/drawingml/2006/main" name="40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3.xml><?xml version="1.0" encoding="utf-8"?>
<a:theme xmlns:a="http://schemas.openxmlformats.org/drawingml/2006/main" name="41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4.xml><?xml version="1.0" encoding="utf-8"?>
<a:theme xmlns:a="http://schemas.openxmlformats.org/drawingml/2006/main" name="42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5.xml><?xml version="1.0" encoding="utf-8"?>
<a:theme xmlns:a="http://schemas.openxmlformats.org/drawingml/2006/main" name="43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6.xml><?xml version="1.0" encoding="utf-8"?>
<a:theme xmlns:a="http://schemas.openxmlformats.org/drawingml/2006/main" name="44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7.xml><?xml version="1.0" encoding="utf-8"?>
<a:theme xmlns:a="http://schemas.openxmlformats.org/drawingml/2006/main" name="45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8.xml><?xml version="1.0" encoding="utf-8"?>
<a:theme xmlns:a="http://schemas.openxmlformats.org/drawingml/2006/main" name="46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9.xml><?xml version="1.0" encoding="utf-8"?>
<a:theme xmlns:a="http://schemas.openxmlformats.org/drawingml/2006/main" name="47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3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0.xml><?xml version="1.0" encoding="utf-8"?>
<a:theme xmlns:a="http://schemas.openxmlformats.org/drawingml/2006/main" name="48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5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5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6_Metro">
  <a:themeElements>
    <a:clrScheme name="Metro">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Metro">
      <a:majorFont>
        <a:latin typeface="Helvetica"/>
        <a:ea typeface="Helvetica"/>
        <a:cs typeface="Helvetica"/>
      </a:majorFont>
      <a:minorFont>
        <a:latin typeface="Times New Roman"/>
        <a:ea typeface="Times New Roman"/>
        <a:cs typeface="Times New Roman"/>
      </a:minorFont>
    </a:fontScheme>
    <a:fmtScheme name="Metr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7_Metro">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147</TotalTime>
  <Words>8492</Words>
  <Application>Microsoft Office PowerPoint</Application>
  <PresentationFormat>On-screen Show (4:3)</PresentationFormat>
  <Paragraphs>1044</Paragraphs>
  <Slides>59</Slides>
  <Notes>25</Notes>
  <HiddenSlides>0</HiddenSlides>
  <MMClips>0</MMClips>
  <ScaleCrop>false</ScaleCrop>
  <HeadingPairs>
    <vt:vector size="6" baseType="variant">
      <vt:variant>
        <vt:lpstr>Fonts Used</vt:lpstr>
      </vt:variant>
      <vt:variant>
        <vt:i4>9</vt:i4>
      </vt:variant>
      <vt:variant>
        <vt:lpstr>Theme</vt:lpstr>
      </vt:variant>
      <vt:variant>
        <vt:i4>50</vt:i4>
      </vt:variant>
      <vt:variant>
        <vt:lpstr>Slide Titles</vt:lpstr>
      </vt:variant>
      <vt:variant>
        <vt:i4>59</vt:i4>
      </vt:variant>
    </vt:vector>
  </HeadingPairs>
  <TitlesOfParts>
    <vt:vector size="118" baseType="lpstr">
      <vt:lpstr>Arial</vt:lpstr>
      <vt:lpstr>Calibri</vt:lpstr>
      <vt:lpstr>Calibri Light</vt:lpstr>
      <vt:lpstr>Consolas</vt:lpstr>
      <vt:lpstr>Corbel</vt:lpstr>
      <vt:lpstr>Times New Roman</vt:lpstr>
      <vt:lpstr>Wingdings</vt:lpstr>
      <vt:lpstr>Wingdings 2</vt:lpstr>
      <vt:lpstr>Wingdings 3</vt:lpstr>
      <vt:lpstr>Theme1</vt:lpstr>
      <vt:lpstr>Metro</vt:lpstr>
      <vt:lpstr>1_Metro</vt:lpstr>
      <vt:lpstr>2_Metro</vt:lpstr>
      <vt:lpstr>3_Metro</vt:lpstr>
      <vt:lpstr>4_Metro</vt:lpstr>
      <vt:lpstr>5_Metro</vt:lpstr>
      <vt:lpstr>6_Metro</vt:lpstr>
      <vt:lpstr>7_Metro</vt:lpstr>
      <vt:lpstr>8_Metro</vt:lpstr>
      <vt:lpstr>9_Metro</vt:lpstr>
      <vt:lpstr>10_Metro</vt:lpstr>
      <vt:lpstr>11_Metro</vt:lpstr>
      <vt:lpstr>12_Metro</vt:lpstr>
      <vt:lpstr>13_Metro</vt:lpstr>
      <vt:lpstr>14_Metro</vt:lpstr>
      <vt:lpstr>15_Metro</vt:lpstr>
      <vt:lpstr>16_Metro</vt:lpstr>
      <vt:lpstr>17_Metro</vt:lpstr>
      <vt:lpstr>18_Metro</vt:lpstr>
      <vt:lpstr>19_Metro</vt:lpstr>
      <vt:lpstr>20_Metro</vt:lpstr>
      <vt:lpstr>21_Metro</vt:lpstr>
      <vt:lpstr>22_Metro</vt:lpstr>
      <vt:lpstr>23_Metro</vt:lpstr>
      <vt:lpstr>24_Metro</vt:lpstr>
      <vt:lpstr>25_Metro</vt:lpstr>
      <vt:lpstr>26_Metro</vt:lpstr>
      <vt:lpstr>27_Metro</vt:lpstr>
      <vt:lpstr>28_Metro</vt:lpstr>
      <vt:lpstr>29_Metro</vt:lpstr>
      <vt:lpstr>30_Metro</vt:lpstr>
      <vt:lpstr>31_Metro</vt:lpstr>
      <vt:lpstr>32_Metro</vt:lpstr>
      <vt:lpstr>33_Metro</vt:lpstr>
      <vt:lpstr>34_Metro</vt:lpstr>
      <vt:lpstr>35_Metro</vt:lpstr>
      <vt:lpstr>36_Metro</vt:lpstr>
      <vt:lpstr>37_Metro</vt:lpstr>
      <vt:lpstr>38_Metro</vt:lpstr>
      <vt:lpstr>39_Metro</vt:lpstr>
      <vt:lpstr>40_Metro</vt:lpstr>
      <vt:lpstr>41_Metro</vt:lpstr>
      <vt:lpstr>42_Metro</vt:lpstr>
      <vt:lpstr>43_Metro</vt:lpstr>
      <vt:lpstr>44_Metro</vt:lpstr>
      <vt:lpstr>45_Metro</vt:lpstr>
      <vt:lpstr>46_Metro</vt:lpstr>
      <vt:lpstr>47_Metro</vt:lpstr>
      <vt:lpstr>48_Metro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Coleman, Daniel Peter. (GSFC-279.0)[TRAX INTERNATIONAL CORP]</dc:creator>
  <cp:lastModifiedBy>Daniel Coleman</cp:lastModifiedBy>
  <cp:revision>18</cp:revision>
  <dcterms:created xsi:type="dcterms:W3CDTF">2016-09-19T18:01:11Z</dcterms:created>
  <dcterms:modified xsi:type="dcterms:W3CDTF">2019-03-05T16:05:11Z</dcterms:modified>
</cp:coreProperties>
</file>