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2.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3.xml" ContentType="application/vnd.openxmlformats-officedocument.presentationml.comments+xml"/>
  <Override PartName="/ppt/notesSlides/notesSlide24.xml" ContentType="application/vnd.openxmlformats-officedocument.presentationml.notesSlide+xml"/>
  <Override PartName="/ppt/comments/comment4.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3"/>
  </p:notesMasterIdLst>
  <p:sldIdLst>
    <p:sldId id="256" r:id="rId3"/>
    <p:sldId id="257" r:id="rId4"/>
    <p:sldId id="277" r:id="rId5"/>
    <p:sldId id="279" r:id="rId6"/>
    <p:sldId id="286" r:id="rId7"/>
    <p:sldId id="302" r:id="rId8"/>
    <p:sldId id="284" r:id="rId9"/>
    <p:sldId id="278" r:id="rId10"/>
    <p:sldId id="258" r:id="rId11"/>
    <p:sldId id="310" r:id="rId12"/>
    <p:sldId id="296" r:id="rId13"/>
    <p:sldId id="280" r:id="rId14"/>
    <p:sldId id="315" r:id="rId15"/>
    <p:sldId id="293" r:id="rId16"/>
    <p:sldId id="283" r:id="rId17"/>
    <p:sldId id="301" r:id="rId18"/>
    <p:sldId id="272" r:id="rId19"/>
    <p:sldId id="259" r:id="rId20"/>
    <p:sldId id="311" r:id="rId21"/>
    <p:sldId id="268" r:id="rId22"/>
    <p:sldId id="312" r:id="rId23"/>
    <p:sldId id="299" r:id="rId24"/>
    <p:sldId id="292" r:id="rId25"/>
    <p:sldId id="306" r:id="rId26"/>
    <p:sldId id="260" r:id="rId27"/>
    <p:sldId id="307" r:id="rId28"/>
    <p:sldId id="316" r:id="rId29"/>
    <p:sldId id="300" r:id="rId30"/>
    <p:sldId id="282" r:id="rId31"/>
    <p:sldId id="297" r:id="rId32"/>
    <p:sldId id="289" r:id="rId33"/>
    <p:sldId id="261" r:id="rId34"/>
    <p:sldId id="305" r:id="rId35"/>
    <p:sldId id="281" r:id="rId36"/>
    <p:sldId id="288" r:id="rId37"/>
    <p:sldId id="267" r:id="rId38"/>
    <p:sldId id="275" r:id="rId39"/>
    <p:sldId id="266" r:id="rId40"/>
    <p:sldId id="262" r:id="rId41"/>
    <p:sldId id="291" r:id="rId42"/>
    <p:sldId id="308" r:id="rId43"/>
    <p:sldId id="304" r:id="rId44"/>
    <p:sldId id="313" r:id="rId45"/>
    <p:sldId id="295" r:id="rId46"/>
    <p:sldId id="290" r:id="rId47"/>
    <p:sldId id="294" r:id="rId48"/>
    <p:sldId id="269" r:id="rId49"/>
    <p:sldId id="263" r:id="rId50"/>
    <p:sldId id="298" r:id="rId51"/>
    <p:sldId id="314" r:id="rId52"/>
    <p:sldId id="276" r:id="rId53"/>
    <p:sldId id="303" r:id="rId54"/>
    <p:sldId id="309" r:id="rId55"/>
    <p:sldId id="271" r:id="rId56"/>
    <p:sldId id="285" r:id="rId57"/>
    <p:sldId id="287" r:id="rId58"/>
    <p:sldId id="273" r:id="rId59"/>
    <p:sldId id="274" r:id="rId60"/>
    <p:sldId id="265" r:id="rId61"/>
    <p:sldId id="264"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ck, Naomi M. (GSFC-279.0)[TRAX INTERNATIONAL CORP]" initials="" lastIdx="1" clrIdx="0"/>
  <p:cmAuthor id="2" name="Margo Pierce" initials="MP" lastIdx="3" clrIdx="1">
    <p:extLst>
      <p:ext uri="{19B8F6BF-5375-455C-9EA6-DF929625EA0E}">
        <p15:presenceInfo xmlns:p15="http://schemas.microsoft.com/office/powerpoint/2012/main" userId="Margo Pier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07" autoAdjust="0"/>
    <p:restoredTop sz="94660"/>
  </p:normalViewPr>
  <p:slideViewPr>
    <p:cSldViewPr snapToGrid="0">
      <p:cViewPr varScale="1">
        <p:scale>
          <a:sx n="118" d="100"/>
          <a:sy n="118" d="100"/>
        </p:scale>
        <p:origin x="1768" y="20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7-27T11:27:56.886" idx="1">
    <p:pos x="5212" y="2167"/>
    <p:text>I tinkered with croping, leaving only enough background for context. If this doesn't work for you, please revert to the original image.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9-07-27T17:55:37.869" idx="1">
    <p:pos x="4266" y="622"/>
    <p:text>This is the technolgy image, but the NASA landing zone pic is more intersting - it's your call</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9-08-04T19:16:51.287" idx="2">
    <p:pos x="3991" y="744"/>
    <p:text>This needs a better background clean up than I can manage</p:text>
    <p:extLst>
      <p:ext uri="{C676402C-5697-4E1C-873F-D02D1690AC5C}">
        <p15:threadingInfo xmlns:p15="http://schemas.microsoft.com/office/powerpoint/2012/main" timeZoneBias="240"/>
      </p:ext>
    </p:extLst>
  </p:cm>
  <p:cm authorId="2" dt="2019-08-04T19:26:10.232" idx="3">
    <p:pos x="2226" y="553"/>
    <p:text>Should this be Glenn?</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9-08-04T21:10:46.546" idx="1">
    <p:pos x="4354" y="622"/>
    <p:text>Compressing this image had limited options - please look at this to see how you want to handle it</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34B9A-EFD9-4694-8DBB-B8EC0006C85C}" type="datetimeFigureOut">
              <a:rPr lang="en-US" smtClean="0"/>
              <a:t>2/7/20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E1B82-EC95-4E6E-B77E-67CB153DD127}" type="slidenum">
              <a:rPr lang="en-US" smtClean="0"/>
              <a:t>‹#›</a:t>
            </a:fld>
            <a:endParaRPr lang="en-US"/>
          </a:p>
        </p:txBody>
      </p:sp>
    </p:spTree>
    <p:extLst>
      <p:ext uri="{BB962C8B-B14F-4D97-AF65-F5344CB8AC3E}">
        <p14:creationId xmlns:p14="http://schemas.microsoft.com/office/powerpoint/2010/main" val="3162978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3</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708898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13</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73084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14</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24621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15</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254215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16</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46541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17</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17478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19</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4165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20</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67319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21</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40101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22</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17882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23</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88655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4</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680727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24</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38255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26</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48671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28</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34751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29</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1440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30</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82783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31</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755982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33</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55241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34</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95188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35</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5617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36</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17849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5</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55102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37</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32328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38</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41598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40</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17763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41</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290286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42</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68022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43</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63039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44</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52955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45</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04484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46</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704814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47</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84102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6</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968854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49</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63751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50</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81704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51</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220615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52</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157376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53</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681860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54</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354601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55</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908906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56</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513601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57</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282958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58</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64438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7</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13293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8</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54607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10</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74375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11</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98010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12</a:t>
            </a:fld>
            <a:endParaRPr lang="en-US"/>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21631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3BF6D3-E43D-4B55-9571-6B5D8B4BC809}"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399303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3BF6D3-E43D-4B55-9571-6B5D8B4BC809}"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2499144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3BF6D3-E43D-4B55-9571-6B5D8B4BC809}"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224115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5" name="Date Placeholder 27"/>
          <p:cNvSpPr>
            <a:spLocks noGrp="1"/>
          </p:cNvSpPr>
          <p:nvPr>
            <p:ph type="dt" sz="half" idx="10"/>
          </p:nvPr>
        </p:nvSpPr>
        <p:spPr/>
        <p:txBody>
          <a:bodyPr/>
          <a:lstStyle>
            <a:lvl1pPr>
              <a:defRPr/>
            </a:lvl1pPr>
            <a:extLst/>
          </a:lstStyle>
          <a:p>
            <a:pPr>
              <a:defRPr/>
            </a:pPr>
            <a:endParaRPr lang="en-US"/>
          </a:p>
        </p:txBody>
      </p:sp>
      <p:sp>
        <p:nvSpPr>
          <p:cNvPr id="16" name="Footer Placeholder 16"/>
          <p:cNvSpPr>
            <a:spLocks noGrp="1"/>
          </p:cNvSpPr>
          <p:nvPr>
            <p:ph type="ftr" sz="quarter" idx="11"/>
          </p:nvPr>
        </p:nvSpPr>
        <p:spPr/>
        <p:txBody>
          <a:bodyPr/>
          <a:lstStyle>
            <a:lvl1pPr>
              <a:defRPr/>
            </a:lvl1pPr>
            <a:extLst/>
          </a:lstStyle>
          <a:p>
            <a:pPr>
              <a:defRPr/>
            </a:pPr>
            <a:endParaRPr lang="en-US"/>
          </a:p>
        </p:txBody>
      </p:sp>
      <p:sp>
        <p:nvSpPr>
          <p:cNvPr id="17" name="Slide Number Placeholder 28"/>
          <p:cNvSpPr>
            <a:spLocks noGrp="1"/>
          </p:cNvSpPr>
          <p:nvPr>
            <p:ph type="sldNum" sz="quarter" idx="12"/>
          </p:nvPr>
        </p:nvSpPr>
        <p:spPr/>
        <p:txBody>
          <a:bodyPr/>
          <a:lstStyle>
            <a:lvl1pPr>
              <a:defRPr/>
            </a:lvl1pPr>
            <a:extLst/>
          </a:lstStyle>
          <a:p>
            <a:pPr>
              <a:defRPr/>
            </a:pPr>
            <a:fld id="{377AE1E7-6961-455F-B866-F941FA941C8A}" type="slidenum">
              <a:rPr lang="en-US"/>
              <a:pPr>
                <a:defRPr/>
              </a:pPr>
              <a:t>‹#›</a:t>
            </a:fld>
            <a:endParaRPr lang="en-US"/>
          </a:p>
        </p:txBody>
      </p:sp>
    </p:spTree>
    <p:extLst>
      <p:ext uri="{BB962C8B-B14F-4D97-AF65-F5344CB8AC3E}">
        <p14:creationId xmlns:p14="http://schemas.microsoft.com/office/powerpoint/2010/main" val="972148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6F0E5E0-FBD3-4B98-84B9-8DD9EE9F521C}" type="slidenum">
              <a:rPr lang="en-US"/>
              <a:pPr>
                <a:defRPr/>
              </a:pPr>
              <a:t>‹#›</a:t>
            </a:fld>
            <a:endParaRPr lang="en-US"/>
          </a:p>
        </p:txBody>
      </p:sp>
    </p:spTree>
    <p:extLst>
      <p:ext uri="{BB962C8B-B14F-4D97-AF65-F5344CB8AC3E}">
        <p14:creationId xmlns:p14="http://schemas.microsoft.com/office/powerpoint/2010/main" val="1832584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defRPr/>
            </a:pPr>
            <a:endParaRPr lang="en-US"/>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defRPr/>
            </a:pPr>
            <a:endParaRPr lang="en-US"/>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a:t>Click to edit Master title style</a:t>
            </a:r>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18643F55-D2E2-4CDF-82D4-A65712CB60CB}" type="slidenum">
              <a:rPr lang="en-US"/>
              <a:pPr>
                <a:defRPr/>
              </a:pPr>
              <a:t>‹#›</a:t>
            </a:fld>
            <a:endParaRPr lang="en-US"/>
          </a:p>
        </p:txBody>
      </p:sp>
    </p:spTree>
    <p:extLst>
      <p:ext uri="{BB962C8B-B14F-4D97-AF65-F5344CB8AC3E}">
        <p14:creationId xmlns:p14="http://schemas.microsoft.com/office/powerpoint/2010/main" val="4278240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a:t>Click to edit Master title style</a:t>
            </a:r>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105A4C9A-24D1-4BC9-95E1-8F01B882F154}" type="slidenum">
              <a:rPr lang="en-US"/>
              <a:pPr>
                <a:defRPr/>
              </a:pPr>
              <a:t>‹#›</a:t>
            </a:fld>
            <a:endParaRPr lang="en-US"/>
          </a:p>
        </p:txBody>
      </p:sp>
    </p:spTree>
    <p:extLst>
      <p:ext uri="{BB962C8B-B14F-4D97-AF65-F5344CB8AC3E}">
        <p14:creationId xmlns:p14="http://schemas.microsoft.com/office/powerpoint/2010/main" val="1119338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C69EE6FC-CB90-4191-8AF6-FF5264D64AE1}" type="slidenum">
              <a:rPr lang="en-US"/>
              <a:pPr>
                <a:defRPr/>
              </a:pPr>
              <a:t>‹#›</a:t>
            </a:fld>
            <a:endParaRPr lang="en-US"/>
          </a:p>
        </p:txBody>
      </p:sp>
    </p:spTree>
    <p:extLst>
      <p:ext uri="{BB962C8B-B14F-4D97-AF65-F5344CB8AC3E}">
        <p14:creationId xmlns:p14="http://schemas.microsoft.com/office/powerpoint/2010/main" val="3433930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8892CC43-2C2E-4D0E-AC12-D466B3023B79}" type="slidenum">
              <a:rPr lang="en-US"/>
              <a:pPr>
                <a:defRPr/>
              </a:pPr>
              <a:t>‹#›</a:t>
            </a:fld>
            <a:endParaRPr lang="en-US"/>
          </a:p>
        </p:txBody>
      </p:sp>
    </p:spTree>
    <p:extLst>
      <p:ext uri="{BB962C8B-B14F-4D97-AF65-F5344CB8AC3E}">
        <p14:creationId xmlns:p14="http://schemas.microsoft.com/office/powerpoint/2010/main" val="2717632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endParaRPr lang="en-US"/>
          </a:p>
        </p:txBody>
      </p:sp>
      <p:sp>
        <p:nvSpPr>
          <p:cNvPr id="3" name="Footer Placeholder 2"/>
          <p:cNvSpPr>
            <a:spLocks noGrp="1"/>
          </p:cNvSpPr>
          <p:nvPr>
            <p:ph type="ftr" sz="quarter" idx="11"/>
          </p:nvPr>
        </p:nvSpPr>
        <p:spPr/>
        <p:txBody>
          <a:bodyPr/>
          <a:lstStyle>
            <a:lvl1pPr>
              <a:defRPr/>
            </a:lvl1pPr>
            <a:extLst/>
          </a:lstStyle>
          <a:p>
            <a:pPr>
              <a:defRPr/>
            </a:pPr>
            <a:endParaRPr lang="en-US"/>
          </a:p>
        </p:txBody>
      </p:sp>
      <p:sp>
        <p:nvSpPr>
          <p:cNvPr id="4" name="Slide Number Placeholder 3"/>
          <p:cNvSpPr>
            <a:spLocks noGrp="1"/>
          </p:cNvSpPr>
          <p:nvPr>
            <p:ph type="sldNum" sz="quarter" idx="12"/>
          </p:nvPr>
        </p:nvSpPr>
        <p:spPr/>
        <p:txBody>
          <a:bodyPr/>
          <a:lstStyle>
            <a:lvl1pPr>
              <a:defRPr/>
            </a:lvl1pPr>
            <a:extLst/>
          </a:lstStyle>
          <a:p>
            <a:pPr>
              <a:defRPr/>
            </a:pPr>
            <a:fld id="{05043EBB-B704-4D7B-AA4F-E110F768D462}" type="slidenum">
              <a:rPr lang="en-US"/>
              <a:pPr>
                <a:defRPr/>
              </a:pPr>
              <a:t>‹#›</a:t>
            </a:fld>
            <a:endParaRPr lang="en-US"/>
          </a:p>
        </p:txBody>
      </p:sp>
    </p:spTree>
    <p:extLst>
      <p:ext uri="{BB962C8B-B14F-4D97-AF65-F5344CB8AC3E}">
        <p14:creationId xmlns:p14="http://schemas.microsoft.com/office/powerpoint/2010/main" val="1072353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C3A1046-8275-49C1-988C-F07B059DA5F2}" type="slidenum">
              <a:rPr lang="en-US"/>
              <a:pPr>
                <a:defRPr/>
              </a:pPr>
              <a:t>‹#›</a:t>
            </a:fld>
            <a:endParaRPr lang="en-US"/>
          </a:p>
        </p:txBody>
      </p:sp>
    </p:spTree>
    <p:extLst>
      <p:ext uri="{BB962C8B-B14F-4D97-AF65-F5344CB8AC3E}">
        <p14:creationId xmlns:p14="http://schemas.microsoft.com/office/powerpoint/2010/main" val="4007391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3BF6D3-E43D-4B55-9571-6B5D8B4BC809}"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3285117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45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3533"/>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45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3533"/>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4506"/>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35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BBCE5A4-7110-4816-A92F-891CDABC09A4}" type="slidenum">
              <a:rPr lang="en-US"/>
              <a:pPr>
                <a:defRPr/>
              </a:pPr>
              <a:t>‹#›</a:t>
            </a:fld>
            <a:endParaRPr lang="en-US"/>
          </a:p>
        </p:txBody>
      </p:sp>
    </p:spTree>
    <p:extLst>
      <p:ext uri="{BB962C8B-B14F-4D97-AF65-F5344CB8AC3E}">
        <p14:creationId xmlns:p14="http://schemas.microsoft.com/office/powerpoint/2010/main" val="3221278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D9021852-7EE1-4DFC-AB6A-1A71199256C7}" type="slidenum">
              <a:rPr lang="en-US"/>
              <a:pPr>
                <a:defRPr/>
              </a:pPr>
              <a:t>‹#›</a:t>
            </a:fld>
            <a:endParaRPr lang="en-US"/>
          </a:p>
        </p:txBody>
      </p:sp>
    </p:spTree>
    <p:extLst>
      <p:ext uri="{BB962C8B-B14F-4D97-AF65-F5344CB8AC3E}">
        <p14:creationId xmlns:p14="http://schemas.microsoft.com/office/powerpoint/2010/main" val="3796441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26D5B346-0CEC-413F-9A5B-B61255423C8C}" type="slidenum">
              <a:rPr lang="en-US"/>
              <a:pPr>
                <a:defRPr/>
              </a:pPr>
              <a:t>‹#›</a:t>
            </a:fld>
            <a:endParaRPr lang="en-US"/>
          </a:p>
        </p:txBody>
      </p:sp>
    </p:spTree>
    <p:extLst>
      <p:ext uri="{BB962C8B-B14F-4D97-AF65-F5344CB8AC3E}">
        <p14:creationId xmlns:p14="http://schemas.microsoft.com/office/powerpoint/2010/main" val="4073590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3BF6D3-E43D-4B55-9571-6B5D8B4BC809}"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2489744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3BF6D3-E43D-4B55-9571-6B5D8B4BC809}" type="datetimeFigureOut">
              <a:rPr lang="en-US" smtClean="0"/>
              <a:t>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4008302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3BF6D3-E43D-4B55-9571-6B5D8B4BC809}" type="datetimeFigureOut">
              <a:rPr lang="en-US" smtClean="0"/>
              <a:t>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1486805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3BF6D3-E43D-4B55-9571-6B5D8B4BC809}" type="datetimeFigureOut">
              <a:rPr lang="en-US" smtClean="0"/>
              <a:t>2/7/20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2229077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BF6D3-E43D-4B55-9571-6B5D8B4BC809}" type="datetimeFigureOut">
              <a:rPr lang="en-US" smtClean="0"/>
              <a:t>2/7/20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774532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3BF6D3-E43D-4B55-9571-6B5D8B4BC809}" type="datetimeFigureOut">
              <a:rPr lang="en-US" smtClean="0"/>
              <a:t>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3565726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3BF6D3-E43D-4B55-9571-6B5D8B4BC809}" type="datetimeFigureOut">
              <a:rPr lang="en-US" smtClean="0"/>
              <a:t>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3659617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BF6D3-E43D-4B55-9571-6B5D8B4BC809}" type="datetimeFigureOut">
              <a:rPr lang="en-US" smtClean="0"/>
              <a:t>2/7/20</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A88E79-2F65-4A43-A294-2964EEEC0AC0}" type="slidenum">
              <a:rPr lang="en-US" smtClean="0"/>
              <a:t>‹#›</a:t>
            </a:fld>
            <a:endParaRPr lang="en-US"/>
          </a:p>
        </p:txBody>
      </p:sp>
    </p:spTree>
    <p:extLst>
      <p:ext uri="{BB962C8B-B14F-4D97-AF65-F5344CB8AC3E}">
        <p14:creationId xmlns:p14="http://schemas.microsoft.com/office/powerpoint/2010/main" val="2028994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349321782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microsoft.com/office/2007/relationships/hdphoto" Target="../media/hdphoto5.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comments" Target="../comments/comment2.xml"/><Relationship Id="rId5" Type="http://schemas.microsoft.com/office/2007/relationships/hdphoto" Target="../media/hdphoto8.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microsoft.com/office/2007/relationships/hdphoto" Target="../media/hdphoto9.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microsoft.com/office/2007/relationships/hdphoto" Target="../media/hdphoto10.wdp"/><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microsoft.com/office/2007/relationships/hdphoto" Target="../media/hdphoto11.wdp"/><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emf"/><Relationship Id="rId1" Type="http://schemas.openxmlformats.org/officeDocument/2006/relationships/slideLayout" Target="../slideLayouts/slideLayout18.xml"/><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comments" Target="../comments/comment3.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comments" Target="../comments/comment4.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emf"/></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emf"/></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comments" Target="../comments/comment1.xml"/><Relationship Id="rId5" Type="http://schemas.microsoft.com/office/2007/relationships/hdphoto" Target="../media/hdphoto4.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2C4C28-474F-2D4D-BE38-CA3E5424E459}"/>
              </a:ext>
            </a:extLst>
          </p:cNvPr>
          <p:cNvPicPr>
            <a:picLocks noChangeAspect="1"/>
          </p:cNvPicPr>
          <p:nvPr/>
        </p:nvPicPr>
        <p:blipFill>
          <a:blip r:embed="rId2"/>
          <a:stretch>
            <a:fillRect/>
          </a:stretch>
        </p:blipFill>
        <p:spPr>
          <a:xfrm>
            <a:off x="0" y="-150175"/>
            <a:ext cx="9144000" cy="7008176"/>
          </a:xfrm>
          <a:prstGeom prst="rect">
            <a:avLst/>
          </a:prstGeom>
        </p:spPr>
      </p:pic>
    </p:spTree>
    <p:extLst>
      <p:ext uri="{BB962C8B-B14F-4D97-AF65-F5344CB8AC3E}">
        <p14:creationId xmlns:p14="http://schemas.microsoft.com/office/powerpoint/2010/main" val="311782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Lightweight, durable tanks for liquids and gases were needed for nearly every space vehicle</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Research to support X-planes and Space Shuttles advanced composite </a:t>
            </a:r>
            <a:r>
              <a:rPr lang="it-IT" sz="1400" dirty="0">
                <a:latin typeface="Arial" charset="0"/>
              </a:rPr>
              <a:t>overwrapped pressure vessels (COPVs), </a:t>
            </a:r>
            <a:r>
              <a:rPr lang="en-US" sz="1400" dirty="0">
                <a:latin typeface="Arial" charset="0"/>
              </a:rPr>
              <a:t>producing several patents</a:t>
            </a:r>
          </a:p>
          <a:p>
            <a:pPr marL="228600" indent="-228600">
              <a:spcBef>
                <a:spcPct val="35000"/>
              </a:spcBef>
              <a:buClr>
                <a:srgbClr val="790015"/>
              </a:buClr>
              <a:buFont typeface="Wingdings" pitchFamily="2" charset="2"/>
              <a:buChar char=""/>
              <a:tabLst>
                <a:tab pos="228600" algn="l"/>
                <a:tab pos="292100" algn="l"/>
              </a:tabLst>
            </a:pPr>
            <a:r>
              <a:rPr lang="it-IT" sz="1400" dirty="0">
                <a:latin typeface="Arial" charset="0"/>
              </a:rPr>
              <a:t>The work inspired valuable commercial products</a:t>
            </a:r>
            <a:endParaRPr lang="en-US" sz="1600" b="1" dirty="0">
              <a:latin typeface="Arial" charset="0"/>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Marshall Space Flight Center</a:t>
            </a:r>
          </a:p>
          <a:p>
            <a:pPr algn="ctr"/>
            <a:endParaRPr lang="en-US" sz="1600" b="1" i="1" dirty="0">
              <a:latin typeface="Arial" charset="0"/>
            </a:endParaRPr>
          </a:p>
          <a:p>
            <a:pPr algn="ctr"/>
            <a:r>
              <a:rPr lang="en-US" sz="1600" b="1" i="1" dirty="0">
                <a:latin typeface="Arial" charset="0"/>
              </a:rPr>
              <a:t>Cimarron Composites LLC</a:t>
            </a:r>
          </a:p>
          <a:p>
            <a:pPr algn="ctr"/>
            <a:r>
              <a:rPr lang="en-US" sz="1600" b="1" i="1" dirty="0">
                <a:latin typeface="Arial" charset="0"/>
              </a:rPr>
              <a:t>Huntsville, Alabama</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245872"/>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New all-composite </a:t>
            </a:r>
            <a:r>
              <a:rPr lang="en-US" sz="1400" dirty="0" err="1">
                <a:latin typeface="Arial" charset="0"/>
              </a:rPr>
              <a:t>COPV</a:t>
            </a:r>
            <a:r>
              <a:rPr lang="en-US" sz="1400" dirty="0">
                <a:latin typeface="Arial" charset="0"/>
              </a:rPr>
              <a:t> is lighter and has greater capacity than metal predecessors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Moving highly volatile liquids and gases is safer</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Commercial space launch vehicles use </a:t>
            </a:r>
            <a:r>
              <a:rPr lang="en-US" sz="1400" dirty="0" err="1">
                <a:latin typeface="Arial" charset="0"/>
              </a:rPr>
              <a:t>COPVs</a:t>
            </a:r>
            <a:endParaRPr lang="en-US" sz="1400" dirty="0">
              <a:latin typeface="Arial" charset="0"/>
            </a:endParaRPr>
          </a:p>
          <a:p>
            <a:pPr marL="228600" indent="-228600" defTabSz="292100">
              <a:spcBef>
                <a:spcPct val="35000"/>
              </a:spcBef>
              <a:buClr>
                <a:srgbClr val="790015"/>
              </a:buClr>
              <a:buFont typeface="Wingdings" pitchFamily="2" charset="2"/>
              <a:buChar char="u"/>
              <a:tabLst>
                <a:tab pos="228600" algn="l"/>
                <a:tab pos="571500" algn="l"/>
                <a:tab pos="1663700" algn="l"/>
              </a:tabLst>
            </a:pPr>
            <a:r>
              <a:rPr lang="en-US" sz="1400">
                <a:latin typeface="Arial" charset="0"/>
              </a:rPr>
              <a:t>A 7,500-pound-per-square-inch </a:t>
            </a:r>
            <a:r>
              <a:rPr lang="en-US" sz="1400" dirty="0">
                <a:latin typeface="Arial" charset="0"/>
              </a:rPr>
              <a:t>hydrogen tube called Neptune will be instrumental for hydrogen fuel cell transportation system in development</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2075"/>
            <a:ext cx="2895600" cy="2314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Transportation</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a:t>Pressure Vessels Improve Transportation of Liquid Fuels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579168"/>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NASA originally developed COPVs to let smaller, lighter vessels hold more contents under greater pressure</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 Space Act Agreement and exclusive patent licenses supported development of a plastic liner, proprietary resin, and carbon overwrap systems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Marshall provided cryogenic proof and cycle tests, resulting in approval for use on U.S. roads</a:t>
            </a:r>
          </a:p>
          <a:p>
            <a:pPr marL="228600" indent="-228600">
              <a:spcBef>
                <a:spcPct val="35000"/>
              </a:spcBef>
              <a:buClr>
                <a:srgbClr val="790015"/>
              </a:buClr>
              <a:buFont typeface="Wingdings" pitchFamily="2" charset="2"/>
              <a:buChar char="u"/>
              <a:tabLst>
                <a:tab pos="228600" algn="l"/>
                <a:tab pos="292100" algn="l"/>
              </a:tabLst>
            </a:pPr>
            <a:endParaRPr lang="en-US" sz="1400" dirty="0">
              <a:latin typeface="Arial"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43584" y="1248633"/>
            <a:ext cx="3628832" cy="2455734"/>
          </a:xfrm>
          <a:prstGeom prst="rect">
            <a:avLst/>
          </a:prstGeom>
        </p:spPr>
      </p:pic>
    </p:spTree>
    <p:extLst>
      <p:ext uri="{BB962C8B-B14F-4D97-AF65-F5344CB8AC3E}">
        <p14:creationId xmlns:p14="http://schemas.microsoft.com/office/powerpoint/2010/main" val="251086195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An aircraft’s weight is an important variable for how it will fly—heavier planes need more fuel, put more stress on structures, and may need more reinforcement, which then further adds to the weight </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Previous weight estimate methods for novel designs could take months and were often inaccurate</a:t>
            </a:r>
            <a:endParaRPr lang="en-US" sz="1600" b="1" dirty="0">
              <a:latin typeface="Arial" charset="0"/>
            </a:endParaRPr>
          </a:p>
        </p:txBody>
      </p:sp>
      <p:sp>
        <p:nvSpPr>
          <p:cNvPr id="8197" name="Rectangle 4"/>
          <p:cNvSpPr>
            <a:spLocks noChangeArrowheads="1"/>
          </p:cNvSpPr>
          <p:nvPr/>
        </p:nvSpPr>
        <p:spPr bwMode="auto">
          <a:xfrm>
            <a:off x="26988" y="547190"/>
            <a:ext cx="4648200" cy="1570303"/>
          </a:xfrm>
          <a:prstGeom prst="rect">
            <a:avLst/>
          </a:prstGeom>
          <a:noFill/>
          <a:ln w="9525">
            <a:noFill/>
            <a:miter lim="800000"/>
            <a:headEnd/>
            <a:tailEnd/>
          </a:ln>
        </p:spPr>
        <p:txBody>
          <a:bodyPr wrap="square" lIns="92075" tIns="46038" rIns="92075" bIns="46038">
            <a:spAutoFit/>
          </a:bodyPr>
          <a:lstStyle/>
          <a:p>
            <a:pPr algn="ctr"/>
            <a:endParaRPr lang="en-US" sz="1600" b="1" i="1" dirty="0">
              <a:latin typeface="Arial" charset="0"/>
            </a:endParaRPr>
          </a:p>
          <a:p>
            <a:pPr algn="ctr"/>
            <a:r>
              <a:rPr lang="en-US" sz="1600" b="1" i="1" dirty="0">
                <a:latin typeface="Arial" charset="0"/>
              </a:rPr>
              <a:t>Ames Research Center</a:t>
            </a:r>
          </a:p>
          <a:p>
            <a:pPr algn="ctr"/>
            <a:endParaRPr lang="en-US" sz="1600" b="1" i="1">
              <a:latin typeface="Arial" charset="0"/>
            </a:endParaRPr>
          </a:p>
          <a:p>
            <a:pPr algn="ctr"/>
            <a:r>
              <a:rPr lang="en-US" sz="1600" b="1" i="1">
                <a:latin typeface="Arial" charset="0"/>
              </a:rPr>
              <a:t>M4</a:t>
            </a:r>
            <a:r>
              <a:rPr lang="en-US" sz="1600" b="1" i="1" dirty="0">
                <a:latin typeface="Arial" charset="0"/>
              </a:rPr>
              <a:t> Engineering Inc.</a:t>
            </a:r>
          </a:p>
          <a:p>
            <a:pPr algn="ctr"/>
            <a:r>
              <a:rPr lang="en-US" sz="1600" b="1" i="1" dirty="0">
                <a:latin typeface="Arial" charset="0"/>
              </a:rPr>
              <a:t>Long Beach, California</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software generates weight estimates for novel designs within days, enabling quicker </a:t>
            </a:r>
            <a:r>
              <a:rPr lang="en-US" sz="1400">
                <a:latin typeface="Arial" charset="0"/>
              </a:rPr>
              <a:t>design and modeling </a:t>
            </a:r>
            <a:r>
              <a:rPr lang="en-US" sz="1400" dirty="0">
                <a:latin typeface="Arial" charset="0"/>
              </a:rPr>
              <a:t>process for new aircraft</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Uber is using a variation of the software to develop urban taxi prototypes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Supersonic jets, the drone industry, and high-altitude glider designers also use the program</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Transportation</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a:t>Weight-Estimating Software Helps Design Urban Air Taxis</a:t>
            </a:r>
            <a:endParaRPr lang="en-US" dirty="0"/>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NASA Small Business Innovation Research awards funded development of software to quickly and accurately predict the weight of structures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program integrates open source NASA code as well as NASTRAN, another NASA spinoff software</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NASA funding first helped develop the code for fixed-wing aircraft; later funding extended its use to vertical takeoff vehicles</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53000" y="1295400"/>
            <a:ext cx="3839437" cy="2495634"/>
          </a:xfrm>
          <a:prstGeom prst="rect">
            <a:avLst/>
          </a:prstGeom>
        </p:spPr>
      </p:pic>
    </p:spTree>
    <p:extLst>
      <p:ext uri="{BB962C8B-B14F-4D97-AF65-F5344CB8AC3E}">
        <p14:creationId xmlns:p14="http://schemas.microsoft.com/office/powerpoint/2010/main" val="285075700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642630"/>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is supporting the development of satellite launch methods to increase access to low-Earth orbit</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Mid-air launches required </a:t>
            </a:r>
            <a:r>
              <a:rPr lang="en-US" sz="1400">
                <a:latin typeface="Arial" charset="0"/>
              </a:rPr>
              <a:t>new technology, </a:t>
            </a:r>
            <a:r>
              <a:rPr lang="en-US" sz="1400" dirty="0">
                <a:latin typeface="Arial" charset="0"/>
              </a:rPr>
              <a:t>testing</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This new approach makes it possible to launch a rocket into space from anywhere</a:t>
            </a:r>
            <a:endParaRPr lang="en-US" sz="1600" b="1" dirty="0">
              <a:latin typeface="Arial" charset="0"/>
            </a:endParaRP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Marshall Space Flight Center</a:t>
            </a:r>
          </a:p>
          <a:p>
            <a:pPr algn="ctr"/>
            <a:endParaRPr lang="en-US" sz="1600" b="1" i="1" dirty="0">
              <a:latin typeface="Arial" charset="0"/>
            </a:endParaRPr>
          </a:p>
          <a:p>
            <a:pPr algn="ctr"/>
            <a:r>
              <a:rPr lang="en-US" sz="1600" b="1" i="1" dirty="0">
                <a:latin typeface="Arial" charset="0"/>
              </a:rPr>
              <a:t>Virgin Orbit LLC</a:t>
            </a:r>
          </a:p>
          <a:p>
            <a:pPr algn="ctr"/>
            <a:r>
              <a:rPr lang="en-US" sz="1600" b="1" i="1" dirty="0">
                <a:latin typeface="Arial" charset="0"/>
              </a:rPr>
              <a:t>Long Beach, California</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a:latin typeface="Arial" charset="0"/>
              </a:rPr>
              <a:t>LauncherOne</a:t>
            </a:r>
            <a:r>
              <a:rPr lang="en-US" sz="1400" dirty="0">
                <a:latin typeface="Arial" charset="0"/>
              </a:rPr>
              <a:t> can insert satellites anywhere in low-Earth orbit up to about 310 miles and achieve sun-synchronous orbit</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Smaller payloads no longer have launch, orbit dictated by missions they piggyback on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NASA, Department of Defense, Spaceflight Industries, and </a:t>
            </a:r>
            <a:r>
              <a:rPr lang="en-US" sz="1400" dirty="0" err="1">
                <a:latin typeface="Arial" charset="0"/>
              </a:rPr>
              <a:t>OneWeb</a:t>
            </a:r>
            <a:r>
              <a:rPr lang="en-US" sz="1400" dirty="0">
                <a:latin typeface="Arial" charset="0"/>
              </a:rPr>
              <a:t> are among customers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Transportation</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a:t>Plane-Launched Rocket Opens Up Space for Small Satellites</a:t>
            </a:r>
            <a:endParaRPr lang="en-US" dirty="0"/>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12913"/>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An Announcement of Collaborative Opportunity included NASA computer simulation to analyze </a:t>
            </a:r>
            <a:r>
              <a:rPr lang="en-US" sz="1400" dirty="0" err="1">
                <a:latin typeface="Arial" charset="0"/>
              </a:rPr>
              <a:t>aerothermodynamic</a:t>
            </a:r>
            <a:r>
              <a:rPr lang="en-US" sz="1400" dirty="0">
                <a:latin typeface="Arial" charset="0"/>
              </a:rPr>
              <a:t> performance of a plane carrying a rocket under its wing and the rocket’s heat shield</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 collaboration to 3D-print engine parts from a NASA alloy and test them validated them for even higher temperatures and pressures than they were designed for—and will help save costs </a:t>
            </a:r>
          </a:p>
        </p:txBody>
      </p:sp>
      <p:pic>
        <p:nvPicPr>
          <p:cNvPr id="20" name="Picture 1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8389" b="64698" l="11163" r="84341">
                        <a14:foregroundMark x1="37725" y1="55027" x2="43053" y2="55568"/>
                        <a14:backgroundMark x1="38877" y1="54486" x2="43844" y2="53838"/>
                      </a14:backgroundRemoval>
                    </a14:imgEffect>
                  </a14:imgLayer>
                </a14:imgProps>
              </a:ext>
              <a:ext uri="{28A0092B-C50C-407E-A947-70E740481C1C}">
                <a14:useLocalDpi xmlns:a14="http://schemas.microsoft.com/office/drawing/2010/main"/>
              </a:ext>
            </a:extLst>
          </a:blip>
          <a:srcRect l="8524" t="14542" r="14756" b="34313"/>
          <a:stretch/>
        </p:blipFill>
        <p:spPr>
          <a:xfrm>
            <a:off x="4724400" y="1225617"/>
            <a:ext cx="4428824" cy="1968366"/>
          </a:xfrm>
          <a:prstGeom prst="rect">
            <a:avLst/>
          </a:prstGeom>
        </p:spPr>
      </p:pic>
    </p:spTree>
    <p:extLst>
      <p:ext uri="{BB962C8B-B14F-4D97-AF65-F5344CB8AC3E}">
        <p14:creationId xmlns:p14="http://schemas.microsoft.com/office/powerpoint/2010/main" val="315871862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Precision landing is essential for getting astronauts and technology safely down onto celestial bodies</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Flash </a:t>
            </a:r>
            <a:r>
              <a:rPr lang="en-US" sz="1400" dirty="0" err="1">
                <a:latin typeface="Arial" charset="0"/>
              </a:rPr>
              <a:t>lidar</a:t>
            </a:r>
            <a:r>
              <a:rPr lang="en-US" sz="1400" dirty="0">
                <a:latin typeface="Arial" charset="0"/>
              </a:rPr>
              <a:t> instantly creates a 3D topographical map of a surface, helping to guide landers</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This technology makes it possible for spacecraft to land anywhere while avoiding ground hazards</a:t>
            </a:r>
            <a:endParaRPr lang="en-US" sz="1600" dirty="0">
              <a:latin typeface="Arial" charset="0"/>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Langley Research Center</a:t>
            </a:r>
          </a:p>
          <a:p>
            <a:pPr algn="ctr"/>
            <a:endParaRPr lang="en-US" sz="1600" b="1" i="1" dirty="0">
              <a:latin typeface="Arial" charset="0"/>
            </a:endParaRPr>
          </a:p>
          <a:p>
            <a:pPr algn="ctr"/>
            <a:r>
              <a:rPr lang="en-US" sz="1600" b="1" i="1" dirty="0">
                <a:latin typeface="Arial" charset="0"/>
              </a:rPr>
              <a:t>Advanced Scientific Concepts Inc. (ASC)</a:t>
            </a:r>
          </a:p>
          <a:p>
            <a:pPr algn="ctr"/>
            <a:r>
              <a:rPr lang="en-US" sz="1600" b="1" i="1" dirty="0">
                <a:latin typeface="Arial" charset="0"/>
              </a:rPr>
              <a:t>Santa Barbara, California</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05834"/>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Three systems are now available—Peregrine (for driverless cars), </a:t>
            </a:r>
            <a:r>
              <a:rPr lang="en-US" sz="1400" dirty="0" err="1">
                <a:latin typeface="Arial" charset="0"/>
              </a:rPr>
              <a:t>TigerCub</a:t>
            </a:r>
            <a:r>
              <a:rPr lang="en-US" sz="1400" dirty="0">
                <a:latin typeface="Arial" charset="0"/>
              </a:rPr>
              <a:t>  (general purpose</a:t>
            </a:r>
            <a:r>
              <a:rPr lang="en-US" sz="1400">
                <a:latin typeface="Arial" charset="0"/>
              </a:rPr>
              <a:t>), GoldenEye</a:t>
            </a:r>
            <a:r>
              <a:rPr lang="en-US" sz="1400" dirty="0">
                <a:latin typeface="Arial" charset="0"/>
              </a:rPr>
              <a:t> with three-mile+ range (for space)</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Devices are compatible with 532-nanometer lasers supporting marine-based navigation</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For cars, the distortion-free, less computationally intensive imagery means faster hazard detection</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Transportation</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a:t>Flash Lidar Enables Driverless Navigation</a:t>
            </a:r>
            <a:endParaRPr lang="en-US" dirty="0"/>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ASC used Small Business Innovation Research and other funding to advance the flash lidar system later used in OSIRIS-Rex asteroid sample return mission</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Flash lidar captures 15,000 pixels per pulse, increasing data speed and decreasing distortion</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Automotive flash lidar was adapted from devices developed for aerospace with NASA funding</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l="9200" r="9200"/>
          <a:stretch/>
        </p:blipFill>
        <p:spPr>
          <a:xfrm>
            <a:off x="5130782" y="1359328"/>
            <a:ext cx="3454436" cy="2381981"/>
          </a:xfrm>
          <a:prstGeom prst="rect">
            <a:avLst/>
          </a:prstGeom>
        </p:spPr>
      </p:pic>
    </p:spTree>
    <p:extLst>
      <p:ext uri="{BB962C8B-B14F-4D97-AF65-F5344CB8AC3E}">
        <p14:creationId xmlns:p14="http://schemas.microsoft.com/office/powerpoint/2010/main" val="30085242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Drones will multiply the number of aircraft in the U.S. national airspace </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Training is essential to build air traffic control skills, but automation will also be necessary </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built the Air Traffic Management </a:t>
            </a:r>
            <a:r>
              <a:rPr lang="en-US" sz="1400" dirty="0" err="1">
                <a:latin typeface="Arial" charset="0"/>
              </a:rPr>
              <a:t>eXploration</a:t>
            </a:r>
            <a:r>
              <a:rPr lang="en-US" sz="1400" dirty="0">
                <a:latin typeface="Arial" charset="0"/>
              </a:rPr>
              <a:t> (ATM-X) Test Bed to host air traffic simulations </a:t>
            </a: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Ames Research Center</a:t>
            </a:r>
          </a:p>
          <a:p>
            <a:pPr algn="ctr"/>
            <a:endParaRPr lang="en-US" sz="1600" b="1" i="1" dirty="0">
              <a:latin typeface="Arial" charset="0"/>
            </a:endParaRPr>
          </a:p>
          <a:p>
            <a:pPr algn="ctr"/>
            <a:r>
              <a:rPr lang="en-US" sz="1600" b="1" i="1" dirty="0">
                <a:latin typeface="Arial" charset="0"/>
              </a:rPr>
              <a:t>Mosaic ATM Inc.</a:t>
            </a:r>
          </a:p>
          <a:p>
            <a:pPr algn="ctr"/>
            <a:r>
              <a:rPr lang="en-US" sz="1600" b="1" i="1" dirty="0">
                <a:latin typeface="Arial" charset="0"/>
              </a:rPr>
              <a:t>Leesburg, Virginia</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Comprehensive Environment for Traffic Management Training by Simulation (COMETTS) can be adapted for other fields with complex operations involving many people</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a:t>
            </a:r>
            <a:r>
              <a:rPr lang="en-US" sz="1400">
                <a:latin typeface="Arial" charset="0"/>
              </a:rPr>
              <a:t>program could </a:t>
            </a:r>
            <a:r>
              <a:rPr lang="en-US" sz="1400" dirty="0">
                <a:latin typeface="Arial" charset="0"/>
              </a:rPr>
              <a:t>be adapted for nuclear power plant management, hospital operations, first response, firefighting, and national emergencies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Transportation</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r>
              <a:rPr lang="en-US" sz="2000" dirty="0"/>
              <a:t>Virtual Airspace Hosts a Training Program for Air Traffic Managers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Phase I and II Small Business Innovation Research contracts developed a simulation platform to train managers supervising air traffic controllers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platform works within the NASA’s ATM-X Test Bed, an airspace simulation that creates air traffic scenarios based on real FAA data</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Other ATM-X simulations can also use the program</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5400" y="1194614"/>
            <a:ext cx="3365901" cy="2524426"/>
          </a:xfrm>
          <a:prstGeom prst="rect">
            <a:avLst/>
          </a:prstGeom>
        </p:spPr>
      </p:pic>
    </p:spTree>
    <p:extLst>
      <p:ext uri="{BB962C8B-B14F-4D97-AF65-F5344CB8AC3E}">
        <p14:creationId xmlns:p14="http://schemas.microsoft.com/office/powerpoint/2010/main" val="38413549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needs to enhance CubeSat capabilities for future science missions, letting small satellites change their altitude and maintain orbit long-term</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Propulsion systems that electrolyze water found in space into rocket fuel have long been integral to NASA’s deep-space exploration plans</a:t>
            </a:r>
            <a:endParaRPr lang="en-US" sz="1600" b="1" dirty="0">
              <a:latin typeface="Arial" charset="0"/>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Ames Research Center</a:t>
            </a:r>
          </a:p>
          <a:p>
            <a:pPr algn="ctr"/>
            <a:endParaRPr lang="en-US" sz="1600" b="1" i="1" dirty="0">
              <a:latin typeface="Arial" charset="0"/>
            </a:endParaRPr>
          </a:p>
          <a:p>
            <a:pPr algn="ctr"/>
            <a:r>
              <a:rPr lang="en-US" sz="1600" b="1" i="1" dirty="0">
                <a:latin typeface="Arial" charset="0"/>
              </a:rPr>
              <a:t>Tethers Unlimited Inc.  </a:t>
            </a:r>
          </a:p>
          <a:p>
            <a:pPr algn="ctr"/>
            <a:r>
              <a:rPr lang="en-US" sz="1600" b="1" i="1" dirty="0">
                <a:latin typeface="Arial" charset="0"/>
              </a:rPr>
              <a:t>Bothell, Washington</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082503"/>
            <a:ext cx="4267200" cy="2278189"/>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first viable water-electrolysis engine</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A larger version called </a:t>
            </a:r>
            <a:r>
              <a:rPr lang="en-US" sz="1400" dirty="0" err="1">
                <a:latin typeface="Arial" charset="0"/>
              </a:rPr>
              <a:t>HYDROS</a:t>
            </a:r>
            <a:r>
              <a:rPr lang="en-US" sz="1400" dirty="0">
                <a:latin typeface="Arial" charset="0"/>
              </a:rPr>
              <a:t>-M is available for larger satellites (110 to 400 pounds)</a:t>
            </a:r>
            <a:endParaRPr lang="en-US" sz="12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Customers include the Air Force Institute of Technology and Millennium Space Systems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In the future, the company expects this technology to help support an in-space economy </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Transportation</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a:t>Water-Powered Engines Offer Satellite Mobility</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12913"/>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Small Business Innovation Research funding developed the initial propulsion system, and NASA’s Tipping Point Technologies program matured the HYDROS thrusters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An </a:t>
            </a:r>
            <a:r>
              <a:rPr lang="en-US" sz="1400" dirty="0" err="1">
                <a:latin typeface="Arial" charset="0"/>
              </a:rPr>
              <a:t>electrolyzer</a:t>
            </a:r>
            <a:r>
              <a:rPr lang="en-US" sz="1400" dirty="0">
                <a:latin typeface="Arial" charset="0"/>
              </a:rPr>
              <a:t> powered by solar panels splits onboard water into oxygen and hydrogen gases, stored in separate bladders to be transferred to the combustion chamber on demand</a:t>
            </a:r>
          </a:p>
        </p:txBody>
      </p:sp>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4926" y1="91036" x2="23746" y2="93509"/>
                        <a14:foregroundMark x1="30383" y1="93509" x2="30383" y2="93509"/>
                        <a14:foregroundMark x1="27729" y1="89335" x2="27729" y2="89335"/>
                        <a14:foregroundMark x1="26549" y1="97218" x2="26549" y2="97218"/>
                        <a14:foregroundMark x1="23009" y1="95981" x2="23009" y2="95981"/>
                        <a14:foregroundMark x1="28171" y1="97218" x2="28171" y2="97218"/>
                        <a14:foregroundMark x1="24631" y1="91036" x2="24631" y2="91036"/>
                        <a14:foregroundMark x1="27286" y1="92581" x2="27286" y2="92581"/>
                        <a14:foregroundMark x1="28909" y1="92581" x2="28909" y2="92581"/>
                        <a14:backgroundMark x1="92920" y1="25502" x2="99558" y2="40185"/>
                        <a14:backgroundMark x1="81268" y1="55332" x2="99558" y2="77434"/>
                      </a14:backgroundRemoval>
                    </a14:imgEffect>
                  </a14:imgLayer>
                </a14:imgProps>
              </a:ext>
              <a:ext uri="{28A0092B-C50C-407E-A947-70E740481C1C}">
                <a14:useLocalDpi xmlns:a14="http://schemas.microsoft.com/office/drawing/2010/main"/>
              </a:ext>
            </a:extLst>
          </a:blip>
          <a:stretch>
            <a:fillRect/>
          </a:stretch>
        </p:blipFill>
        <p:spPr>
          <a:xfrm>
            <a:off x="5410200" y="1143000"/>
            <a:ext cx="2922241" cy="2788270"/>
          </a:xfrm>
          <a:prstGeom prst="rect">
            <a:avLst/>
          </a:prstGeom>
        </p:spPr>
      </p:pic>
    </p:spTree>
    <p:extLst>
      <p:ext uri="{BB962C8B-B14F-4D97-AF65-F5344CB8AC3E}">
        <p14:creationId xmlns:p14="http://schemas.microsoft.com/office/powerpoint/2010/main" val="219752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Wall shear stress, or skin friction, is a major factor in a vehicle’s drag, affecting fuel efficiency and aerodynamic performance</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To measure the direct force of wind for the first time, NASA initiated the development of a new sensor to expand wind tunnel testing capability</a:t>
            </a:r>
          </a:p>
        </p:txBody>
      </p:sp>
      <p:sp>
        <p:nvSpPr>
          <p:cNvPr id="8197" name="Rectangle 4"/>
          <p:cNvSpPr>
            <a:spLocks noChangeArrowheads="1"/>
          </p:cNvSpPr>
          <p:nvPr/>
        </p:nvSpPr>
        <p:spPr bwMode="auto">
          <a:xfrm>
            <a:off x="0" y="685800"/>
            <a:ext cx="4724400" cy="1570303"/>
          </a:xfrm>
          <a:prstGeom prst="rect">
            <a:avLst/>
          </a:prstGeom>
          <a:noFill/>
          <a:ln w="9525">
            <a:noFill/>
            <a:miter lim="800000"/>
            <a:headEnd/>
            <a:tailEnd/>
          </a:ln>
        </p:spPr>
        <p:txBody>
          <a:bodyPr wrap="square" lIns="92075" tIns="46038" rIns="92075" bIns="46038">
            <a:spAutoFit/>
          </a:bodyPr>
          <a:lstStyle/>
          <a:p>
            <a:pPr algn="ctr"/>
            <a:endParaRPr lang="en-US" sz="1600" b="1" i="1" dirty="0">
              <a:latin typeface="Arial" charset="0"/>
            </a:endParaRPr>
          </a:p>
          <a:p>
            <a:pPr algn="ctr"/>
            <a:r>
              <a:rPr lang="en-US" sz="1600" b="1" i="1" dirty="0">
                <a:latin typeface="Arial" charset="0"/>
              </a:rPr>
              <a:t>Langley Research Center</a:t>
            </a:r>
          </a:p>
          <a:p>
            <a:pPr algn="ctr"/>
            <a:endParaRPr lang="en-US" sz="1600" b="1" i="1" dirty="0">
              <a:latin typeface="Arial" charset="0"/>
            </a:endParaRPr>
          </a:p>
          <a:p>
            <a:pPr algn="ctr"/>
            <a:r>
              <a:rPr lang="en-US" sz="1600" b="1" i="1" dirty="0">
                <a:latin typeface="Arial" charset="0"/>
              </a:rPr>
              <a:t>Interdisciplinary Consulting Corporation (</a:t>
            </a:r>
            <a:r>
              <a:rPr lang="en-US" sz="1600" b="1" i="1" dirty="0" err="1">
                <a:latin typeface="Arial" charset="0"/>
              </a:rPr>
              <a:t>IC</a:t>
            </a:r>
            <a:r>
              <a:rPr lang="en-US" sz="1600" b="1" i="1" baseline="30000" dirty="0" err="1">
                <a:latin typeface="Arial" charset="0"/>
              </a:rPr>
              <a:t>2</a:t>
            </a:r>
            <a:r>
              <a:rPr lang="en-US" sz="1600" b="1" i="1" dirty="0">
                <a:latin typeface="Arial" charset="0"/>
              </a:rPr>
              <a:t>)</a:t>
            </a:r>
          </a:p>
          <a:p>
            <a:pPr algn="ctr"/>
            <a:r>
              <a:rPr lang="en-US" sz="1600" b="1" i="1" dirty="0">
                <a:latin typeface="Arial" charset="0"/>
              </a:rPr>
              <a:t>Gainesville, Florida</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Improves subsonic wind tunnel testing</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a:latin typeface="Arial" charset="0"/>
              </a:rPr>
              <a:t>DirectShear</a:t>
            </a:r>
            <a:r>
              <a:rPr lang="en-US" sz="1400" dirty="0">
                <a:latin typeface="Arial" charset="0"/>
              </a:rPr>
              <a:t> sensor line includes six sensor heads varying in sensitivity, resolution, and bandwidth, depending on the application</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Technology forms basis for pending wind tunnel testing instruments like high-frequency dynamic pressure sensors and </a:t>
            </a:r>
            <a:r>
              <a:rPr lang="en-US" sz="1400" dirty="0" err="1">
                <a:latin typeface="Arial" charset="0"/>
              </a:rPr>
              <a:t>aeroacoustic</a:t>
            </a:r>
            <a:r>
              <a:rPr lang="en-US" sz="1400" dirty="0">
                <a:latin typeface="Arial" charset="0"/>
              </a:rPr>
              <a:t> microphones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Transportation</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r>
              <a:rPr lang="en-US" sz="2000" dirty="0"/>
              <a:t>Unique Sensors Will Improve Aerodynamic Design, Aircraft Performance</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Phase I, II, and III Small Business Innovation Research contracts developed a sensor resistant to temperature, pressure, humidity, electronic noise</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It’s the first sensor to directly observe and quantify effects of mean flow and fluctuating turbulent air structures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Data can improve computational fluid dynamics software’s ability to digitally predict performance</a:t>
            </a:r>
          </a:p>
        </p:txBody>
      </p:sp>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99671" l="0" r="100000">
                        <a14:foregroundMark x1="518" y1="15201" x2="39068" y2="63928"/>
                        <a14:foregroundMark x1="38032" y1="76828" x2="46087" y2="89647"/>
                        <a14:foregroundMark x1="39988" y1="82498" x2="46548" y2="90058"/>
                        <a14:foregroundMark x1="46260" y1="90715" x2="53222" y2="93591"/>
                        <a14:foregroundMark x1="53682" y1="93755" x2="63003" y2="94659"/>
                        <a14:foregroundMark x1="39068" y1="65489" x2="37687" y2="71980"/>
                        <a14:foregroundMark x1="37112" y1="72227" x2="38493" y2="79211"/>
                        <a14:backgroundMark x1="633" y1="16516" x2="38608" y2="65078"/>
                        <a14:backgroundMark x1="46260" y1="91208" x2="53107" y2="95070"/>
                      </a14:backgroundRemoval>
                    </a14:imgEffect>
                  </a14:imgLayer>
                </a14:imgProps>
              </a:ext>
              <a:ext uri="{28A0092B-C50C-407E-A947-70E740481C1C}">
                <a14:useLocalDpi xmlns:a14="http://schemas.microsoft.com/office/drawing/2010/main"/>
              </a:ext>
            </a:extLst>
          </a:blip>
          <a:stretch>
            <a:fillRect/>
          </a:stretch>
        </p:blipFill>
        <p:spPr>
          <a:xfrm>
            <a:off x="5149872" y="1500800"/>
            <a:ext cx="3416255" cy="2392193"/>
          </a:xfrm>
          <a:prstGeom prst="rect">
            <a:avLst/>
          </a:prstGeom>
        </p:spPr>
      </p:pic>
    </p:spTree>
    <p:extLst>
      <p:ext uri="{BB962C8B-B14F-4D97-AF65-F5344CB8AC3E}">
        <p14:creationId xmlns:p14="http://schemas.microsoft.com/office/powerpoint/2010/main" val="33618480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needs to make multiple trips to landing areas about the size of a football field</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Lasers and sensors will scan the surface, feeding data to an onboard computer to identify the landing zone and avoid potential hazards</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Navigational Doppler Lidar is one landing tool</a:t>
            </a:r>
            <a:endParaRPr lang="en-US" sz="1600" b="1" dirty="0">
              <a:latin typeface="Arial" charset="0"/>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Langley Research Center</a:t>
            </a:r>
          </a:p>
          <a:p>
            <a:pPr algn="ctr"/>
            <a:endParaRPr lang="en-US" sz="1600" b="1" i="1" dirty="0">
              <a:latin typeface="Arial" charset="0"/>
            </a:endParaRPr>
          </a:p>
          <a:p>
            <a:pPr algn="ctr"/>
            <a:r>
              <a:rPr lang="en-US" sz="1600" b="1" i="1" dirty="0">
                <a:latin typeface="Arial" charset="0"/>
              </a:rPr>
              <a:t>Psionic LLC</a:t>
            </a:r>
          </a:p>
          <a:p>
            <a:pPr algn="ctr"/>
            <a:r>
              <a:rPr lang="en-US" sz="1600" b="1" i="1" dirty="0">
                <a:latin typeface="Arial" charset="0"/>
              </a:rPr>
              <a:t>Hampton, Virginia</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1955023"/>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a:latin typeface="Arial" charset="0"/>
              </a:rPr>
              <a:t>Ignors</a:t>
            </a:r>
            <a:r>
              <a:rPr lang="en-US" sz="1400" dirty="0">
                <a:latin typeface="Arial" charset="0"/>
              </a:rPr>
              <a:t> other lasers so it’s tamper-resistant</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Continuous generation of accurate data supports accurate velocity, altitude, direction calculations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Technology is being adapted for self-driving cars, military aircraft </a:t>
            </a:r>
            <a:r>
              <a:rPr lang="en-US" sz="1400">
                <a:latin typeface="Arial" charset="0"/>
              </a:rPr>
              <a:t>navigation, drone </a:t>
            </a:r>
            <a:r>
              <a:rPr lang="en-US" sz="1400" dirty="0">
                <a:latin typeface="Arial" charset="0"/>
              </a:rPr>
              <a:t>detection, rendezvous in space, and more </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Transportation</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a:t>Doppler Lidar Makes Self-Driving Cars Safer</a:t>
            </a:r>
            <a:endParaRPr lang="en-US" dirty="0"/>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 License for NASA Doppler Lidar and a Space Act Agreement helped modify the space-based system</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commercial products are smaller, cheaper, and perform better, with higher and faster velocity and range resolution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Psionic </a:t>
            </a:r>
            <a:r>
              <a:rPr lang="en-US" sz="1400" dirty="0" err="1">
                <a:latin typeface="Arial" charset="0"/>
              </a:rPr>
              <a:t>lidars</a:t>
            </a:r>
            <a:r>
              <a:rPr lang="en-US" sz="1400" dirty="0">
                <a:latin typeface="Arial" charset="0"/>
              </a:rPr>
              <a:t> scan 50 times per second, more than doubling the rate NASA needs</a:t>
            </a:r>
          </a:p>
        </p:txBody>
      </p:sp>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257800" y="1295400"/>
            <a:ext cx="3145009" cy="2481406"/>
          </a:xfrm>
          <a:prstGeom prst="rect">
            <a:avLst/>
          </a:prstGeom>
        </p:spPr>
      </p:pic>
    </p:spTree>
    <p:extLst>
      <p:ext uri="{BB962C8B-B14F-4D97-AF65-F5344CB8AC3E}">
        <p14:creationId xmlns:p14="http://schemas.microsoft.com/office/powerpoint/2010/main" val="375303534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coleman\Desktop\PS-Div.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0"/>
            <a:ext cx="91425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423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In the 1970s, deaths from post-crash airplane fires, mostly due to smoke inhalation, became a concern </a:t>
            </a:r>
          </a:p>
          <a:p>
            <a:pPr marL="228600" indent="-228600">
              <a:spcBef>
                <a:spcPct val="35000"/>
              </a:spcBef>
              <a:buClr>
                <a:srgbClr val="790015"/>
              </a:buClr>
              <a:buFont typeface="Wingdings" pitchFamily="2" charset="2"/>
              <a:buChar char=""/>
              <a:tabLst>
                <a:tab pos="228600" algn="l"/>
                <a:tab pos="292100" algn="l"/>
              </a:tabLst>
            </a:pPr>
            <a:r>
              <a:rPr lang="en-US" sz="1400">
                <a:latin typeface="Arial" charset="0"/>
              </a:rPr>
              <a:t>NASA </a:t>
            </a:r>
            <a:r>
              <a:rPr lang="en-US" sz="1400" dirty="0">
                <a:latin typeface="Arial" charset="0"/>
              </a:rPr>
              <a:t>Fire Resistant Materials Engineering Project refined fireproof polyimide foam for aircraft interiors </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Formulations and processing and fabrication techniques were explored and assessed </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Johnson Space Center</a:t>
            </a:r>
          </a:p>
          <a:p>
            <a:pPr algn="ctr"/>
            <a:endParaRPr lang="en-US" sz="1600" b="1" i="1" dirty="0">
              <a:latin typeface="Arial" charset="0"/>
            </a:endParaRPr>
          </a:p>
          <a:p>
            <a:pPr algn="ctr"/>
            <a:r>
              <a:rPr lang="en-US" sz="1600" b="1" i="1" dirty="0">
                <a:latin typeface="Arial" charset="0"/>
              </a:rPr>
              <a:t>Boyd Corporation</a:t>
            </a:r>
          </a:p>
          <a:p>
            <a:pPr algn="ctr"/>
            <a:r>
              <a:rPr lang="en-US" sz="1600" b="1" i="1" dirty="0">
                <a:latin typeface="Arial" charset="0"/>
              </a:rPr>
              <a:t>Magnolia, Arkansas</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278189"/>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a:latin typeface="Arial" charset="0"/>
              </a:rPr>
              <a:t>Solimide</a:t>
            </a:r>
            <a:r>
              <a:rPr lang="en-US" sz="1400" dirty="0">
                <a:latin typeface="Arial" charset="0"/>
              </a:rPr>
              <a:t> foams have no fibers or toxins and are lightweight, fireproof, durable, easy to handle</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material is cheaper to install and maintain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a:latin typeface="Arial" charset="0"/>
              </a:rPr>
              <a:t>Solimide</a:t>
            </a:r>
            <a:r>
              <a:rPr lang="en-US" sz="1400" dirty="0">
                <a:latin typeface="Arial" charset="0"/>
              </a:rPr>
              <a:t> is being explored as an insulator in appliances, heating/ventilation systems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Sales are increasing, up from about 4.4 million board feet </a:t>
            </a:r>
            <a:r>
              <a:rPr lang="en-US" sz="1400">
                <a:latin typeface="Arial" charset="0"/>
              </a:rPr>
              <a:t>annually in 1998 to </a:t>
            </a:r>
            <a:r>
              <a:rPr lang="en-US" sz="1400" dirty="0">
                <a:latin typeface="Arial" charset="0"/>
              </a:rPr>
              <a:t>6.5 million</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Public Safety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a:t>Polyimide Foam Offers Safer, Lighter Insulation</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363724"/>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NASA waived patents on resulting </a:t>
            </a:r>
            <a:r>
              <a:rPr lang="en-US" sz="1400" dirty="0" err="1">
                <a:latin typeface="Arial" charset="0"/>
              </a:rPr>
              <a:t>Solimide</a:t>
            </a:r>
            <a:r>
              <a:rPr lang="en-US" sz="1400" dirty="0">
                <a:latin typeface="Arial" charset="0"/>
              </a:rPr>
              <a:t> products to allow contractor to produce them commercially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Operation changed hands but continued to grow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Through 1980s and ’90s, </a:t>
            </a:r>
            <a:r>
              <a:rPr lang="en-US" sz="1400" dirty="0" err="1">
                <a:latin typeface="Arial" charset="0"/>
              </a:rPr>
              <a:t>Solimide</a:t>
            </a:r>
            <a:r>
              <a:rPr lang="en-US" sz="1400" dirty="0">
                <a:latin typeface="Arial" charset="0"/>
              </a:rPr>
              <a:t> gained popularity as lightweight, fireproof insulation for airplane fuselages, Navy ships, spacecraft, cryogenic applications but never made it into airplane interiors </a:t>
            </a:r>
          </a:p>
          <a:p>
            <a:pPr>
              <a:spcBef>
                <a:spcPct val="35000"/>
              </a:spcBef>
              <a:buClr>
                <a:srgbClr val="790015"/>
              </a:buClr>
              <a:tabLst>
                <a:tab pos="228600" algn="l"/>
                <a:tab pos="292100" algn="l"/>
              </a:tabLst>
            </a:pPr>
            <a:endParaRPr lang="en-US" sz="1400" dirty="0">
              <a:latin typeface="Arial" charset="0"/>
            </a:endParaRPr>
          </a:p>
        </p:txBody>
      </p:sp>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4419" y1="35436" x2="16124" y2="671"/>
                        <a14:foregroundMark x1="55194" y1="28591" x2="59225" y2="134"/>
                        <a14:foregroundMark x1="44651" y1="50336" x2="155" y2="88322"/>
                        <a14:foregroundMark x1="13798" y1="90604" x2="95504" y2="91946"/>
                        <a14:foregroundMark x1="91783" y1="20940" x2="99845" y2="27785"/>
                        <a14:foregroundMark x1="91783" y1="21477" x2="64651" y2="42148"/>
                        <a14:foregroundMark x1="20155" y1="16510" x2="32093" y2="16510"/>
                        <a14:foregroundMark x1="86357" y1="15570" x2="87597" y2="25101"/>
                        <a14:foregroundMark x1="82171" y1="15034" x2="86357" y2="15973"/>
                        <a14:backgroundMark x1="15504" y1="12349" x2="155" y2="23624"/>
                        <a14:backgroundMark x1="18915" y1="14631" x2="21240" y2="6040"/>
                        <a14:backgroundMark x1="9302" y1="84698" x2="9302" y2="84698"/>
                        <a14:backgroundMark x1="19225" y1="11007" x2="30698" y2="15570"/>
                        <a14:backgroundMark x1="88682" y1="22819" x2="99845" y2="14631"/>
                        <a14:backgroundMark x1="93023" y1="20537" x2="99845" y2="26443"/>
                      </a14:backgroundRemoval>
                    </a14:imgEffect>
                  </a14:imgLayer>
                </a14:imgProps>
              </a:ext>
              <a:ext uri="{28A0092B-C50C-407E-A947-70E740481C1C}">
                <a14:useLocalDpi xmlns:a14="http://schemas.microsoft.com/office/drawing/2010/main"/>
              </a:ext>
            </a:extLst>
          </a:blip>
          <a:stretch>
            <a:fillRect/>
          </a:stretch>
        </p:blipFill>
        <p:spPr>
          <a:xfrm>
            <a:off x="5181600" y="1295400"/>
            <a:ext cx="3251199" cy="2438399"/>
          </a:xfrm>
          <a:prstGeom prst="rect">
            <a:avLst/>
          </a:prstGeom>
        </p:spPr>
      </p:pic>
    </p:spTree>
    <p:extLst>
      <p:ext uri="{BB962C8B-B14F-4D97-AF65-F5344CB8AC3E}">
        <p14:creationId xmlns:p14="http://schemas.microsoft.com/office/powerpoint/2010/main" val="422818502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coleman\Desktop\HM-Div.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701" y="-12701"/>
            <a:ext cx="9156701" cy="686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695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is helping develop a system to integrate small remotely piloted and autonomous aircraft into the crowded U.S. airspace</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Partnering with the FAA, the Unmanned Aircraft Systems Traffic Management (</a:t>
            </a:r>
            <a:r>
              <a:rPr lang="en-US" sz="1400" dirty="0" err="1">
                <a:latin typeface="Arial" charset="0"/>
              </a:rPr>
              <a:t>UTM</a:t>
            </a:r>
            <a:r>
              <a:rPr lang="en-US" sz="1400" dirty="0">
                <a:latin typeface="Arial" charset="0"/>
              </a:rPr>
              <a:t>) project brought together third-party developers</a:t>
            </a: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Ames Research Center</a:t>
            </a:r>
          </a:p>
          <a:p>
            <a:pPr algn="ctr"/>
            <a:endParaRPr lang="en-US" sz="1600" b="1" i="1" dirty="0">
              <a:latin typeface="Arial" charset="0"/>
            </a:endParaRPr>
          </a:p>
          <a:p>
            <a:pPr algn="ctr"/>
            <a:r>
              <a:rPr lang="en-US" sz="1600" b="1" i="1" dirty="0" err="1">
                <a:latin typeface="Arial" charset="0"/>
              </a:rPr>
              <a:t>AirMap</a:t>
            </a:r>
            <a:r>
              <a:rPr lang="en-US" sz="1600" b="1" i="1" dirty="0">
                <a:latin typeface="Arial" charset="0"/>
              </a:rPr>
              <a:t> Inc.</a:t>
            </a:r>
          </a:p>
          <a:p>
            <a:pPr algn="ctr"/>
            <a:r>
              <a:rPr lang="en-US" sz="1600" b="1" i="1" dirty="0">
                <a:latin typeface="Arial" charset="0"/>
              </a:rPr>
              <a:t>Santa Monica, California</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free </a:t>
            </a:r>
            <a:r>
              <a:rPr lang="en-US" sz="1400" dirty="0" err="1">
                <a:latin typeface="Arial" charset="0"/>
              </a:rPr>
              <a:t>AirMap</a:t>
            </a:r>
            <a:r>
              <a:rPr lang="en-US" sz="1400" dirty="0">
                <a:latin typeface="Arial" charset="0"/>
              </a:rPr>
              <a:t> mobile app shows users their immediate airspace, gives alerts for nearby aircraft, drafts/submits flight plans to the FAA</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a:latin typeface="Arial" charset="0"/>
              </a:rPr>
              <a:t>AirMap</a:t>
            </a:r>
            <a:r>
              <a:rPr lang="en-US" sz="1400" dirty="0">
                <a:latin typeface="Arial" charset="0"/>
              </a:rPr>
              <a:t> software is being integrated into drones by some of the biggest drone manufacturers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program will support autonomous flights beyond line of sight when the FAA </a:t>
            </a:r>
            <a:r>
              <a:rPr lang="en-US" sz="1400">
                <a:latin typeface="Arial" charset="0"/>
              </a:rPr>
              <a:t>allows them</a:t>
            </a:r>
            <a:endParaRPr lang="en-US" sz="1400" dirty="0">
              <a:latin typeface="Arial" charset="0"/>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Public Safety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err="1"/>
              <a:t>AirMap</a:t>
            </a:r>
            <a:r>
              <a:rPr lang="en-US" dirty="0"/>
              <a:t> Guides Drones toward Widespread Use</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NASA established a set of standards and guidelines to ensure new technologies will integrate with current and future aviation systems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Agency coordinated flight testing and data collection, and served as an interface with the FAA</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Working with NASA and other partners, </a:t>
            </a:r>
            <a:r>
              <a:rPr lang="en-US" sz="1400" dirty="0" err="1">
                <a:latin typeface="Arial" charset="0"/>
              </a:rPr>
              <a:t>AirMap</a:t>
            </a:r>
            <a:r>
              <a:rPr lang="en-US" sz="1400" dirty="0">
                <a:latin typeface="Arial" charset="0"/>
              </a:rPr>
              <a:t> developed its UTM platform, which now enables more than 100,000 drones flights a day</a:t>
            </a:r>
          </a:p>
        </p:txBody>
      </p:sp>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99535"/>
                    </a14:imgEffect>
                  </a14:imgLayer>
                </a14:imgProps>
              </a:ext>
              <a:ext uri="{28A0092B-C50C-407E-A947-70E740481C1C}">
                <a14:useLocalDpi xmlns:a14="http://schemas.microsoft.com/office/drawing/2010/main"/>
              </a:ext>
            </a:extLst>
          </a:blip>
          <a:stretch>
            <a:fillRect/>
          </a:stretch>
        </p:blipFill>
        <p:spPr>
          <a:xfrm>
            <a:off x="4876800" y="1337829"/>
            <a:ext cx="3956988" cy="2514601"/>
          </a:xfrm>
          <a:prstGeom prst="rect">
            <a:avLst/>
          </a:prstGeom>
        </p:spPr>
      </p:pic>
    </p:spTree>
    <p:extLst>
      <p:ext uri="{BB962C8B-B14F-4D97-AF65-F5344CB8AC3E}">
        <p14:creationId xmlns:p14="http://schemas.microsoft.com/office/powerpoint/2010/main" val="269795448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Bastion works at most NASA field centers</a:t>
            </a:r>
            <a:r>
              <a:rPr lang="en-US" sz="1400" dirty="0">
                <a:latin typeface="Arial" panose="020B0604020202020204" pitchFamily="34" charset="0"/>
                <a:cs typeface="Arial" panose="020B0604020202020204" pitchFamily="34" charset="0"/>
              </a:rPr>
              <a:t>, primarily in safety, mission assurance, and structural analysis </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Experience with propulsion systems, fuses, igniters, electronics, batteries, and software proved relevant</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Rigorous mission assurance and safety standards set an example </a:t>
            </a:r>
          </a:p>
        </p:txBody>
      </p:sp>
      <p:sp>
        <p:nvSpPr>
          <p:cNvPr id="8197" name="Rectangle 4"/>
          <p:cNvSpPr>
            <a:spLocks noChangeArrowheads="1"/>
          </p:cNvSpPr>
          <p:nvPr/>
        </p:nvSpPr>
        <p:spPr bwMode="auto">
          <a:xfrm>
            <a:off x="37632" y="510993"/>
            <a:ext cx="4495800" cy="1570303"/>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Marshall Space Flight Center</a:t>
            </a:r>
          </a:p>
          <a:p>
            <a:pPr algn="ctr"/>
            <a:r>
              <a:rPr lang="en-US" sz="1600" b="1" i="1" dirty="0">
                <a:latin typeface="Arial" charset="0"/>
              </a:rPr>
              <a:t>Jet Propulsion Laboratory (JPL)</a:t>
            </a:r>
          </a:p>
          <a:p>
            <a:pPr algn="ctr"/>
            <a:endParaRPr lang="en-US" sz="1600" b="1" i="1" dirty="0">
              <a:latin typeface="Arial" charset="0"/>
            </a:endParaRPr>
          </a:p>
          <a:p>
            <a:pPr algn="ctr"/>
            <a:r>
              <a:rPr lang="en-US" sz="1600" b="1" i="1" dirty="0">
                <a:latin typeface="Arial" charset="0"/>
              </a:rPr>
              <a:t>Bastion Technologies Inc.</a:t>
            </a:r>
          </a:p>
          <a:p>
            <a:pPr algn="ctr"/>
            <a:r>
              <a:rPr lang="en-US" sz="1600" b="1" i="1" dirty="0">
                <a:latin typeface="Arial" charset="0"/>
              </a:rPr>
              <a:t>Houston, Texas</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48923"/>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err="1">
                <a:latin typeface="Arial" charset="0"/>
              </a:rPr>
              <a:t>SureShear</a:t>
            </a:r>
            <a:r>
              <a:rPr lang="en-US" sz="1400" dirty="0">
                <a:latin typeface="Arial" charset="0"/>
              </a:rPr>
              <a:t> is more than 99.9 percent reliable</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system is designed to prevent the next offshore drilling disaster </a:t>
            </a:r>
          </a:p>
          <a:p>
            <a:pPr marL="228600" indent="-228600">
              <a:spcBef>
                <a:spcPct val="35000"/>
              </a:spcBef>
              <a:buClr>
                <a:srgbClr val="790015"/>
              </a:buClr>
              <a:buFont typeface="Wingdings" pitchFamily="2" charset="2"/>
              <a:buChar char="u"/>
              <a:tabLst>
                <a:tab pos="228600" algn="l"/>
                <a:tab pos="292100" algn="l"/>
              </a:tabLst>
            </a:pPr>
            <a:r>
              <a:rPr lang="en-US" sz="1400" dirty="0" err="1">
                <a:latin typeface="Arial" charset="0"/>
              </a:rPr>
              <a:t>SureShear</a:t>
            </a:r>
            <a:r>
              <a:rPr lang="en-US" sz="1400" dirty="0">
                <a:latin typeface="Arial" charset="0"/>
              </a:rPr>
              <a:t> system can be about a tenth the size of a traditional blowout preventer, with the power to sever “</a:t>
            </a:r>
            <a:r>
              <a:rPr lang="en-US" sz="1400" dirty="0" err="1">
                <a:latin typeface="Arial" charset="0"/>
              </a:rPr>
              <a:t>unshearables</a:t>
            </a:r>
            <a:r>
              <a:rPr lang="en-US" sz="1400" dirty="0">
                <a:latin typeface="Arial" charset="0"/>
              </a:rPr>
              <a:t>” like drill collars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Less weight means less cost, more flexibility </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Public Safety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r>
              <a:rPr lang="en-US" sz="2000" dirty="0"/>
              <a:t>Rockets, Rovers Spur New Offshore Drilling Safety Technology</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Bastion also works in the oil and gas industry, and investigated the </a:t>
            </a:r>
            <a:r>
              <a:rPr lang="en-US" sz="1400" i="1" dirty="0">
                <a:latin typeface="Arial" charset="0"/>
              </a:rPr>
              <a:t>Deepwater Horizon </a:t>
            </a:r>
            <a:r>
              <a:rPr lang="en-US" sz="1400" dirty="0">
                <a:latin typeface="Arial" charset="0"/>
              </a:rPr>
              <a:t>disaster</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Company developed a new, patented technology to shear and seal an offshore well’s drill pipe, powered by a solid propellant instead of pressurized gas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design of the new marine oil drilling shutoff system is grounded in how NASA uses rocket fuels, fuses, igniters, electronics, batteries, and software </a:t>
            </a:r>
          </a:p>
        </p:txBody>
      </p:sp>
      <p:pic>
        <p:nvPicPr>
          <p:cNvPr id="20" name="Picture 1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99313">
                        <a14:foregroundMark x1="40903" y1="7331" x2="33264" y2="25143"/>
                        <a14:foregroundMark x1="59236" y1="6816" x2="71597" y2="24628"/>
                        <a14:foregroundMark x1="78125" y1="33906" x2="87222" y2="74685"/>
                        <a14:foregroundMark x1="86111" y1="98683" x2="86875" y2="73654"/>
                        <a14:foregroundMark x1="92153" y1="72108" x2="96458" y2="97423"/>
                        <a14:foregroundMark x1="97292" y1="73654" x2="98681" y2="78064"/>
                        <a14:foregroundMark x1="86667" y1="47079" x2="94097" y2="57388"/>
                        <a14:foregroundMark x1="29097" y1="43700" x2="20347" y2="78809"/>
                        <a14:foregroundMark x1="57361" y1="55097" x2="57569" y2="59966"/>
                        <a14:foregroundMark x1="63403" y1="8877" x2="67500" y2="13001"/>
                        <a14:foregroundMark x1="58681" y1="6816" x2="54931" y2="9908"/>
                        <a14:foregroundMark x1="72153" y1="16094" x2="94306" y2="46334"/>
                        <a14:foregroundMark x1="88264" y1="34422" x2="94583" y2="41123"/>
                        <a14:foregroundMark x1="34536" y1="26204" x2="34536" y2="26204"/>
                        <a14:foregroundMark x1="32474" y1="27054" x2="26976" y2="40085"/>
                        <a14:foregroundMark x1="27320" y1="16714" x2="21993" y2="24646"/>
                        <a14:foregroundMark x1="29897" y1="10482" x2="28179" y2="15722"/>
                        <a14:backgroundMark x1="91181" y1="0" x2="78333" y2="20962"/>
                        <a14:backgroundMark x1="51042" y1="8877" x2="58125" y2="4754"/>
                        <a14:backgroundMark x1="53472" y1="13517" x2="53472" y2="10710"/>
                        <a14:backgroundMark x1="51319" y1="11455" x2="52986" y2="15349"/>
                        <a14:backgroundMark x1="80278" y1="21535" x2="85278" y2="25659"/>
                        <a14:backgroundMark x1="58958" y1="4983" x2="66111" y2="6014"/>
                        <a14:backgroundMark x1="94306" y1="30298" x2="99444" y2="44502"/>
                        <a14:backgroundMark x1="60625" y1="48396" x2="66597" y2="48396"/>
                        <a14:backgroundMark x1="33505" y1="2125" x2="0" y2="6799"/>
                        <a14:backgroundMark x1="33162" y1="8640" x2="5498" y2="11615"/>
                        <a14:backgroundMark x1="22680" y1="11615" x2="2577" y2="46884"/>
                        <a14:backgroundMark x1="49313" y1="15156" x2="48282" y2="283"/>
                        <a14:backgroundMark x1="78866" y1="21671" x2="93299" y2="38102"/>
                      </a14:backgroundRemoval>
                    </a14:imgEffect>
                  </a14:imgLayer>
                </a14:imgProps>
              </a:ext>
              <a:ext uri="{28A0092B-C50C-407E-A947-70E740481C1C}">
                <a14:useLocalDpi xmlns:a14="http://schemas.microsoft.com/office/drawing/2010/main"/>
              </a:ext>
            </a:extLst>
          </a:blip>
          <a:srcRect/>
          <a:stretch/>
        </p:blipFill>
        <p:spPr>
          <a:xfrm>
            <a:off x="5582194" y="1054509"/>
            <a:ext cx="2342606" cy="2839915"/>
          </a:xfrm>
          <a:prstGeom prst="rect">
            <a:avLst/>
          </a:prstGeom>
        </p:spPr>
      </p:pic>
    </p:spTree>
    <p:extLst>
      <p:ext uri="{BB962C8B-B14F-4D97-AF65-F5344CB8AC3E}">
        <p14:creationId xmlns:p14="http://schemas.microsoft.com/office/powerpoint/2010/main" val="9700425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Orion spacecraft crew can’t use existing emergency breathing mask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On the space station, astronauts can move to another module after a fire; on Orion they can’t </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Modifying existing, proven equipment was more efficient and cost effective than starting over</a:t>
            </a:r>
            <a:endParaRPr lang="en-US" sz="1600" b="1" dirty="0">
              <a:latin typeface="Arial" charset="0"/>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Johnson Space Center</a:t>
            </a:r>
          </a:p>
          <a:p>
            <a:pPr algn="ctr"/>
            <a:endParaRPr lang="en-US" sz="1600" b="1" i="1" dirty="0">
              <a:latin typeface="Arial" charset="0"/>
            </a:endParaRPr>
          </a:p>
          <a:p>
            <a:pPr algn="ctr"/>
            <a:r>
              <a:rPr lang="en-US" sz="1600" b="1" i="1" dirty="0" err="1">
                <a:latin typeface="Arial" charset="0"/>
              </a:rPr>
              <a:t>Lanaco</a:t>
            </a:r>
            <a:endParaRPr lang="en-US" sz="1600" b="1" i="1" dirty="0">
              <a:latin typeface="Arial" charset="0"/>
            </a:endParaRPr>
          </a:p>
          <a:p>
            <a:pPr algn="ctr"/>
            <a:r>
              <a:rPr lang="en-US" sz="1600" b="1" i="1" dirty="0">
                <a:latin typeface="Arial" charset="0"/>
              </a:rPr>
              <a:t>Auckland, New Zealand</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Helix filters capture coarse, hot particles</a:t>
            </a:r>
            <a:r>
              <a:rPr lang="en-US" sz="1400">
                <a:latin typeface="Arial" charset="0"/>
              </a:rPr>
              <a:t>, work </a:t>
            </a:r>
            <a:r>
              <a:rPr lang="en-US" sz="1400" dirty="0">
                <a:latin typeface="Arial" charset="0"/>
              </a:rPr>
              <a:t>well in high-moisture environments, and offer the lowest possible resistance to breathing</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New filters for firefighters are in development, testing by Fire and Emergency New Zealand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Research on wool filter technology for NASA will inform sheep breeding, improving filtration</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Public Safety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r>
              <a:rPr lang="en-US" sz="2000" dirty="0"/>
              <a:t>Wool Mask to Fight Fires in Space Inspires Fire Equipment on Earth</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579168"/>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 pre-filter developed to meet NASA specifications protects the primary filter made of synthetic materials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Existing proprietary wool filter technology was the starting point for filtering the bigger, more dangerous materials that could hamper respirator function</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Wool is fire- and bacteria-resistant and manages moisture and hot particles well, making it an ideal filter</a:t>
            </a:r>
          </a:p>
          <a:p>
            <a:pPr marL="228600" indent="-228600">
              <a:spcBef>
                <a:spcPct val="35000"/>
              </a:spcBef>
              <a:buClr>
                <a:srgbClr val="790015"/>
              </a:buClr>
              <a:buFont typeface="Wingdings" pitchFamily="2" charset="2"/>
              <a:buChar char="u"/>
              <a:tabLst>
                <a:tab pos="228600" algn="l"/>
                <a:tab pos="292100" algn="l"/>
              </a:tabLst>
            </a:pPr>
            <a:endParaRPr lang="en-US" sz="1400" dirty="0">
              <a:latin typeface="Arial" charset="0"/>
            </a:endParaRP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56108" y="984089"/>
            <a:ext cx="2544892" cy="2819400"/>
          </a:xfrm>
          <a:prstGeom prst="rect">
            <a:avLst/>
          </a:prstGeom>
        </p:spPr>
      </p:pic>
    </p:spTree>
    <p:extLst>
      <p:ext uri="{BB962C8B-B14F-4D97-AF65-F5344CB8AC3E}">
        <p14:creationId xmlns:p14="http://schemas.microsoft.com/office/powerpoint/2010/main" val="2877676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and the FAA are collaborating to collect data and develop vehicle requirements, flight regulations for safe drone flight in national air space </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Allowing autonomous aircraft to fly beyond the operator’s line of sight requires independence from GPS </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Ames Research Center</a:t>
            </a:r>
          </a:p>
          <a:p>
            <a:pPr algn="ctr"/>
            <a:endParaRPr lang="en-US" sz="1600" b="1" i="1" dirty="0">
              <a:latin typeface="Arial" charset="0"/>
            </a:endParaRPr>
          </a:p>
          <a:p>
            <a:pPr algn="ctr"/>
            <a:r>
              <a:rPr lang="en-US" sz="1600" b="1" i="1" dirty="0">
                <a:latin typeface="Arial" charset="0"/>
              </a:rPr>
              <a:t>Near Earth Autonomy Inc.</a:t>
            </a:r>
          </a:p>
          <a:p>
            <a:pPr algn="ctr"/>
            <a:r>
              <a:rPr lang="en-US" sz="1600" b="1" i="1" dirty="0">
                <a:latin typeface="Arial" charset="0"/>
              </a:rPr>
              <a:t>Pittsburgh, Pennsylvania</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This system could help drones navigate where GPS signals are unreliable or unavailable</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Drones can now operate inside large structures that dampen or block GPS signals, for inspecting buildings, tunnels, tanks, and towers, as well as disaster sites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Could </a:t>
            </a:r>
            <a:r>
              <a:rPr lang="en-US" sz="1400">
                <a:latin typeface="Arial" charset="0"/>
              </a:rPr>
              <a:t>enable future </a:t>
            </a:r>
            <a:r>
              <a:rPr lang="en-US" sz="1400" dirty="0">
                <a:latin typeface="Arial" charset="0"/>
              </a:rPr>
              <a:t>drone transport and delivery </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Public Safety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r>
              <a:rPr lang="en-US" sz="2000" dirty="0"/>
              <a:t>Autonomous Drone Navigation System Ends Reliance on GPS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Phase I and II Small Business Innovation Research contracts funded new technology for safe, self-piloted takeoff and landing without GPS or maps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Simultaneous localization and mapping makes it possible for a drone to build a real-time map of  the surroundings while tracking its own movement</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Onboard lidar, sensors, camera, and algorithms contribute to the map construction and navigation</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86400" y="1216446"/>
            <a:ext cx="2686110" cy="2686110"/>
          </a:xfrm>
          <a:prstGeom prst="rect">
            <a:avLst/>
          </a:prstGeom>
        </p:spPr>
      </p:pic>
    </p:spTree>
    <p:extLst>
      <p:ext uri="{BB962C8B-B14F-4D97-AF65-F5344CB8AC3E}">
        <p14:creationId xmlns:p14="http://schemas.microsoft.com/office/powerpoint/2010/main" val="125886888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needed a methane detector for satellites to generate comprehensive greenhouse gas data</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Methane Sounder would use pulsed laser beam to detect and identify the presence of methane</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best wavelength for methane detection has been difficult to generate with lasers</a:t>
            </a:r>
            <a:endParaRPr lang="en-US" sz="1600" b="1" dirty="0">
              <a:latin typeface="Arial" charset="0"/>
            </a:endParaRP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Goddard Space Flight Center</a:t>
            </a:r>
          </a:p>
          <a:p>
            <a:pPr algn="ctr"/>
            <a:endParaRPr lang="en-US" sz="1600" b="1" i="1" dirty="0">
              <a:latin typeface="Arial" charset="0"/>
            </a:endParaRPr>
          </a:p>
          <a:p>
            <a:pPr algn="ctr"/>
            <a:r>
              <a:rPr lang="en-US" sz="1600" b="1" i="1" dirty="0">
                <a:latin typeface="Arial" charset="0"/>
              </a:rPr>
              <a:t>Freedom Photonics LLC</a:t>
            </a:r>
          </a:p>
          <a:p>
            <a:pPr algn="ctr"/>
            <a:r>
              <a:rPr lang="en-US" sz="1600" b="1" i="1" dirty="0">
                <a:latin typeface="Arial" charset="0"/>
              </a:rPr>
              <a:t>Santa Barbara, California</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Chip-scale laser mainly used for gas sensing</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Applications include environmental monitoring, finding emissions from oil and gas wells, locating gas line leaks, chemical plant safety checks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Potential uses include structural health monitoring, as </a:t>
            </a:r>
            <a:r>
              <a:rPr lang="en-US" sz="1400">
                <a:latin typeface="Arial" charset="0"/>
              </a:rPr>
              <a:t>well as optical </a:t>
            </a:r>
            <a:r>
              <a:rPr lang="en-US" sz="1400" dirty="0">
                <a:latin typeface="Arial" charset="0"/>
              </a:rPr>
              <a:t>coherence tomography used in ophthalmology, cardiology</a:t>
            </a:r>
            <a:endParaRPr lang="en-US" sz="1200" dirty="0">
              <a:latin typeface="Arial" charset="0"/>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Public Safety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369332"/>
          </a:xfrm>
          <a:prstGeom prst="rect">
            <a:avLst/>
          </a:prstGeom>
          <a:noFill/>
          <a:ln w="9525">
            <a:noFill/>
            <a:miter lim="800000"/>
            <a:headEnd/>
            <a:tailEnd/>
          </a:ln>
        </p:spPr>
        <p:txBody>
          <a:bodyPr>
            <a:spAutoFit/>
          </a:bodyPr>
          <a:lstStyle/>
          <a:p>
            <a:r>
              <a:rPr lang="en-US" sz="1800" dirty="0"/>
              <a:t>Smaller, Cheaper Lasers Can Detect Gas, Monitor Structures, Take Tissue Images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Small Business Innovation Research and Tipping Point Technologies contracts funded development of two tunable 1,650-nanometer-wavelength lasers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chip-scale semiconductor laser is much smaller, cheaper, simpler, and more energy-efficient than other types of tunable lasers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10-times cost reduction compared to solid-state lasers</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05400" y="1447800"/>
            <a:ext cx="3432098" cy="2357736"/>
          </a:xfrm>
          <a:prstGeom prst="rect">
            <a:avLst/>
          </a:prstGeom>
        </p:spPr>
      </p:pic>
    </p:spTree>
    <p:extLst>
      <p:ext uri="{BB962C8B-B14F-4D97-AF65-F5344CB8AC3E}">
        <p14:creationId xmlns:p14="http://schemas.microsoft.com/office/powerpoint/2010/main" val="239955334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coleman\Desktop\CG-Div.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110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Astronauts train on and use controllers to pilot spacecraft, operate the space station’s robotic arm, and control a system for spacewalk emergencies</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These controllers are joystick style, controlling movement back and forth, sideways, and up and down as well as through rotations (pitch, yaw, roll)</a:t>
            </a: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Johnson Space Center</a:t>
            </a:r>
          </a:p>
          <a:p>
            <a:pPr algn="ctr"/>
            <a:endParaRPr lang="en-US" sz="1600" b="1" i="1" dirty="0">
              <a:latin typeface="Arial" charset="0"/>
            </a:endParaRPr>
          </a:p>
          <a:p>
            <a:pPr algn="ctr"/>
            <a:r>
              <a:rPr lang="en-US" sz="1600" b="1" i="1" dirty="0">
                <a:latin typeface="Arial" charset="0"/>
              </a:rPr>
              <a:t>Fluidity Technologies Inc.</a:t>
            </a:r>
          </a:p>
          <a:p>
            <a:pPr algn="ctr"/>
            <a:r>
              <a:rPr lang="en-US" sz="1600" b="1" i="1" dirty="0">
                <a:latin typeface="Arial" charset="0"/>
              </a:rPr>
              <a:t>Houston, Texas</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FT Aviator puts all the primary drone flight controls in one hand, freeing up the other hand for tasks such as controlling an on-board camera</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device is intuitive, easy to learn</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Drone, helicopter, and surgical and medical manufacturing companies are exploring technology partnerships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Consumer Goods </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r>
              <a:rPr lang="en-US" sz="2000" dirty="0"/>
              <a:t>Astronaut Experience Inspires Single-Handed Drone Flight Controller</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Expertise with joystick controllers inspired a former astronaut to develop controllers for other contexts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FT Aviator Kickstarter campaign raised over $100,000 and generated hundreds of pre-orders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 high-profile appearance at CES in Las Vegas in January 2019 led to the technology being named a CES Innovation Awards 2019 Honoree</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62600" y="1050367"/>
            <a:ext cx="2362200" cy="2842221"/>
          </a:xfrm>
          <a:prstGeom prst="rect">
            <a:avLst/>
          </a:prstGeom>
        </p:spPr>
      </p:pic>
    </p:spTree>
    <p:extLst>
      <p:ext uri="{BB962C8B-B14F-4D97-AF65-F5344CB8AC3E}">
        <p14:creationId xmlns:p14="http://schemas.microsoft.com/office/powerpoint/2010/main" val="98191104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A03BA46-EF7C-F74F-A802-CC74F1CF60C7}"/>
              </a:ext>
            </a:extLst>
          </p:cNvPr>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059533A2-8D18-3C4D-94CF-549C11EF3A6C}"/>
              </a:ext>
            </a:extLst>
          </p:cNvPr>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Preparing nutritious, palatable food that will hold up in space is an ongoing focus for NASA</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To improve the taste, texture, and nutritive value of food for space travel, the Agency funded research to improve existing techniques for dehydration, freeze-drying, and other types of food preservation </a:t>
            </a:r>
            <a:endParaRPr lang="en-US" sz="1600" b="1" dirty="0">
              <a:latin typeface="Arial" charset="0"/>
            </a:endParaRPr>
          </a:p>
        </p:txBody>
      </p:sp>
      <p:sp>
        <p:nvSpPr>
          <p:cNvPr id="4" name="Rectangle 4">
            <a:extLst>
              <a:ext uri="{FF2B5EF4-FFF2-40B4-BE49-F238E27FC236}">
                <a16:creationId xmlns:a16="http://schemas.microsoft.com/office/drawing/2014/main" id="{944513A1-B884-EB41-AA0C-9DBA2A3D7250}"/>
              </a:ext>
            </a:extLst>
          </p:cNvPr>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Ames Research Center</a:t>
            </a:r>
          </a:p>
          <a:p>
            <a:pPr algn="ctr"/>
            <a:endParaRPr lang="en-US" sz="1600" b="1" i="1" dirty="0">
              <a:latin typeface="Arial" charset="0"/>
            </a:endParaRPr>
          </a:p>
          <a:p>
            <a:pPr algn="ctr"/>
            <a:r>
              <a:rPr lang="en-US" sz="1600" b="1" i="1" dirty="0">
                <a:latin typeface="Arial" charset="0"/>
              </a:rPr>
              <a:t>American Outdoor Products Inc.</a:t>
            </a:r>
          </a:p>
          <a:p>
            <a:pPr algn="ctr"/>
            <a:r>
              <a:rPr lang="en-US" sz="1600" b="1" i="1" dirty="0">
                <a:latin typeface="Arial" charset="0"/>
              </a:rPr>
              <a:t>Boulder, Colorado</a:t>
            </a:r>
          </a:p>
          <a:p>
            <a:pPr algn="ctr"/>
            <a:endParaRPr lang="en-US" sz="1600" b="1" i="1" dirty="0">
              <a:latin typeface="Arial" charset="0"/>
            </a:endParaRPr>
          </a:p>
        </p:txBody>
      </p:sp>
      <p:sp>
        <p:nvSpPr>
          <p:cNvPr id="5" name="Rectangle 5">
            <a:extLst>
              <a:ext uri="{FF2B5EF4-FFF2-40B4-BE49-F238E27FC236}">
                <a16:creationId xmlns:a16="http://schemas.microsoft.com/office/drawing/2014/main" id="{0FA1078D-8C3B-7E4E-B62C-3F16FC79C210}"/>
              </a:ext>
            </a:extLst>
          </p:cNvPr>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a:extLst>
              <a:ext uri="{FF2B5EF4-FFF2-40B4-BE49-F238E27FC236}">
                <a16:creationId xmlns:a16="http://schemas.microsoft.com/office/drawing/2014/main" id="{69988875-4ADB-C54B-B416-BE40C9A2BD56}"/>
              </a:ext>
            </a:extLst>
          </p:cNvPr>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line of Astronaut Foods includes freeze-dried ice cream, yogurt, and fruits, with a new treat for pets called </a:t>
            </a:r>
            <a:r>
              <a:rPr lang="en-US" sz="1400" dirty="0" err="1">
                <a:latin typeface="Arial" charset="0"/>
              </a:rPr>
              <a:t>Astrodog</a:t>
            </a:r>
            <a:endParaRPr lang="en-US" sz="14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a:latin typeface="Arial" charset="0"/>
              </a:rPr>
              <a:t>Freeze-drying </a:t>
            </a:r>
            <a:r>
              <a:rPr lang="en-US" sz="1400" dirty="0">
                <a:latin typeface="Arial" charset="0"/>
              </a:rPr>
              <a:t>has the best </a:t>
            </a:r>
            <a:r>
              <a:rPr lang="en-US" sz="1400">
                <a:latin typeface="Arial" charset="0"/>
              </a:rPr>
              <a:t>shelf life, </a:t>
            </a:r>
            <a:r>
              <a:rPr lang="en-US" sz="1400" dirty="0">
                <a:latin typeface="Arial" charset="0"/>
              </a:rPr>
              <a:t>preserving the most minerals, enzymes, and other nutrients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Astronaut Ice Cream is available at more than 1,000 retailers worldwide</a:t>
            </a:r>
          </a:p>
        </p:txBody>
      </p:sp>
      <p:sp>
        <p:nvSpPr>
          <p:cNvPr id="7" name="Rectangle 7">
            <a:extLst>
              <a:ext uri="{FF2B5EF4-FFF2-40B4-BE49-F238E27FC236}">
                <a16:creationId xmlns:a16="http://schemas.microsoft.com/office/drawing/2014/main" id="{F98427A5-6E4F-DC4E-997B-877B7ACF4F58}"/>
              </a:ext>
            </a:extLst>
          </p:cNvPr>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 name="Rectangle 14">
            <a:extLst>
              <a:ext uri="{FF2B5EF4-FFF2-40B4-BE49-F238E27FC236}">
                <a16:creationId xmlns:a16="http://schemas.microsoft.com/office/drawing/2014/main" id="{04856BFC-313C-B74B-9481-78844DED4D19}"/>
              </a:ext>
            </a:extLst>
          </p:cNvPr>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a:latin typeface="Arial" charset="0"/>
              </a:rPr>
              <a:t>Consumer </a:t>
            </a:r>
            <a:r>
              <a:rPr lang="en-US" sz="900" b="1" i="1" dirty="0">
                <a:latin typeface="Arial" charset="0"/>
              </a:rPr>
              <a:t>Goods</a:t>
            </a:r>
          </a:p>
        </p:txBody>
      </p:sp>
      <p:pic>
        <p:nvPicPr>
          <p:cNvPr id="9" name="Picture 25" descr="NASA insigniaCMYK">
            <a:extLst>
              <a:ext uri="{FF2B5EF4-FFF2-40B4-BE49-F238E27FC236}">
                <a16:creationId xmlns:a16="http://schemas.microsoft.com/office/drawing/2014/main" id="{3E029E89-3667-5849-B798-7B376A592256}"/>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a:extLst>
              <a:ext uri="{FF2B5EF4-FFF2-40B4-BE49-F238E27FC236}">
                <a16:creationId xmlns:a16="http://schemas.microsoft.com/office/drawing/2014/main" id="{84A54A5F-51C3-F447-93FB-93E1425C5A82}"/>
              </a:ext>
            </a:extLst>
          </p:cNvPr>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a:extLst>
              <a:ext uri="{FF2B5EF4-FFF2-40B4-BE49-F238E27FC236}">
                <a16:creationId xmlns:a16="http://schemas.microsoft.com/office/drawing/2014/main" id="{9EC56460-2643-3C49-BE32-6B62F9E521C3}"/>
              </a:ext>
            </a:extLst>
          </p:cNvPr>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a:t>Freeze-Dried Foods Nourish Adventurers and the Imagination</a:t>
            </a:r>
          </a:p>
        </p:txBody>
      </p:sp>
      <p:sp>
        <p:nvSpPr>
          <p:cNvPr id="12" name="Rounded Rectangle 11">
            <a:extLst>
              <a:ext uri="{FF2B5EF4-FFF2-40B4-BE49-F238E27FC236}">
                <a16:creationId xmlns:a16="http://schemas.microsoft.com/office/drawing/2014/main" id="{43EA2468-6B28-B744-85AD-A1A55DDCF7BE}"/>
              </a:ext>
            </a:extLst>
          </p:cNvPr>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a:extLst>
              <a:ext uri="{FF2B5EF4-FFF2-40B4-BE49-F238E27FC236}">
                <a16:creationId xmlns:a16="http://schemas.microsoft.com/office/drawing/2014/main" id="{63D0D8A6-62B6-2B4E-A0C1-A438A3D890A2}"/>
              </a:ext>
            </a:extLst>
          </p:cNvPr>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 new technique for reconstituting food with warm (not boiling) water made food for Gemini mission astronauts better tasting and easier to rehydrate</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To develop “Astronaut Ice Cream” for visitors to Ames, a freeze-drying process that removes 99 percent of water produced a popular treat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ice cream was never eaten by astronauts in space but fed interest in space travel</a:t>
            </a:r>
          </a:p>
        </p:txBody>
      </p:sp>
      <p:pic>
        <p:nvPicPr>
          <p:cNvPr id="14" name="Picture 13">
            <a:extLst>
              <a:ext uri="{FF2B5EF4-FFF2-40B4-BE49-F238E27FC236}">
                <a16:creationId xmlns:a16="http://schemas.microsoft.com/office/drawing/2014/main" id="{5E00B1E0-8F71-A04C-A1E0-31FE929FD9B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5659" y1="10872" x2="60775" y2="22148"/>
                        <a14:foregroundMark x1="31628" y1="11275" x2="44031" y2="11275"/>
                        <a14:foregroundMark x1="15969" y1="12617" x2="17364" y2="56510"/>
                        <a14:foregroundMark x1="17364" y1="20000" x2="41860" y2="17584"/>
                        <a14:foregroundMark x1="25271" y1="80268" x2="45891" y2="84832"/>
                        <a14:foregroundMark x1="18140" y1="82013" x2="41240" y2="86577"/>
                        <a14:foregroundMark x1="17829" y1="86980" x2="28372" y2="84564"/>
                        <a14:foregroundMark x1="18140" y1="80671" x2="17829" y2="86309"/>
                        <a14:foregroundMark x1="17364" y1="76510" x2="16744" y2="86980"/>
                        <a14:foregroundMark x1="75969" y1="85235" x2="88837" y2="84832"/>
                        <a14:foregroundMark x1="61860" y1="16107" x2="62171" y2="67383"/>
                        <a14:foregroundMark x1="17054" y1="88322" x2="50078" y2="87383"/>
                      </a14:backgroundRemoval>
                    </a14:imgEffect>
                  </a14:imgLayer>
                </a14:imgProps>
              </a:ext>
              <a:ext uri="{28A0092B-C50C-407E-A947-70E740481C1C}">
                <a14:useLocalDpi xmlns:a14="http://schemas.microsoft.com/office/drawing/2010/main"/>
              </a:ext>
            </a:extLst>
          </a:blip>
          <a:stretch>
            <a:fillRect/>
          </a:stretch>
        </p:blipFill>
        <p:spPr>
          <a:xfrm>
            <a:off x="5402836" y="1063625"/>
            <a:ext cx="2910328" cy="2948525"/>
          </a:xfrm>
          <a:prstGeom prst="rect">
            <a:avLst/>
          </a:prstGeom>
        </p:spPr>
      </p:pic>
    </p:spTree>
    <p:extLst>
      <p:ext uri="{BB962C8B-B14F-4D97-AF65-F5344CB8AC3E}">
        <p14:creationId xmlns:p14="http://schemas.microsoft.com/office/powerpoint/2010/main" val="3606547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relies heavily on batteries and continues research to improve power, reliability, safety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One important challenge is managing the sometimes damaging or dangerous heat generated by batteries</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Heat sinks often use phase-change reactions to “soak up” excess heat</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Johnson Space Center</a:t>
            </a:r>
          </a:p>
          <a:p>
            <a:pPr algn="ctr"/>
            <a:endParaRPr lang="en-US" sz="1600" b="1" i="1" dirty="0">
              <a:latin typeface="Arial" charset="0"/>
            </a:endParaRPr>
          </a:p>
          <a:p>
            <a:pPr algn="ctr"/>
            <a:r>
              <a:rPr lang="en-US" sz="1600" b="1" i="1" dirty="0" err="1">
                <a:latin typeface="Arial" charset="0"/>
              </a:rPr>
              <a:t>KULR</a:t>
            </a:r>
            <a:r>
              <a:rPr lang="en-US" sz="1600" b="1" i="1" dirty="0">
                <a:latin typeface="Arial" charset="0"/>
              </a:rPr>
              <a:t> Technology Inc.</a:t>
            </a:r>
          </a:p>
          <a:p>
            <a:pPr algn="ctr"/>
            <a:r>
              <a:rPr lang="en-US" sz="1600" b="1" i="1" dirty="0">
                <a:latin typeface="Arial" charset="0"/>
              </a:rPr>
              <a:t>Campbell, California</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KULR is now marketing the thermal runaway shield for commercial lithium-ion batteries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Thermal management makes batteries safer and more efficient—better discharge and recharge</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Carbon fiber reduces weight </a:t>
            </a:r>
            <a:r>
              <a:rPr lang="en-US" sz="1400">
                <a:latin typeface="Arial" charset="0"/>
              </a:rPr>
              <a:t>and bulk, </a:t>
            </a:r>
            <a:r>
              <a:rPr lang="en-US" sz="1400" dirty="0">
                <a:latin typeface="Arial" charset="0"/>
              </a:rPr>
              <a:t>making the heat </a:t>
            </a:r>
            <a:r>
              <a:rPr lang="en-US" sz="1400">
                <a:latin typeface="Arial" charset="0"/>
              </a:rPr>
              <a:t>sink better </a:t>
            </a:r>
            <a:r>
              <a:rPr lang="en-US" sz="1400" dirty="0">
                <a:latin typeface="Arial" charset="0"/>
              </a:rPr>
              <a:t>for battery-powered devices such as electric bikes, scooters, cars, drones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Consumer Goods</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369332"/>
          </a:xfrm>
          <a:prstGeom prst="rect">
            <a:avLst/>
          </a:prstGeom>
          <a:noFill/>
          <a:ln w="9525">
            <a:noFill/>
            <a:miter lim="800000"/>
            <a:headEnd/>
            <a:tailEnd/>
          </a:ln>
        </p:spPr>
        <p:txBody>
          <a:bodyPr>
            <a:spAutoFit/>
          </a:bodyPr>
          <a:lstStyle/>
          <a:p>
            <a:r>
              <a:rPr lang="en-US" sz="1800" dirty="0"/>
              <a:t>Carbon-Fiber Heat Sink Makes Batteries Safer for Electric Cars, Bikes, and More </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Several Small Business Innovation Research contracts contributed to developing a new heat sink using water vaporization instead of wax melting</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Evaporating water uses 10 times as much heat as melting wax</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 thermal runaway shield for spacesuit lithium-ion battery packs combined carbon fiber velvet and a water-vaporizing heat sink to keep batteries cool</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81600" y="1447800"/>
            <a:ext cx="3352800" cy="2075543"/>
          </a:xfrm>
          <a:prstGeom prst="rect">
            <a:avLst/>
          </a:prstGeom>
        </p:spPr>
      </p:pic>
    </p:spTree>
    <p:extLst>
      <p:ext uri="{BB962C8B-B14F-4D97-AF65-F5344CB8AC3E}">
        <p14:creationId xmlns:p14="http://schemas.microsoft.com/office/powerpoint/2010/main" val="46846945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NASA’s Space Grant program funds cutting-edge research that can help missions  </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In 2011, the program awarded a grant to a student developing a lubricant that could not only protect from wear but reverse it </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Research into lubricants is ongoing</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Glenn Research Center</a:t>
            </a:r>
          </a:p>
          <a:p>
            <a:pPr algn="ctr"/>
            <a:endParaRPr lang="en-US" sz="1600" b="1" i="1" dirty="0">
              <a:latin typeface="Arial" charset="0"/>
            </a:endParaRPr>
          </a:p>
          <a:p>
            <a:pPr algn="ctr"/>
            <a:r>
              <a:rPr lang="en-US" sz="1600" b="1" i="1" dirty="0" err="1">
                <a:latin typeface="Arial" charset="0"/>
              </a:rPr>
              <a:t>TriboTEX</a:t>
            </a:r>
            <a:r>
              <a:rPr lang="en-US" sz="1600" b="1" i="1" dirty="0">
                <a:latin typeface="Arial" charset="0"/>
              </a:rPr>
              <a:t> LLC</a:t>
            </a:r>
          </a:p>
          <a:p>
            <a:pPr algn="ctr"/>
            <a:r>
              <a:rPr lang="en-US" sz="1600" b="1" i="1" dirty="0">
                <a:latin typeface="Arial" charset="0"/>
              </a:rPr>
              <a:t>Colfax, Washington</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278189"/>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Non-toxic </a:t>
            </a:r>
            <a:r>
              <a:rPr lang="en-US" sz="1400" dirty="0" err="1">
                <a:latin typeface="Arial" charset="0"/>
              </a:rPr>
              <a:t>TriboTEX</a:t>
            </a:r>
            <a:r>
              <a:rPr lang="en-US" sz="1400" dirty="0">
                <a:latin typeface="Arial" charset="0"/>
              </a:rPr>
              <a:t> is now in 30,000+ cars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Specific products are formulated for small, high-performance, and semi-tractor trailer engines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a:latin typeface="Arial" charset="0"/>
              </a:rPr>
              <a:t>Noise is decreased </a:t>
            </a:r>
            <a:r>
              <a:rPr lang="en-US" sz="1400" dirty="0">
                <a:latin typeface="Arial" charset="0"/>
              </a:rPr>
              <a:t>by filling in gaps and grooves as narrow as the width of a human hair</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Increases engine power up to 3 percent, mileage up to 6 percent </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Consumer Goods</a:t>
            </a:r>
          </a:p>
        </p:txBody>
      </p:sp>
      <p:pic>
        <p:nvPicPr>
          <p:cNvPr id="8206" name="Picture 25" descr="NASA insigniaCMYK"/>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a:t>Nanotechnology Repairs Engine Damage in Cars</a:t>
            </a:r>
            <a:endParaRPr lang="en-US" dirty="0"/>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Nano-flakes are sticky on one side and smooth on the other, with the sticky side attracted to rough points of friction on metal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Layers of nanoparticles form until the rough spot is smoothed over, filling in the damage</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An </a:t>
            </a:r>
            <a:r>
              <a:rPr lang="en-US" sz="1400" dirty="0" err="1">
                <a:latin typeface="Arial" charset="0"/>
              </a:rPr>
              <a:t>Indiegogo</a:t>
            </a:r>
            <a:r>
              <a:rPr lang="en-US" sz="1400" dirty="0">
                <a:latin typeface="Arial" charset="0"/>
              </a:rPr>
              <a:t> campaign raised over a half a million dollars to adapt this oil additive for use on Earth</a:t>
            </a:r>
          </a:p>
        </p:txBody>
      </p:sp>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t="23841" b="5636"/>
          <a:stretch/>
        </p:blipFill>
        <p:spPr>
          <a:xfrm>
            <a:off x="4994385" y="1526381"/>
            <a:ext cx="3727230" cy="1752600"/>
          </a:xfrm>
          <a:prstGeom prst="rect">
            <a:avLst/>
          </a:prstGeom>
        </p:spPr>
      </p:pic>
    </p:spTree>
    <p:extLst>
      <p:ext uri="{BB962C8B-B14F-4D97-AF65-F5344CB8AC3E}">
        <p14:creationId xmlns:p14="http://schemas.microsoft.com/office/powerpoint/2010/main" val="138909872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Gemini Program needed to develop techniques for safe, long-term space travel</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Data was essential to understand how human bodies react in real time to being off-planet</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Heart rate, body temperature, sleep cycle, breath exhalation were measured with multiple devices</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Johnson Space Center</a:t>
            </a:r>
          </a:p>
          <a:p>
            <a:pPr algn="ctr"/>
            <a:endParaRPr lang="en-US" sz="1600" b="1" i="1" dirty="0">
              <a:latin typeface="Arial" charset="0"/>
            </a:endParaRPr>
          </a:p>
          <a:p>
            <a:pPr algn="ctr"/>
            <a:r>
              <a:rPr lang="en-US" sz="1600" b="1" i="1" dirty="0">
                <a:latin typeface="Arial" charset="0"/>
              </a:rPr>
              <a:t>Spacelabs Healthcare Inc.</a:t>
            </a:r>
          </a:p>
          <a:p>
            <a:pPr algn="ctr"/>
            <a:r>
              <a:rPr lang="en-US" sz="1600" b="1" i="1" dirty="0">
                <a:latin typeface="Arial" charset="0"/>
              </a:rPr>
              <a:t>Snoqualmie, Washington</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Miniaturization allows for portable devices providing nonstop monitoring in the hospital</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Automatic updates to medical </a:t>
            </a:r>
            <a:r>
              <a:rPr lang="en-US" sz="1400">
                <a:latin typeface="Arial" charset="0"/>
              </a:rPr>
              <a:t>staff support </a:t>
            </a:r>
            <a:r>
              <a:rPr lang="en-US" sz="1400" dirty="0">
                <a:latin typeface="Arial" charset="0"/>
              </a:rPr>
              <a:t>specialized monitoring of at-risk patients, preventing medical problems from escalating</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Home-based health monitoring devices now improve post-hospitalization outcomes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Health and Medicine</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r>
              <a:rPr lang="en-US" sz="2000" dirty="0"/>
              <a:t>Remote Monitoring Promotes Community Health beyond Hospitals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Remote monitoring of vital signs required small, rugged, yet safe electronics for each astronaut</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Meeting NASA specifications, Spacelabs designed and built three monitoring devices and the onboard system to  transmit data via radio frequencies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Systems for space improved over time, collecting more comprehensive and accurate data</a:t>
            </a: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98400" l="8333" r="91000">
                        <a14:backgroundMark x1="24833" y1="2000" x2="24833" y2="2000"/>
                        <a14:backgroundMark x1="33833" y1="1600" x2="33833" y2="1600"/>
                        <a14:backgroundMark x1="28500" y1="933" x2="28500" y2="933"/>
                        <a14:backgroundMark x1="20000" y1="933" x2="20000" y2="933"/>
                        <a14:backgroundMark x1="38167" y1="1333" x2="38167" y2="1333"/>
                        <a14:backgroundMark x1="40833" y1="1333" x2="40833" y2="1333"/>
                        <a14:backgroundMark x1="44833" y1="1333" x2="44833" y2="1333"/>
                        <a14:backgroundMark x1="48833" y1="2000" x2="48833" y2="2000"/>
                        <a14:backgroundMark x1="53833" y1="1600" x2="53833" y2="1600"/>
                        <a14:backgroundMark x1="57333" y1="2000" x2="57333" y2="2000"/>
                        <a14:backgroundMark x1="65833" y1="1600" x2="65833" y2="1600"/>
                        <a14:backgroundMark x1="60000" y1="1600" x2="60000" y2="1600"/>
                        <a14:backgroundMark x1="70167" y1="1600" x2="70167" y2="1600"/>
                        <a14:backgroundMark x1="62167" y1="1333" x2="62167" y2="1333"/>
                        <a14:backgroundMark x1="74167" y1="933" x2="74167" y2="933"/>
                        <a14:backgroundMark x1="78667" y1="1600" x2="78667" y2="1600"/>
                      </a14:backgroundRemoval>
                    </a14:imgEffect>
                  </a14:imgLayer>
                </a14:imgProps>
              </a:ext>
              <a:ext uri="{28A0092B-C50C-407E-A947-70E740481C1C}">
                <a14:useLocalDpi xmlns:a14="http://schemas.microsoft.com/office/drawing/2010/main"/>
              </a:ext>
            </a:extLst>
          </a:blip>
          <a:stretch>
            <a:fillRect/>
          </a:stretch>
        </p:blipFill>
        <p:spPr>
          <a:xfrm>
            <a:off x="5618988" y="941070"/>
            <a:ext cx="2478024" cy="3097530"/>
          </a:xfrm>
          <a:prstGeom prst="rect">
            <a:avLst/>
          </a:prstGeom>
        </p:spPr>
      </p:pic>
    </p:spTree>
    <p:extLst>
      <p:ext uri="{BB962C8B-B14F-4D97-AF65-F5344CB8AC3E}">
        <p14:creationId xmlns:p14="http://schemas.microsoft.com/office/powerpoint/2010/main" val="172199131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Making sure astronauts are comfortable and safe in space is an ongoing priority for NASA research</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Standards for procedures and equipment are reviewed and updated to ensure safety, functionality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An ever-changing mix of astronaut body size and shape informs design and fabrication</a:t>
            </a:r>
            <a:endParaRPr lang="en-US" sz="1600" b="1" dirty="0">
              <a:latin typeface="Arial" charset="0"/>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Johnson Space Center</a:t>
            </a:r>
          </a:p>
          <a:p>
            <a:pPr algn="ctr"/>
            <a:endParaRPr lang="en-US" sz="1600" b="1" i="1" dirty="0">
              <a:latin typeface="Arial" charset="0"/>
            </a:endParaRPr>
          </a:p>
          <a:p>
            <a:pPr algn="ctr"/>
            <a:r>
              <a:rPr lang="en-US" sz="1600" b="1" i="1" dirty="0" err="1">
                <a:latin typeface="Arial" charset="0"/>
              </a:rPr>
              <a:t>LURACO</a:t>
            </a:r>
            <a:r>
              <a:rPr lang="en-US" sz="1600" b="1" i="1" dirty="0">
                <a:latin typeface="Arial" charset="0"/>
              </a:rPr>
              <a:t> Health and Beauty LLC</a:t>
            </a:r>
          </a:p>
          <a:p>
            <a:pPr algn="ctr"/>
            <a:r>
              <a:rPr lang="en-US" sz="1600" b="1" i="1" dirty="0">
                <a:latin typeface="Arial" charset="0"/>
              </a:rPr>
              <a:t>Arlington, Texas</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a:latin typeface="Arial" charset="0"/>
              </a:rPr>
              <a:t>iRobotic</a:t>
            </a:r>
            <a:r>
              <a:rPr lang="en-US" sz="1400" dirty="0">
                <a:latin typeface="Arial" charset="0"/>
              </a:rPr>
              <a:t> 7 PLUS massage chair Zero Gravity setting uses neutral body posture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neutral posture facilitates circulation and relieves stress on joints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Acupressure point massage techniques applied to a reclining figure uses body weight and posture to support healing and manage pain</a:t>
            </a:r>
            <a:endParaRPr lang="en-US" sz="1200" dirty="0">
              <a:latin typeface="Arial" charset="0"/>
            </a:endParaRPr>
          </a:p>
        </p:txBody>
      </p:sp>
      <p:sp>
        <p:nvSpPr>
          <p:cNvPr id="8200" name="Rectangle 7"/>
          <p:cNvSpPr>
            <a:spLocks noChangeArrowheads="1"/>
          </p:cNvSpPr>
          <p:nvPr/>
        </p:nvSpPr>
        <p:spPr bwMode="auto">
          <a:xfrm>
            <a:off x="131284" y="6324600"/>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Consumer Goods</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r>
              <a:rPr lang="en-US" sz="2000" dirty="0"/>
              <a:t>Zero-Gravity Body Posture Influences Acupressure Massage Chair</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Neutral body posture refers to the relaxed position a human body naturally assumes in zero gravity</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 study aboard a 1993 Space Shuttle mission discovered a range of astronaut postures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NASA’s posture data has been available for decades and influences the design of consumer products such as car seats and office chairs</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295400"/>
            <a:ext cx="2827440" cy="2417545"/>
          </a:xfrm>
          <a:prstGeom prst="rect">
            <a:avLst/>
          </a:prstGeom>
        </p:spPr>
      </p:pic>
    </p:spTree>
    <p:extLst>
      <p:ext uri="{BB962C8B-B14F-4D97-AF65-F5344CB8AC3E}">
        <p14:creationId xmlns:p14="http://schemas.microsoft.com/office/powerpoint/2010/main" val="391175099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first astronaut spacesuit needed to maintain body temperature in the extremes of space</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Six years went into creating, testing, and refining the manufacture of multi-layer reflective thin-film insulation, which is lightweight and highly effective </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insulation also works well on Earth</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Marshall Space Flight Center</a:t>
            </a:r>
          </a:p>
          <a:p>
            <a:pPr algn="ctr"/>
            <a:endParaRPr lang="en-US" sz="1600" b="1" i="1" dirty="0">
              <a:latin typeface="Arial" charset="0"/>
            </a:endParaRPr>
          </a:p>
          <a:p>
            <a:pPr algn="ctr"/>
            <a:r>
              <a:rPr lang="en-US" sz="1600" b="1" i="1" dirty="0">
                <a:latin typeface="Arial" charset="0"/>
              </a:rPr>
              <a:t> </a:t>
            </a:r>
            <a:r>
              <a:rPr lang="en-US" sz="1600" b="1" i="1" dirty="0" err="1">
                <a:latin typeface="Arial" charset="0"/>
              </a:rPr>
              <a:t>eXclaim</a:t>
            </a:r>
            <a:r>
              <a:rPr lang="en-US" sz="1600" b="1" i="1" dirty="0">
                <a:latin typeface="Arial" charset="0"/>
              </a:rPr>
              <a:t> IP LLC</a:t>
            </a:r>
          </a:p>
          <a:p>
            <a:pPr algn="ctr"/>
            <a:r>
              <a:rPr lang="en-US" sz="1600" b="1" i="1" dirty="0">
                <a:latin typeface="Arial" charset="0"/>
              </a:rPr>
              <a:t>Charlotte, North Carolina</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PHOOZY device-specific smartphone and tablet protectors prevent overheating and freezing</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insulation blocks 90 percent of the sun’s rays, and additional layers protect from other elements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Online sales have been so high that PHOOZY is now sold in several national </a:t>
            </a:r>
            <a:r>
              <a:rPr lang="en-US" sz="1400">
                <a:latin typeface="Arial" charset="0"/>
              </a:rPr>
              <a:t>retail outlets </a:t>
            </a:r>
            <a:endParaRPr lang="en-US" sz="1200" dirty="0">
              <a:latin typeface="Arial" charset="0"/>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Consumer Goods</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a:t>Spacesuit Insulation Protects Personal Devices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material prevents the sun’s heat from entering a spacesuit and the body’s heat from escaping </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technology, known as radiant barrier insulation, is widely used in many industries </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A new, patented layering of materials called Chromium Thermal Barrier is based on the NASA insulation</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02082" y="1115952"/>
            <a:ext cx="2711835" cy="2632075"/>
          </a:xfrm>
          <a:prstGeom prst="rect">
            <a:avLst/>
          </a:prstGeom>
        </p:spPr>
      </p:pic>
    </p:spTree>
    <p:extLst>
      <p:ext uri="{BB962C8B-B14F-4D97-AF65-F5344CB8AC3E}">
        <p14:creationId xmlns:p14="http://schemas.microsoft.com/office/powerpoint/2010/main" val="186945637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coleman\Desktop\EE-Div.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685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011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567225"/>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Improving propulsion systems is an ongoing focus of NASA engineers to increase efficiency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Improvements in rocket technology over the past 50 years mean modern-day rockets generate more force with less fuel, creating less pollution</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Marshall Space Flight Center</a:t>
            </a:r>
          </a:p>
          <a:p>
            <a:pPr algn="ctr"/>
            <a:endParaRPr lang="en-US" sz="1600" b="1" i="1" dirty="0">
              <a:latin typeface="Arial" charset="0"/>
            </a:endParaRPr>
          </a:p>
          <a:p>
            <a:pPr algn="ctr"/>
            <a:r>
              <a:rPr lang="en-US" sz="1600" b="1" i="1" dirty="0">
                <a:latin typeface="Arial" charset="0"/>
              </a:rPr>
              <a:t>Gas Technology Institute (</a:t>
            </a:r>
            <a:r>
              <a:rPr lang="en-US" sz="1600" b="1" i="1" dirty="0" err="1">
                <a:latin typeface="Arial" charset="0"/>
              </a:rPr>
              <a:t>GTI</a:t>
            </a:r>
            <a:r>
              <a:rPr lang="en-US" sz="1600" b="1" i="1" dirty="0">
                <a:latin typeface="Arial" charset="0"/>
              </a:rPr>
              <a:t>)</a:t>
            </a:r>
          </a:p>
          <a:p>
            <a:pPr algn="ctr"/>
            <a:r>
              <a:rPr lang="en-US" sz="1600" b="1" i="1" dirty="0">
                <a:latin typeface="Arial" charset="0"/>
              </a:rPr>
              <a:t>Des Plaines, Illinois</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Compared to coal-fired power plants, gasification creates less toxic waste, releases fewer harmful gases into the atmosphere, and uses less water</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R-Gas gasifier achieves the high temperatures required to use the cheapest, hardest-to-process coal in a safer manner</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Cheaper than a coal plant or </a:t>
            </a:r>
            <a:r>
              <a:rPr lang="en-US" sz="1400">
                <a:latin typeface="Arial" charset="0"/>
              </a:rPr>
              <a:t>other gasifiers </a:t>
            </a:r>
            <a:endParaRPr lang="en-US" sz="1400" dirty="0">
              <a:latin typeface="Arial" charset="0"/>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Energy and Environment</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a:t>Rocket Expertise Assists Transition to Green Energy</a:t>
            </a:r>
            <a:endParaRPr lang="en-US" dirty="0"/>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Numerous commercial partners supported NASA’s efforts to mature, build, and perfect rockets for years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Agency has developed new systems for managing extreme heat and high pressures to maintain optimal efficiency</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Those same systems help control the extreme temperatures that occur in gasification technology invented by former rocket scientists </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5400" y="1371600"/>
            <a:ext cx="3590365" cy="2393576"/>
          </a:xfrm>
          <a:prstGeom prst="rect">
            <a:avLst/>
          </a:prstGeom>
        </p:spPr>
      </p:pic>
    </p:spTree>
    <p:extLst>
      <p:ext uri="{BB962C8B-B14F-4D97-AF65-F5344CB8AC3E}">
        <p14:creationId xmlns:p14="http://schemas.microsoft.com/office/powerpoint/2010/main" val="45461944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Geostationary Operational Environment Satellites, known collectively as the GOES-R series was built by NASA to take high-resolution images of Earth </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Contributing to the development of scientific knowledge is a primary NASA mission, one that provides invaluable resources to people on Earth</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Goddard Space Flight Center</a:t>
            </a:r>
          </a:p>
          <a:p>
            <a:pPr algn="ctr"/>
            <a:endParaRPr lang="en-US" sz="1600" b="1" i="1" dirty="0">
              <a:latin typeface="Arial" charset="0"/>
            </a:endParaRPr>
          </a:p>
          <a:p>
            <a:pPr algn="ctr"/>
            <a:r>
              <a:rPr lang="en-US" sz="1600" b="1" i="1" dirty="0">
                <a:latin typeface="Arial" charset="0"/>
              </a:rPr>
              <a:t>Tule Technologies Inc.</a:t>
            </a:r>
          </a:p>
          <a:p>
            <a:pPr algn="ctr"/>
            <a:r>
              <a:rPr lang="en-US" sz="1600" b="1" i="1" dirty="0">
                <a:latin typeface="Arial" charset="0"/>
              </a:rPr>
              <a:t>Oakland, California</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05834"/>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Accurate field data makes it </a:t>
            </a:r>
            <a:r>
              <a:rPr lang="en-US" sz="1400">
                <a:latin typeface="Arial" charset="0"/>
              </a:rPr>
              <a:t>possible for farmers </a:t>
            </a:r>
            <a:r>
              <a:rPr lang="en-US" sz="1400" dirty="0">
                <a:latin typeface="Arial" charset="0"/>
              </a:rPr>
              <a:t>reduce total water consumption or get better </a:t>
            </a:r>
            <a:r>
              <a:rPr lang="en-US" sz="1400">
                <a:latin typeface="Arial" charset="0"/>
              </a:rPr>
              <a:t>yields with </a:t>
            </a:r>
            <a:r>
              <a:rPr lang="en-US" sz="1400" dirty="0">
                <a:latin typeface="Arial" charset="0"/>
              </a:rPr>
              <a:t>the same amount of water</a:t>
            </a:r>
          </a:p>
          <a:p>
            <a:pPr marL="228600" indent="-228600" defTabSz="292100">
              <a:spcBef>
                <a:spcPct val="35000"/>
              </a:spcBef>
              <a:buClr>
                <a:srgbClr val="790015"/>
              </a:buClr>
              <a:buFont typeface="Wingdings" pitchFamily="2" charset="2"/>
              <a:buChar char="u"/>
              <a:tabLst>
                <a:tab pos="228600" algn="l"/>
                <a:tab pos="571500" algn="l"/>
                <a:tab pos="1663700" algn="l"/>
              </a:tabLst>
            </a:pPr>
            <a:r>
              <a:rPr lang="en-US" sz="1400" dirty="0">
                <a:latin typeface="Arial" charset="0"/>
              </a:rPr>
              <a:t>With 80 percent of fresh water used for irrigation, conservation efforts can reduce waste</a:t>
            </a:r>
          </a:p>
          <a:p>
            <a:pPr marL="228600" indent="-228600" defTabSz="292100">
              <a:spcBef>
                <a:spcPct val="35000"/>
              </a:spcBef>
              <a:buClr>
                <a:srgbClr val="790015"/>
              </a:buClr>
              <a:buFont typeface="Wingdings" pitchFamily="2" charset="2"/>
              <a:buChar char="u"/>
              <a:tabLst>
                <a:tab pos="228600" algn="l"/>
                <a:tab pos="571500" algn="l"/>
                <a:tab pos="1663700" algn="l"/>
              </a:tabLst>
            </a:pPr>
            <a:r>
              <a:rPr lang="en-US" sz="1400" dirty="0">
                <a:latin typeface="Arial" charset="0"/>
              </a:rPr>
              <a:t>A 100-acre vineyard in Southern California cut water usage by half with Tule’s assistance</a:t>
            </a:r>
            <a:endParaRPr lang="en-US" sz="1200" dirty="0">
              <a:latin typeface="Arial" charset="0"/>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Energy and Environment</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a:t>Satellite Imagery Helps Farmers Cut Water Use in Half</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Cost-free satellite imagery available to the public includes images in a wavelength spectrum commercial satellites don’t currently measure</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To calculate water evapotranspiration, Tule combines NASA data with field sensor data measuring turbulent air flow, which plays a role in how quickly water vapor moves away from plants</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57800" y="1219200"/>
            <a:ext cx="3276600" cy="2457450"/>
          </a:xfrm>
          <a:prstGeom prst="rect">
            <a:avLst/>
          </a:prstGeom>
        </p:spPr>
      </p:pic>
    </p:spTree>
    <p:extLst>
      <p:ext uri="{BB962C8B-B14F-4D97-AF65-F5344CB8AC3E}">
        <p14:creationId xmlns:p14="http://schemas.microsoft.com/office/powerpoint/2010/main" val="391330714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To reduce the cost of human exploration of Mars, NASA explores the use of local or in situ resources</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Pioneer Astronautics carried out much of this work, such as Small Business Innovation Research contracts for technology to turn carbon dioxide and hydrogen into propellants and oxygen </a:t>
            </a:r>
            <a:endParaRPr lang="en-US" sz="1600" b="1" dirty="0">
              <a:latin typeface="Arial" charset="0"/>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Johnson Space Flight Center</a:t>
            </a:r>
          </a:p>
          <a:p>
            <a:pPr algn="ctr"/>
            <a:endParaRPr lang="en-US" sz="1600" b="1" i="1" dirty="0">
              <a:latin typeface="Arial" charset="0"/>
            </a:endParaRPr>
          </a:p>
          <a:p>
            <a:pPr algn="ctr"/>
            <a:r>
              <a:rPr lang="en-US" sz="1600" b="1" i="1" dirty="0">
                <a:latin typeface="Arial" charset="0"/>
              </a:rPr>
              <a:t>Pioneer </a:t>
            </a:r>
            <a:r>
              <a:rPr lang="en-US" sz="1600" b="1" i="1">
                <a:latin typeface="Arial" charset="0"/>
              </a:rPr>
              <a:t>Energy Inc.</a:t>
            </a:r>
            <a:endParaRPr lang="en-US" sz="1600" b="1" i="1" dirty="0">
              <a:latin typeface="Arial" charset="0"/>
            </a:endParaRPr>
          </a:p>
          <a:p>
            <a:pPr algn="ctr"/>
            <a:r>
              <a:rPr lang="en-US" sz="1600" b="1" i="1" dirty="0">
                <a:latin typeface="Arial" charset="0"/>
              </a:rPr>
              <a:t>Lakewood, Colorado</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a:latin typeface="Arial" charset="0"/>
              </a:rPr>
              <a:t>Flarecatcher</a:t>
            </a:r>
            <a:r>
              <a:rPr lang="en-US" sz="1400" dirty="0">
                <a:latin typeface="Arial" charset="0"/>
              </a:rPr>
              <a:t> and </a:t>
            </a:r>
            <a:r>
              <a:rPr lang="en-US" sz="1400" dirty="0" err="1">
                <a:latin typeface="Arial" charset="0"/>
              </a:rPr>
              <a:t>Vaporcatcher</a:t>
            </a:r>
            <a:r>
              <a:rPr lang="en-US" sz="1400" dirty="0">
                <a:latin typeface="Arial" charset="0"/>
              </a:rPr>
              <a:t> units capture and process natural gases onsite at oil wells, creating secondary fuels to sell</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Capture eliminates the adverse effects of flaring, including climate change, respiratory problems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value of the fuel produced is equal to or exceeds the cost of the system</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Energy and Environment</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a:t>Gas Processors Turn Oil Drilling Emissions into Fuel for Sale</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Pioneer Energy spun off to commercialize similar systems for marketing to the oil and gas industry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Adaptations of the Mars technology to instead capture methane and other gases released by oil wells can end the practice of burning them off in flares that release carbon dioxide and other pollutants into the atmosphere</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29200" y="1431434"/>
            <a:ext cx="3657600" cy="2156044"/>
          </a:xfrm>
          <a:prstGeom prst="rect">
            <a:avLst/>
          </a:prstGeom>
        </p:spPr>
      </p:pic>
    </p:spTree>
    <p:extLst>
      <p:ext uri="{BB962C8B-B14F-4D97-AF65-F5344CB8AC3E}">
        <p14:creationId xmlns:p14="http://schemas.microsoft.com/office/powerpoint/2010/main" val="341215000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567225"/>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aircraft fly in challenging conditions on Earth, such as the very thin upper reaches of the atmosphere, and soon, on Mars</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These specially equipped autonomous vehicles help expand scientific knowledge of our planet and others</a:t>
            </a:r>
            <a:endParaRPr lang="en-US" sz="1600" b="1" dirty="0">
              <a:latin typeface="Arial" charset="0"/>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Jet Propulsion Laboratory (JPL)</a:t>
            </a:r>
          </a:p>
          <a:p>
            <a:pPr algn="ctr"/>
            <a:endParaRPr lang="en-US" sz="1600" b="1" i="1" dirty="0">
              <a:latin typeface="Arial" charset="0"/>
            </a:endParaRPr>
          </a:p>
          <a:p>
            <a:pPr algn="ctr"/>
            <a:r>
              <a:rPr lang="en-US" sz="1600" b="1" i="1" dirty="0" err="1">
                <a:latin typeface="Arial" charset="0"/>
              </a:rPr>
              <a:t>AeroVironment</a:t>
            </a:r>
            <a:r>
              <a:rPr lang="en-US" sz="1600" b="1" i="1">
                <a:latin typeface="Arial" charset="0"/>
              </a:rPr>
              <a:t> Inc.</a:t>
            </a:r>
            <a:endParaRPr lang="en-US" sz="1600" b="1" i="1" dirty="0">
              <a:latin typeface="Arial" charset="0"/>
            </a:endParaRPr>
          </a:p>
          <a:p>
            <a:pPr algn="ctr"/>
            <a:r>
              <a:rPr lang="en-US" sz="1600" b="1" i="1" dirty="0">
                <a:latin typeface="Arial" charset="0"/>
              </a:rPr>
              <a:t>Los Angeles, California</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a:latin typeface="Arial" charset="0"/>
              </a:rPr>
              <a:t>Quantix</a:t>
            </a:r>
            <a:r>
              <a:rPr lang="en-US" sz="1400" dirty="0">
                <a:latin typeface="Arial" charset="0"/>
              </a:rPr>
              <a:t> is a durable drone that functions well in difficult condition</a:t>
            </a:r>
            <a:r>
              <a:rPr lang="en-US" sz="1400" dirty="0">
                <a:latin typeface="Arial" panose="020B0604020202020204" pitchFamily="34" charset="0"/>
                <a:cs typeface="Arial" panose="020B0604020202020204" pitchFamily="34" charset="0"/>
              </a:rPr>
              <a:t>s—</a:t>
            </a:r>
            <a:r>
              <a:rPr lang="en-US" sz="1400" dirty="0">
                <a:latin typeface="Arial" charset="0"/>
              </a:rPr>
              <a:t>dusty, humid, sunny</a:t>
            </a:r>
            <a:r>
              <a:rPr lang="en-US" sz="1400" dirty="0">
                <a:latin typeface="Arial" panose="020B0604020202020204" pitchFamily="34" charset="0"/>
                <a:cs typeface="Arial" panose="020B0604020202020204" pitchFamily="34" charset="0"/>
              </a:rPr>
              <a:t>—flying a</a:t>
            </a:r>
            <a:r>
              <a:rPr lang="en-US" sz="1400" dirty="0">
                <a:latin typeface="Arial" charset="0"/>
              </a:rPr>
              <a:t>utonomously within specified boundaries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Two high-resolution cameras scan crops using different spectra identifying plant health issues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An orchard scan resulted in cultivation changes increasing </a:t>
            </a:r>
            <a:r>
              <a:rPr lang="en-US" sz="1400">
                <a:latin typeface="Arial" charset="0"/>
              </a:rPr>
              <a:t>yield more </a:t>
            </a:r>
            <a:r>
              <a:rPr lang="en-US" sz="1400" dirty="0">
                <a:latin typeface="Arial" charset="0"/>
              </a:rPr>
              <a:t>than $50,000 in one year</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Energy and Environment</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a:t>Field-Scanning Drone Gives Farmers Better Data</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Agency worked with </a:t>
            </a:r>
            <a:r>
              <a:rPr lang="en-US" sz="1400" dirty="0" err="1">
                <a:latin typeface="Arial" charset="0"/>
              </a:rPr>
              <a:t>AeroVironment</a:t>
            </a:r>
            <a:r>
              <a:rPr lang="en-US" sz="1400" dirty="0">
                <a:latin typeface="Arial" charset="0"/>
              </a:rPr>
              <a:t> Inc. in the 1990s on solar-powered autonomous aircraft that flew at nearly 100,000 feet</a:t>
            </a:r>
          </a:p>
          <a:p>
            <a:pPr marL="228600" indent="-228600">
              <a:spcBef>
                <a:spcPct val="35000"/>
              </a:spcBef>
              <a:buClr>
                <a:srgbClr val="790015"/>
              </a:buClr>
              <a:buFont typeface="Wingdings" pitchFamily="2" charset="2"/>
              <a:buChar char="u"/>
              <a:tabLst>
                <a:tab pos="228600" algn="l"/>
                <a:tab pos="292100" algn="l"/>
              </a:tabLst>
            </a:pPr>
            <a:r>
              <a:rPr lang="en-US" sz="1400" dirty="0" err="1">
                <a:latin typeface="Arial" charset="0"/>
              </a:rPr>
              <a:t>AeroVironment</a:t>
            </a:r>
            <a:r>
              <a:rPr lang="en-US" sz="1400" dirty="0">
                <a:latin typeface="Arial" charset="0"/>
              </a:rPr>
              <a:t> recently used its expertise in autonomous thin-air flight on the first-ever Mars helicopter; the atmosphere on Mars is 1% of Earth’s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same expertise informed development of a commercial drone for agriculture</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81600" y="1371600"/>
            <a:ext cx="3426131" cy="2296734"/>
          </a:xfrm>
          <a:prstGeom prst="rect">
            <a:avLst/>
          </a:prstGeom>
        </p:spPr>
      </p:pic>
    </p:spTree>
    <p:extLst>
      <p:ext uri="{BB962C8B-B14F-4D97-AF65-F5344CB8AC3E}">
        <p14:creationId xmlns:p14="http://schemas.microsoft.com/office/powerpoint/2010/main" val="310532294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Power sources for space are a continuous area of research for the Space Agency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In a new methanol-powered fuel cell, a solid-acid electrolyte eliminated the problem in liquid electrolytes of water decreasing efficiency by carrying fuel molecules across the cell membrane </a:t>
            </a:r>
            <a:endParaRPr lang="en-US" sz="1600" b="1" dirty="0">
              <a:latin typeface="Arial" charset="0"/>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Jet Propulsion Laboratory (JPL)</a:t>
            </a:r>
          </a:p>
          <a:p>
            <a:pPr algn="ctr"/>
            <a:endParaRPr lang="en-US" sz="1600" b="1" i="1" dirty="0">
              <a:latin typeface="Arial" charset="0"/>
            </a:endParaRPr>
          </a:p>
          <a:p>
            <a:pPr algn="ctr"/>
            <a:r>
              <a:rPr lang="en-US" sz="1600" b="1" i="1" dirty="0" err="1">
                <a:latin typeface="Arial" charset="0"/>
              </a:rPr>
              <a:t>SAFCell</a:t>
            </a:r>
            <a:r>
              <a:rPr lang="en-US" sz="1600" b="1" i="1" dirty="0">
                <a:latin typeface="Arial" charset="0"/>
              </a:rPr>
              <a:t> Inc.</a:t>
            </a:r>
          </a:p>
          <a:p>
            <a:pPr algn="ctr"/>
            <a:r>
              <a:rPr lang="en-US" sz="1600" b="1" i="1" dirty="0">
                <a:latin typeface="Arial" charset="0"/>
              </a:rPr>
              <a:t>Pasadena, California</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38150"/>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Fuel cell—instead of pressurized greenhouse gases—powers equipment at drilling sites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New emissions control rules have created an estimated $3.1 billion market for retrofitting wells</a:t>
            </a:r>
          </a:p>
          <a:p>
            <a:pPr marL="228600" indent="-228600" defTabSz="292100">
              <a:spcBef>
                <a:spcPct val="35000"/>
              </a:spcBef>
              <a:buClr>
                <a:srgbClr val="790015"/>
              </a:buClr>
              <a:buFont typeface="Wingdings" pitchFamily="2" charset="2"/>
              <a:buChar char="u"/>
              <a:tabLst>
                <a:tab pos="228600" algn="l"/>
                <a:tab pos="571500" algn="l"/>
                <a:tab pos="1663700" algn="l"/>
              </a:tabLst>
            </a:pPr>
            <a:r>
              <a:rPr lang="en-US" sz="1400" dirty="0">
                <a:latin typeface="Arial" charset="0"/>
              </a:rPr>
              <a:t>A partnership with another company led to wearable fuel cells for the Army, to power troops’ electronic devices </a:t>
            </a:r>
            <a:endParaRPr lang="en-US" sz="1200" dirty="0">
              <a:latin typeface="Arial" charset="0"/>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Energy and Environment</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665"/>
          </a:xfrm>
          <a:prstGeom prst="rect">
            <a:avLst/>
          </a:prstGeom>
          <a:noFill/>
          <a:ln w="9525">
            <a:noFill/>
            <a:miter lim="800000"/>
            <a:headEnd/>
            <a:tailEnd/>
          </a:ln>
        </p:spPr>
        <p:txBody>
          <a:bodyPr>
            <a:spAutoFit/>
          </a:bodyPr>
          <a:lstStyle/>
          <a:p>
            <a:r>
              <a:rPr lang="en-US" dirty="0"/>
              <a:t>Versatile Fuel Cells Stop Natural Gas Emissions at Oil Wells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579168"/>
          </a:xfrm>
          <a:prstGeom prst="rect">
            <a:avLst/>
          </a:prstGeom>
          <a:noFill/>
          <a:ln w="9525">
            <a:noFill/>
            <a:miter lim="800000"/>
            <a:headEnd/>
            <a:tailEnd/>
          </a:ln>
        </p:spPr>
        <p:txBody>
          <a:bodyPr wrap="square" anchor="t">
            <a:spAutoFit/>
          </a:bodyPr>
          <a:lstStyle/>
          <a:p>
            <a:pPr algn="ctr">
              <a:spcBef>
                <a:spcPct val="35000"/>
              </a:spcBef>
              <a:tabLst>
                <a:tab pos="228600" algn="l"/>
                <a:tab pos="292100" algn="l"/>
              </a:tabLst>
            </a:pPr>
            <a:r>
              <a:rPr lang="en-US" sz="1600" b="1" dirty="0">
                <a:latin typeface="Arial" charset="0"/>
              </a:rPr>
              <a:t>Technology Transfer </a:t>
            </a:r>
          </a:p>
          <a:p>
            <a:pPr marL="285750" indent="-285750">
              <a:spcBef>
                <a:spcPct val="35000"/>
              </a:spcBef>
              <a:buClr>
                <a:srgbClr val="790015"/>
              </a:buClr>
              <a:buFont typeface="Arial" pitchFamily="2" charset="2"/>
              <a:buChar char="•"/>
              <a:tabLst>
                <a:tab pos="228600" algn="l"/>
                <a:tab pos="292100" algn="l"/>
              </a:tabLst>
            </a:pPr>
            <a:r>
              <a:rPr lang="en-US" sz="1400" dirty="0">
                <a:latin typeface="Arial"/>
                <a:cs typeface="Times New Roman"/>
              </a:rPr>
              <a:t>A patented proton-conducting membrane designed with help from JPL and licensed from Caltech became part of the solid-acid cell design</a:t>
            </a:r>
            <a:endParaRPr lang="en-US" sz="1400" dirty="0">
              <a:latin typeface="Arial"/>
              <a:cs typeface="Arial"/>
            </a:endParaRP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Former Caltech students started the company to commercialize techniques for building solid-acid fuel cells learned from a JPL engineer </a:t>
            </a:r>
          </a:p>
          <a:p>
            <a:pPr marL="285750" indent="-285750">
              <a:spcBef>
                <a:spcPct val="35000"/>
              </a:spcBef>
              <a:buClr>
                <a:srgbClr val="790015"/>
              </a:buClr>
              <a:buFont typeface="Arial" pitchFamily="2" charset="2"/>
              <a:buChar char="•"/>
              <a:tabLst>
                <a:tab pos="228600" algn="l"/>
                <a:tab pos="292100" algn="l"/>
              </a:tabLst>
            </a:pPr>
            <a:r>
              <a:rPr lang="en-US" sz="1400" dirty="0">
                <a:latin typeface="Arial"/>
                <a:cs typeface="Times New Roman"/>
              </a:rPr>
              <a:t>The team adapted the technology to power equipment at oil wells </a:t>
            </a:r>
            <a:endParaRPr lang="en-US">
              <a:latin typeface="Arial"/>
            </a:endParaRPr>
          </a:p>
          <a:p>
            <a:pPr marL="228600" indent="-228600">
              <a:spcBef>
                <a:spcPct val="35000"/>
              </a:spcBef>
              <a:buClr>
                <a:srgbClr val="790015"/>
              </a:buClr>
              <a:buFont typeface="Wingdings" pitchFamily="2" charset="2"/>
              <a:buChar char=""/>
              <a:tabLst>
                <a:tab pos="228600" algn="l"/>
                <a:tab pos="292100" algn="l"/>
              </a:tabLst>
            </a:pPr>
            <a:endParaRPr lang="en-US" sz="1400" dirty="0">
              <a:latin typeface="Arial" charset="0"/>
              <a:cs typeface="Arial"/>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1306475"/>
            <a:ext cx="3512352" cy="2404288"/>
          </a:xfrm>
          <a:prstGeom prst="rect">
            <a:avLst/>
          </a:prstGeom>
        </p:spPr>
      </p:pic>
    </p:spTree>
    <p:extLst>
      <p:ext uri="{BB962C8B-B14F-4D97-AF65-F5344CB8AC3E}">
        <p14:creationId xmlns:p14="http://schemas.microsoft.com/office/powerpoint/2010/main" val="330414883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needed a space-ready spectrometer to capture atmospheric temperature and humidity levels for weather forecasts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Cross-Track Infrared Spectrometer needed precisely aligned mirrors to get accurate readings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That is accomplished with laser measurements</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Langley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ABB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Cary, North Carolina</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Industry uses spectrometers to measure quality-control parameters like octane, milk fat content</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ABB sales of spectrometers with the semiconductor laser doubled the company’s business volume</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a:ln>
                  <a:noFill/>
                </a:ln>
                <a:solidFill>
                  <a:prstClr val="white"/>
                </a:solidFill>
                <a:effectLst/>
                <a:uLnTx/>
                <a:uFillTx/>
                <a:latin typeface="Arial" charset="0"/>
                <a:ea typeface="+mn-ea"/>
                <a:cs typeface="+mn-cs"/>
              </a:rPr>
              <a:t>The longer-lasting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laser saves money by keeping systems online and reducing replacements</a:t>
            </a: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Energy and Environment</a:t>
            </a:r>
          </a:p>
        </p:txBody>
      </p:sp>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ea typeface="+mn-ea"/>
                <a:cs typeface="+mn-cs"/>
              </a:rPr>
              <a:t>Laser Enables Precise Measurements for Weather Forecasting, Industry</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14828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standard helium-neon laser wouldn’t work in space, so a semiconductor laser had to be adapted</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Semiconductor lasers are smaller, less power-hungry and longer lasting</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ABB improved semiconductor lasers so they would hold wavelength constant to maintain accuracy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ABB uses the new laser in industrial spectrometers</a:t>
            </a:r>
          </a:p>
        </p:txBody>
      </p:sp>
      <p:pic>
        <p:nvPicPr>
          <p:cNvPr id="3" name="Picture 2">
            <a:extLst>
              <a:ext uri="{FF2B5EF4-FFF2-40B4-BE49-F238E27FC236}">
                <a16:creationId xmlns:a16="http://schemas.microsoft.com/office/drawing/2014/main" id="{6CFD13BD-4E6C-B444-BA74-ECA0737EBC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5759" y="1209650"/>
            <a:ext cx="3884481" cy="2583180"/>
          </a:xfrm>
          <a:prstGeom prst="rect">
            <a:avLst/>
          </a:prstGeom>
        </p:spPr>
      </p:pic>
      <p:pic>
        <p:nvPicPr>
          <p:cNvPr id="17" name="Picture 25" descr="NASA insigniaCMYK">
            <a:extLst>
              <a:ext uri="{FF2B5EF4-FFF2-40B4-BE49-F238E27FC236}">
                <a16:creationId xmlns:a16="http://schemas.microsoft.com/office/drawing/2014/main" id="{B92221B0-946C-7147-83F4-A723506E4201}"/>
              </a:ext>
            </a:extLst>
          </p:cNvPr>
          <p:cNvPicPr preferRelativeResize="0">
            <a:picLocks noChangeAspect="1" noChangeArrowheads="1"/>
          </p:cNvPicPr>
          <p:nvPr/>
        </p:nvPicPr>
        <p:blipFill>
          <a:blip r:embed="rId4" cstate="print"/>
          <a:srcRect/>
          <a:stretch>
            <a:fillRect/>
          </a:stretch>
        </p:blipFill>
        <p:spPr bwMode="auto">
          <a:xfrm>
            <a:off x="8059737" y="76200"/>
            <a:ext cx="931863" cy="746125"/>
          </a:xfrm>
          <a:prstGeom prst="rect">
            <a:avLst/>
          </a:prstGeom>
          <a:noFill/>
          <a:ln w="9525">
            <a:noFill/>
            <a:miter lim="800000"/>
            <a:headEnd/>
            <a:tailEnd/>
          </a:ln>
        </p:spPr>
      </p:pic>
    </p:spTree>
    <p:extLst>
      <p:ext uri="{BB962C8B-B14F-4D97-AF65-F5344CB8AC3E}">
        <p14:creationId xmlns:p14="http://schemas.microsoft.com/office/powerpoint/2010/main" val="355768179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coleman\Desktop\IT-Div.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036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Astronauts on extended space missions can return home to space-induced balance disorders</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A better understanding of how the brain controls balance was needed to support astronaut health</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Existing diagnostic tools used to study astronauts when they return to Earth needed improvement</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Johnson Space Center</a:t>
            </a:r>
          </a:p>
          <a:p>
            <a:pPr algn="ctr"/>
            <a:endParaRPr lang="en-US" sz="1600" b="1" i="1" dirty="0">
              <a:latin typeface="Arial" charset="0"/>
            </a:endParaRPr>
          </a:p>
          <a:p>
            <a:pPr algn="ctr"/>
            <a:r>
              <a:rPr lang="en-US" sz="1600" b="1" i="1" dirty="0" err="1">
                <a:latin typeface="Arial" charset="0"/>
              </a:rPr>
              <a:t>Zibro</a:t>
            </a:r>
            <a:r>
              <a:rPr lang="en-US" sz="1600" b="1" i="1" dirty="0">
                <a:latin typeface="Arial" charset="0"/>
              </a:rPr>
              <a:t> Inc.</a:t>
            </a:r>
          </a:p>
          <a:p>
            <a:pPr algn="ctr"/>
            <a:r>
              <a:rPr lang="en-US" sz="1600" b="1" i="1" dirty="0">
                <a:latin typeface="Arial" charset="0"/>
              </a:rPr>
              <a:t>Houston, Texas</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81239"/>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a:latin typeface="Arial" charset="0"/>
              </a:rPr>
              <a:t>SmartScale</a:t>
            </a:r>
            <a:r>
              <a:rPr lang="en-US" sz="1400" dirty="0">
                <a:latin typeface="Arial" charset="0"/>
              </a:rPr>
              <a:t> assesses balance and can even predict the risk of falling</a:t>
            </a:r>
          </a:p>
          <a:p>
            <a:pPr marL="228600" indent="-228600" defTabSz="292100">
              <a:spcBef>
                <a:spcPct val="35000"/>
              </a:spcBef>
              <a:buClr>
                <a:srgbClr val="790015"/>
              </a:buClr>
              <a:buFont typeface="Wingdings" pitchFamily="2" charset="2"/>
              <a:buChar char="u"/>
              <a:tabLst>
                <a:tab pos="228600" algn="l"/>
                <a:tab pos="571500" algn="l"/>
                <a:tab pos="1663700" algn="l"/>
              </a:tabLst>
            </a:pPr>
            <a:r>
              <a:rPr lang="en-US" sz="1400" dirty="0">
                <a:latin typeface="Arial" charset="0"/>
              </a:rPr>
              <a:t>The </a:t>
            </a:r>
            <a:r>
              <a:rPr lang="en-US" sz="1400" dirty="0" err="1">
                <a:latin typeface="Arial" charset="0"/>
              </a:rPr>
              <a:t>Zibrio</a:t>
            </a:r>
            <a:r>
              <a:rPr lang="en-US" sz="1400" dirty="0">
                <a:latin typeface="Arial" charset="0"/>
              </a:rPr>
              <a:t> app or a physician use data to generate a personalized plan to improve balance</a:t>
            </a:r>
          </a:p>
          <a:p>
            <a:pPr marL="228600" indent="-228600" defTabSz="292100">
              <a:spcBef>
                <a:spcPct val="35000"/>
              </a:spcBef>
              <a:buClr>
                <a:srgbClr val="790015"/>
              </a:buClr>
              <a:buFont typeface="Wingdings" pitchFamily="2" charset="2"/>
              <a:buChar char="u"/>
              <a:tabLst>
                <a:tab pos="228600" algn="l"/>
                <a:tab pos="571500" algn="l"/>
                <a:tab pos="1663700" algn="l"/>
              </a:tabLst>
            </a:pPr>
            <a:r>
              <a:rPr lang="en-US" sz="1400" dirty="0">
                <a:latin typeface="Arial" charset="0"/>
              </a:rPr>
              <a:t>Clinical version provides more diagnostic data</a:t>
            </a:r>
            <a:endParaRPr lang="en-US" sz="1200" dirty="0">
              <a:latin typeface="Arial" charset="0"/>
            </a:endParaRPr>
          </a:p>
          <a:p>
            <a:pPr marL="228600" indent="-228600" defTabSz="292100">
              <a:spcBef>
                <a:spcPct val="35000"/>
              </a:spcBef>
              <a:buClr>
                <a:srgbClr val="790015"/>
              </a:buClr>
              <a:buFont typeface="Wingdings" pitchFamily="2" charset="2"/>
              <a:buChar char="u"/>
              <a:tabLst>
                <a:tab pos="228600" algn="l"/>
                <a:tab pos="571500" algn="l"/>
                <a:tab pos="1663700" algn="l"/>
              </a:tabLst>
            </a:pPr>
            <a:r>
              <a:rPr lang="en-US" sz="1400" dirty="0">
                <a:latin typeface="Arial" charset="0"/>
              </a:rPr>
              <a:t>Benefits not only the elderly but anyone seeking to improve physical performance </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Health and Medicine</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a:t>Balance Scale Predicts, Helps Prevent Falls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NASA research identified patterns of the brain searching for information from the bottom of feet</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Johnson team showed algorithms could use data from pressure sensors under feet to quantify postural stability, a new technique to measure balance</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An exclusive license made it possible to develop portable scales for clinical and home use to measure and improve balance, prevent falls</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10200" y="1219200"/>
            <a:ext cx="2937013" cy="2501899"/>
          </a:xfrm>
          <a:prstGeom prst="rect">
            <a:avLst/>
          </a:prstGeom>
        </p:spPr>
      </p:pic>
    </p:spTree>
    <p:extLst>
      <p:ext uri="{BB962C8B-B14F-4D97-AF65-F5344CB8AC3E}">
        <p14:creationId xmlns:p14="http://schemas.microsoft.com/office/powerpoint/2010/main" val="358070047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Earth and Space Science program needed high-speed computing to process the high volume of data generated by several Earth-imaging satellites</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Goddard engineers tried an </a:t>
            </a:r>
            <a:r>
              <a:rPr lang="en-US" sz="1400">
                <a:latin typeface="Arial" charset="0"/>
              </a:rPr>
              <a:t>unlikely solution—combining </a:t>
            </a:r>
            <a:r>
              <a:rPr lang="en-US" sz="1400" dirty="0">
                <a:latin typeface="Arial" charset="0"/>
              </a:rPr>
              <a:t>multiple off-the-shelf desktop systems to achieve unprecedented supercomputing power </a:t>
            </a:r>
            <a:endParaRPr lang="en-US" sz="1600" b="1" dirty="0">
              <a:latin typeface="Arial" charset="0"/>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Goddard Space Flight Center</a:t>
            </a:r>
          </a:p>
          <a:p>
            <a:pPr algn="ctr"/>
            <a:endParaRPr lang="en-US" sz="1600" b="1" i="1" dirty="0">
              <a:latin typeface="Arial" charset="0"/>
            </a:endParaRPr>
          </a:p>
          <a:p>
            <a:pPr algn="ctr"/>
            <a:r>
              <a:rPr lang="en-US" sz="1600" b="1" i="1" dirty="0">
                <a:latin typeface="Arial" charset="0"/>
              </a:rPr>
              <a:t>Nor-Tech Inc.</a:t>
            </a:r>
          </a:p>
          <a:p>
            <a:pPr algn="ctr"/>
            <a:r>
              <a:rPr lang="en-US" sz="1600" b="1" i="1" dirty="0">
                <a:latin typeface="Arial" charset="0"/>
              </a:rPr>
              <a:t>Minneapolis, Minnesota</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Generating and testing computer-simulated models cuts manufacturing costs and speeds time to market with more reliable products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Nor-Tech custom-builds Beowulf clusters for customers, primarily for product design</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technology costs anywhere from a third to a tenth of the price of a traditional supercomputer</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Information Technology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a:t>Beowulf Clusters Make Supercomputing Accessible</a:t>
            </a:r>
            <a:endParaRPr lang="en-US" dirty="0"/>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14828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Beowulf cluster used Linux to make multiple standard PCs work in parallel on a single task</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Goddard team gave lectures and published a book on how to build a Beowulf cluster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Ethernet driver software the team created to overcome Linux weaknesses was made open source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Most top </a:t>
            </a:r>
            <a:r>
              <a:rPr lang="en-US" sz="1400">
                <a:latin typeface="Arial" charset="0"/>
              </a:rPr>
              <a:t>supercomputers now </a:t>
            </a:r>
            <a:r>
              <a:rPr lang="en-US" sz="1400" dirty="0">
                <a:latin typeface="Arial" charset="0"/>
              </a:rPr>
              <a:t>are based on Beowulf </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76800" y="1155148"/>
            <a:ext cx="3813138" cy="2542092"/>
          </a:xfrm>
          <a:prstGeom prst="rect">
            <a:avLst/>
          </a:prstGeom>
        </p:spPr>
      </p:pic>
    </p:spTree>
    <p:extLst>
      <p:ext uri="{BB962C8B-B14F-4D97-AF65-F5344CB8AC3E}">
        <p14:creationId xmlns:p14="http://schemas.microsoft.com/office/powerpoint/2010/main" val="304787331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567225"/>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NASA’s global and space communications networks required constant manual reconfiguration of cables</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Agency needed a digital switching and distribution system that would automatically reconfigure call connections and conference loops</a:t>
            </a:r>
            <a:endParaRPr lang="en-US" sz="1600" b="1" dirty="0">
              <a:latin typeface="Arial" charset="0"/>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Goddard Space Flight Center</a:t>
            </a:r>
          </a:p>
          <a:p>
            <a:pPr algn="ctr"/>
            <a:endParaRPr lang="en-US" sz="1600" b="1" i="1" dirty="0">
              <a:latin typeface="Arial" charset="0"/>
            </a:endParaRPr>
          </a:p>
          <a:p>
            <a:pPr algn="ctr"/>
            <a:r>
              <a:rPr lang="en-US" sz="1600" b="1" i="1" dirty="0" err="1">
                <a:latin typeface="Arial" charset="0"/>
              </a:rPr>
              <a:t>Compunetix</a:t>
            </a:r>
            <a:r>
              <a:rPr lang="en-US" sz="1600" b="1" i="1" dirty="0">
                <a:latin typeface="Arial" charset="0"/>
              </a:rPr>
              <a:t> Inc.</a:t>
            </a:r>
          </a:p>
          <a:p>
            <a:pPr algn="ctr"/>
            <a:r>
              <a:rPr lang="en-US" sz="1600" b="1" i="1" dirty="0">
                <a:latin typeface="Arial" charset="0"/>
              </a:rPr>
              <a:t>Pittsburgh, Pennsylvania</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493632"/>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a:latin typeface="Arial" charset="0"/>
              </a:rPr>
              <a:t>Compunetix</a:t>
            </a:r>
            <a:r>
              <a:rPr lang="en-US" sz="1400" dirty="0">
                <a:latin typeface="Arial" charset="0"/>
              </a:rPr>
              <a:t> has millions of conference ports deployed worldwide</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Chorus Call, a spinoff company that sells conference calling services using the system developed for NASA, is in 12 countries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Many other big-name conferencing services around </a:t>
            </a:r>
            <a:r>
              <a:rPr lang="en-US" sz="1400">
                <a:latin typeface="Arial" charset="0"/>
              </a:rPr>
              <a:t>the world use </a:t>
            </a:r>
            <a:r>
              <a:rPr lang="en-US" sz="1400" dirty="0" err="1">
                <a:latin typeface="Arial" charset="0"/>
              </a:rPr>
              <a:t>Compunetix</a:t>
            </a:r>
            <a:r>
              <a:rPr lang="en-US" sz="1400" dirty="0">
                <a:latin typeface="Arial" charset="0"/>
              </a:rPr>
              <a:t> hardware</a:t>
            </a:r>
          </a:p>
          <a:p>
            <a:pPr marL="228600" indent="-228600" defTabSz="292100">
              <a:spcBef>
                <a:spcPct val="50000"/>
              </a:spcBef>
              <a:buClr>
                <a:srgbClr val="790015"/>
              </a:buClr>
              <a:buFont typeface="Wingdings" pitchFamily="2" charset="2"/>
              <a:buChar char="u"/>
              <a:tabLst>
                <a:tab pos="228600" algn="l"/>
                <a:tab pos="571500" algn="l"/>
                <a:tab pos="1663700" algn="l"/>
              </a:tabLst>
            </a:pPr>
            <a:endParaRPr lang="en-US" sz="1400" dirty="0">
              <a:latin typeface="Arial" charset="0"/>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Information Technology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r>
              <a:rPr lang="en-US" sz="2000" dirty="0"/>
              <a:t>Mission Control Conference System Enables Global Collaboration</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NASA commissioned a digital conference system that allowed call connections and conferences to be configured at the push of a button</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 patented non-blocking switch allows a set of ports to be hooked up so that group </a:t>
            </a:r>
            <a:r>
              <a:rPr lang="en-US" sz="1400">
                <a:latin typeface="Arial" charset="0"/>
              </a:rPr>
              <a:t>calls can </a:t>
            </a:r>
            <a:r>
              <a:rPr lang="en-US" sz="1400" dirty="0">
                <a:latin typeface="Arial" charset="0"/>
              </a:rPr>
              <a:t>be connected without requiring contiguous connections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Now, even web-based video conferences rely in part on the technology first developed for NASA</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15000" y="1066800"/>
            <a:ext cx="2126353" cy="2668494"/>
          </a:xfrm>
          <a:prstGeom prst="rect">
            <a:avLst/>
          </a:prstGeom>
        </p:spPr>
      </p:pic>
    </p:spTree>
    <p:extLst>
      <p:ext uri="{BB962C8B-B14F-4D97-AF65-F5344CB8AC3E}">
        <p14:creationId xmlns:p14="http://schemas.microsoft.com/office/powerpoint/2010/main" val="420446017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Millions of drones will enter U.S. airspace in the near future—NASA is assisting with the research and development of drone technologies</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ability for aircraft to communicate with each other and autonomously coordinate actions would reduce the need for human oversight</a:t>
            </a:r>
            <a:endParaRPr lang="en-US" sz="1600" b="1" dirty="0">
              <a:latin typeface="Arial" charset="0"/>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Langley Research Center</a:t>
            </a:r>
          </a:p>
          <a:p>
            <a:pPr algn="ctr"/>
            <a:endParaRPr lang="en-US" sz="1600" b="1" i="1" dirty="0">
              <a:latin typeface="Arial" charset="0"/>
            </a:endParaRPr>
          </a:p>
          <a:p>
            <a:pPr algn="ctr"/>
            <a:r>
              <a:rPr lang="en-US" sz="1600" b="1" i="1" dirty="0">
                <a:latin typeface="Arial" charset="0"/>
              </a:rPr>
              <a:t>Heron Systems Inc.</a:t>
            </a:r>
          </a:p>
          <a:p>
            <a:pPr algn="ctr"/>
            <a:r>
              <a:rPr lang="en-US" sz="1600" b="1" i="1" dirty="0">
                <a:latin typeface="Arial" charset="0"/>
              </a:rPr>
              <a:t>California, Maryland</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278189"/>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Heron Systems </a:t>
            </a:r>
            <a:r>
              <a:rPr lang="en-US" sz="1400">
                <a:latin typeface="Arial" charset="0"/>
              </a:rPr>
              <a:t>is pursuing an </a:t>
            </a:r>
            <a:r>
              <a:rPr lang="en-US" sz="1400" dirty="0">
                <a:latin typeface="Arial" charset="0"/>
              </a:rPr>
              <a:t>application coordinating virtual opponents in military training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When drone regulations are in place, autonomous swarms can monitor crops, infrastructure, and more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Software can inform future air traffic control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Swarms can sustain failures yet achieve mission</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Information Technology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a:t>Swarming Technology Lets Drones Work as a Team</a:t>
            </a:r>
            <a:endParaRPr lang="en-US" dirty="0"/>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12913"/>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Small Business Innovation Research contracts funded the creation of a command and control system for multiple drones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Multi-Agent Cooperative Engagement (MACE) system for autonomous drone teamwork is used to create a swarm, negotiate tasking between drones, coordinate path planning, and establish ground control</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81600" y="1143000"/>
            <a:ext cx="3361531" cy="2541645"/>
          </a:xfrm>
          <a:prstGeom prst="rect">
            <a:avLst/>
          </a:prstGeom>
        </p:spPr>
      </p:pic>
    </p:spTree>
    <p:extLst>
      <p:ext uri="{BB962C8B-B14F-4D97-AF65-F5344CB8AC3E}">
        <p14:creationId xmlns:p14="http://schemas.microsoft.com/office/powerpoint/2010/main" val="192761312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In the mid-2000s, interest was growing in intelligent, automated systems that would detect and respond to aircraft failures and damage to support aircraft safety and autonomy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needed a way to predict the performance of such systems and calculate odds of error or failure </a:t>
            </a:r>
            <a:endParaRPr lang="en-US" sz="1600" b="1" dirty="0">
              <a:latin typeface="Arial" charset="0"/>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Langley Research Center</a:t>
            </a:r>
          </a:p>
          <a:p>
            <a:pPr algn="ctr"/>
            <a:endParaRPr lang="en-US" sz="1600" b="1" i="1" dirty="0">
              <a:latin typeface="Arial" charset="0"/>
            </a:endParaRPr>
          </a:p>
          <a:p>
            <a:pPr algn="ctr"/>
            <a:r>
              <a:rPr lang="en-US" sz="1600" b="1" i="1" dirty="0">
                <a:latin typeface="Arial" charset="0"/>
              </a:rPr>
              <a:t>Barron Associates Inc.</a:t>
            </a:r>
          </a:p>
          <a:p>
            <a:pPr algn="ctr"/>
            <a:r>
              <a:rPr lang="en-US" sz="1600" b="1" i="1" dirty="0">
                <a:latin typeface="Arial" charset="0"/>
              </a:rPr>
              <a:t>Charlottesville, Virginia</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278189"/>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software is being used to develop resilience and safety assurance for autonomous drones, to </a:t>
            </a:r>
            <a:r>
              <a:rPr lang="en-US" sz="1400" dirty="0">
                <a:latin typeface="Arial" panose="020B0604020202020204" pitchFamily="34" charset="0"/>
                <a:cs typeface="Arial" panose="020B0604020202020204" pitchFamily="34" charset="0"/>
              </a:rPr>
              <a:t>verify and validate advanced aviation safety systems</a:t>
            </a:r>
            <a:r>
              <a:rPr lang="en-US" sz="1400">
                <a:latin typeface="Arial" panose="020B0604020202020204" pitchFamily="34" charset="0"/>
                <a:cs typeface="Arial" panose="020B0604020202020204" pitchFamily="34" charset="0"/>
              </a:rPr>
              <a:t>, and to predict </a:t>
            </a:r>
            <a:r>
              <a:rPr lang="en-US" sz="1400" dirty="0">
                <a:latin typeface="Arial" panose="020B0604020202020204" pitchFamily="34" charset="0"/>
                <a:cs typeface="Arial" panose="020B0604020202020204" pitchFamily="34" charset="0"/>
              </a:rPr>
              <a:t>metabolism of drugs in the body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Other potential applications include the stock market, epidemiology, or actuarial sciences like insurance pricing</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Information Technology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a:t>AURA Software Tackles Uncertainty in Complex Systems</a:t>
            </a:r>
            <a:endParaRPr lang="en-US" dirty="0"/>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Multiple Small Business Innovation Research contracts created a software package that could assess the performance of automated diagnostic and control systems for flight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Software is a general-purpose tool to predict probability of outcomes in any complex system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Tested and validated by NASA</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34000" y="1371600"/>
            <a:ext cx="3157030" cy="2286000"/>
          </a:xfrm>
          <a:prstGeom prst="rect">
            <a:avLst/>
          </a:prstGeom>
        </p:spPr>
      </p:pic>
    </p:spTree>
    <p:extLst>
      <p:ext uri="{BB962C8B-B14F-4D97-AF65-F5344CB8AC3E}">
        <p14:creationId xmlns:p14="http://schemas.microsoft.com/office/powerpoint/2010/main" val="28370875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When NASA needed higher-speed onboard electronic and communication networks, Serial </a:t>
            </a:r>
            <a:r>
              <a:rPr lang="en-US" sz="1400" dirty="0" err="1">
                <a:latin typeface="Arial" charset="0"/>
              </a:rPr>
              <a:t>RapidIO</a:t>
            </a:r>
            <a:r>
              <a:rPr lang="en-US" sz="1400" dirty="0">
                <a:latin typeface="Arial" charset="0"/>
              </a:rPr>
              <a:t> communication protocol was a good option</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But a performance simulation was necessary to predict potential issues in the unique environment of spacecraft and space travel</a:t>
            </a: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Jet Propulsion Laboratory (JPL)</a:t>
            </a:r>
          </a:p>
          <a:p>
            <a:pPr algn="ctr"/>
            <a:endParaRPr lang="en-US" sz="1600" b="1" i="1" dirty="0">
              <a:latin typeface="Arial" charset="0"/>
            </a:endParaRPr>
          </a:p>
          <a:p>
            <a:pPr algn="ctr"/>
            <a:r>
              <a:rPr lang="en-US" sz="1600" b="1" i="1" dirty="0">
                <a:latin typeface="Arial" charset="0"/>
              </a:rPr>
              <a:t>Mirabilis Design Inc.</a:t>
            </a:r>
          </a:p>
          <a:p>
            <a:pPr algn="ctr"/>
            <a:r>
              <a:rPr lang="en-US" sz="1600" b="1" i="1" dirty="0">
                <a:latin typeface="Arial" charset="0"/>
              </a:rPr>
              <a:t>Sunnyvale, California</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339196"/>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Information technology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r>
              <a:rPr lang="en-US" sz="2000" dirty="0"/>
              <a:t>Simulation Software Optimizes High-Speed, Efficient Data Networks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4523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JPL partnered with Mirabilis to build a </a:t>
            </a:r>
            <a:r>
              <a:rPr lang="en-US" sz="1400" dirty="0" err="1">
                <a:latin typeface="Arial" charset="0"/>
              </a:rPr>
              <a:t>VisualSim</a:t>
            </a:r>
            <a:r>
              <a:rPr lang="en-US" sz="1400" dirty="0">
                <a:latin typeface="Arial" charset="0"/>
              </a:rPr>
              <a:t> library simulating Serial </a:t>
            </a:r>
            <a:r>
              <a:rPr lang="en-US" sz="1400" dirty="0" err="1">
                <a:latin typeface="Arial" charset="0"/>
              </a:rPr>
              <a:t>RapidIO</a:t>
            </a:r>
            <a:r>
              <a:rPr lang="en-US" sz="1400" dirty="0">
                <a:latin typeface="Arial" charset="0"/>
              </a:rPr>
              <a:t>-based spacecraft avionics for virtual testing</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Result from the successful study led to combining physical electronics packaging standards with Serial </a:t>
            </a:r>
            <a:r>
              <a:rPr lang="en-US" sz="1400" dirty="0" err="1">
                <a:latin typeface="Arial" charset="0"/>
              </a:rPr>
              <a:t>RapidIO</a:t>
            </a:r>
            <a:r>
              <a:rPr lang="en-US" sz="1400" dirty="0">
                <a:latin typeface="Arial" charset="0"/>
              </a:rPr>
              <a:t> creating an interoperable set of standards for next-generation spacecraft avionics that’s being adopted across the industry</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34000" y="1025525"/>
            <a:ext cx="2995771" cy="2711450"/>
          </a:xfrm>
          <a:prstGeom prst="rect">
            <a:avLst/>
          </a:prstGeom>
        </p:spPr>
      </p:pic>
      <p:sp>
        <p:nvSpPr>
          <p:cNvPr id="2" name="Rectangle 1"/>
          <p:cNvSpPr/>
          <p:nvPr/>
        </p:nvSpPr>
        <p:spPr>
          <a:xfrm>
            <a:off x="4748270" y="4494542"/>
            <a:ext cx="4184593" cy="1751249"/>
          </a:xfrm>
          <a:prstGeom prst="rect">
            <a:avLst/>
          </a:prstGeom>
        </p:spPr>
        <p:txBody>
          <a:bodyPr wrap="square">
            <a:spAutoFit/>
          </a:bodyPr>
          <a:lstStyle/>
          <a:p>
            <a:pPr marL="228600" indent="-228600">
              <a:spcBef>
                <a:spcPct val="35000"/>
              </a:spcBef>
              <a:buClr>
                <a:srgbClr val="790015"/>
              </a:buClr>
              <a:buFont typeface="Wingdings" pitchFamily="2" charset="2"/>
              <a:buChar char="u"/>
              <a:tabLst>
                <a:tab pos="228600" algn="l"/>
                <a:tab pos="292100" algn="l"/>
              </a:tabLst>
            </a:pPr>
            <a:r>
              <a:rPr lang="en-US" sz="1400" dirty="0" err="1">
                <a:latin typeface="Arial" charset="0"/>
              </a:rPr>
              <a:t>RapidIO</a:t>
            </a:r>
            <a:r>
              <a:rPr lang="en-US" sz="1400" dirty="0">
                <a:latin typeface="Arial" charset="0"/>
              </a:rPr>
              <a:t> is becoming the fundamental standard for spacecraft, improving communications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Other customers are designers of lithography equipment for semiconductor manufacturing and builders of mobile phone infrastructure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Having more simulation libraries means more </a:t>
            </a:r>
            <a:r>
              <a:rPr lang="en-US" sz="1400" dirty="0" err="1">
                <a:latin typeface="Arial" charset="0"/>
              </a:rPr>
              <a:t>VisualSim</a:t>
            </a:r>
            <a:r>
              <a:rPr lang="en-US" sz="1400" dirty="0">
                <a:latin typeface="Arial" charset="0"/>
              </a:rPr>
              <a:t> customers </a:t>
            </a:r>
          </a:p>
        </p:txBody>
      </p:sp>
    </p:spTree>
    <p:extLst>
      <p:ext uri="{BB962C8B-B14F-4D97-AF65-F5344CB8AC3E}">
        <p14:creationId xmlns:p14="http://schemas.microsoft.com/office/powerpoint/2010/main" val="418064665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Mars rover team wanted to be able to access to a full range of mission data on a single screen—electrical systems, weather reports, communications </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Developing data integration and a display for multiple feeds in a flexible, dynamic interface yielded </a:t>
            </a:r>
            <a:r>
              <a:rPr lang="en-US" sz="1400" dirty="0" err="1">
                <a:latin typeface="Arial" charset="0"/>
              </a:rPr>
              <a:t>OpenMCT</a:t>
            </a:r>
            <a:r>
              <a:rPr lang="en-US" sz="1400" dirty="0">
                <a:latin typeface="Arial" charset="0"/>
              </a:rPr>
              <a:t> (mission control technologies)</a:t>
            </a:r>
            <a:endParaRPr lang="en-US" sz="1600" b="1" dirty="0">
              <a:latin typeface="Arial" charset="0"/>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Ames Research Center</a:t>
            </a:r>
          </a:p>
          <a:p>
            <a:pPr algn="ctr"/>
            <a:endParaRPr lang="en-US" sz="1600" b="1" i="1" dirty="0">
              <a:latin typeface="Arial" charset="0"/>
            </a:endParaRPr>
          </a:p>
          <a:p>
            <a:pPr algn="ctr"/>
            <a:r>
              <a:rPr lang="en-US" sz="1600" b="1" i="1" dirty="0" err="1">
                <a:latin typeface="Arial" charset="0"/>
              </a:rPr>
              <a:t>OpenMCT</a:t>
            </a:r>
            <a:endParaRPr lang="en-US" sz="1600" b="1" i="1" dirty="0">
              <a:latin typeface="Arial" charset="0"/>
            </a:endParaRPr>
          </a:p>
          <a:p>
            <a:pPr algn="ctr"/>
            <a:r>
              <a:rPr lang="en-US" sz="1600" b="1" i="1" dirty="0">
                <a:latin typeface="Arial" charset="0"/>
              </a:rPr>
              <a:t>San Luis Obispo, California</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1955023"/>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a:latin typeface="Arial" charset="0"/>
              </a:rPr>
              <a:t>OpenMCT</a:t>
            </a:r>
            <a:r>
              <a:rPr lang="en-US" sz="1400" dirty="0">
                <a:latin typeface="Arial" charset="0"/>
              </a:rPr>
              <a:t> can be adapted for planning and operations of any system that sends data</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program is flexible and user-friendly</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Planetary Society adopted </a:t>
            </a:r>
            <a:r>
              <a:rPr lang="en-US" sz="1400" dirty="0" err="1">
                <a:latin typeface="Arial" charset="0"/>
              </a:rPr>
              <a:t>OpenMCT</a:t>
            </a:r>
            <a:r>
              <a:rPr lang="en-US" sz="1400" dirty="0">
                <a:latin typeface="Arial" charset="0"/>
              </a:rPr>
              <a:t> to visualize incoming data from </a:t>
            </a:r>
            <a:r>
              <a:rPr lang="en-US" sz="1400" dirty="0" err="1">
                <a:latin typeface="Arial" charset="0"/>
              </a:rPr>
              <a:t>LightSail</a:t>
            </a:r>
            <a:r>
              <a:rPr lang="en-US" sz="1400" dirty="0">
                <a:latin typeface="Arial" charset="0"/>
              </a:rPr>
              <a:t> 2, a spacecraft orbiting Earth using solar power</a:t>
            </a:r>
            <a:endParaRPr lang="en-US" sz="1200" dirty="0">
              <a:latin typeface="Arial" charset="0"/>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Information Technology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a:t>Data Visualization Platform Helps Missions Fly</a:t>
            </a:r>
            <a:endParaRPr lang="en-US" dirty="0"/>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Work on the back end converted data feeds into compatible formats and made it possible to display historical data to help visualize trends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In 2015 Ames released the software to the public as a free, open source code with an Apache 2.0 license through the software-sharing platform GitHub</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NASA’s Advanced </a:t>
            </a:r>
            <a:r>
              <a:rPr lang="en-US" sz="1400" dirty="0" err="1">
                <a:latin typeface="Arial" charset="0"/>
              </a:rPr>
              <a:t>Multimission</a:t>
            </a:r>
            <a:r>
              <a:rPr lang="en-US" sz="1400" dirty="0">
                <a:latin typeface="Arial" charset="0"/>
              </a:rPr>
              <a:t> Operations System (AMMOS) enabled a web-based version</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46923" y="1277083"/>
            <a:ext cx="2822154" cy="2398833"/>
          </a:xfrm>
          <a:prstGeom prst="rect">
            <a:avLst/>
          </a:prstGeom>
        </p:spPr>
      </p:pic>
    </p:spTree>
    <p:extLst>
      <p:ext uri="{BB962C8B-B14F-4D97-AF65-F5344CB8AC3E}">
        <p14:creationId xmlns:p14="http://schemas.microsoft.com/office/powerpoint/2010/main" val="419386829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Computational fluid dynamics programs—software that models fluid mechanics, thermodynamics, and heat transfer—couldn’t analyze the entire internal flow in a system as complex as a </a:t>
            </a:r>
            <a:r>
              <a:rPr lang="en-US" sz="1400" dirty="0" err="1">
                <a:latin typeface="Arial" charset="0"/>
              </a:rPr>
              <a:t>turbopump</a:t>
            </a:r>
            <a:endParaRPr lang="en-US" sz="1400"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Technologists created the Generalized Fluid System Simulation Program (</a:t>
            </a:r>
            <a:r>
              <a:rPr lang="en-US" sz="1400" dirty="0" err="1">
                <a:latin typeface="Arial" charset="0"/>
              </a:rPr>
              <a:t>GFSSP</a:t>
            </a:r>
            <a:r>
              <a:rPr lang="en-US" sz="1400" dirty="0">
                <a:latin typeface="Arial" charset="0"/>
              </a:rPr>
              <a:t>) to do that analysis</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Marshall Space Flight Research Center</a:t>
            </a:r>
          </a:p>
          <a:p>
            <a:pPr algn="ctr"/>
            <a:endParaRPr lang="en-US" sz="1600" b="1" i="1" dirty="0">
              <a:latin typeface="Arial" charset="0"/>
            </a:endParaRPr>
          </a:p>
          <a:p>
            <a:pPr algn="ctr"/>
            <a:r>
              <a:rPr lang="en-US" sz="1600" b="1" i="1" dirty="0">
                <a:latin typeface="Arial" charset="0"/>
              </a:rPr>
              <a:t>Mode Technology Group LLC</a:t>
            </a:r>
          </a:p>
          <a:p>
            <a:pPr algn="ctr"/>
            <a:r>
              <a:rPr lang="en-US" sz="1600" b="1" i="1" dirty="0">
                <a:latin typeface="Arial" charset="0"/>
              </a:rPr>
              <a:t>Denver, Colorado</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38150"/>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err="1">
                <a:latin typeface="Arial" charset="0"/>
              </a:rPr>
              <a:t>GFSSP</a:t>
            </a:r>
            <a:r>
              <a:rPr lang="en-US" sz="1400" dirty="0">
                <a:latin typeface="Arial" charset="0"/>
              </a:rPr>
              <a:t> predicts how fluids flow through any system, even if that fluid changes speed, temperature, and phase (liquid to vapor to liquid)</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Mode can make custom changes to the program to </a:t>
            </a:r>
            <a:r>
              <a:rPr lang="en-US" sz="1400">
                <a:latin typeface="Arial" charset="0"/>
              </a:rPr>
              <a:t>meet clients’ needs </a:t>
            </a:r>
            <a:endParaRPr lang="en-US" sz="14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Schools can use the program to augment existing analytical tools with a low-rate license</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Information Technology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r>
              <a:rPr lang="en-US" sz="2000" dirty="0" err="1"/>
              <a:t>Turbopump</a:t>
            </a:r>
            <a:r>
              <a:rPr lang="en-US" sz="2000" dirty="0"/>
              <a:t> Modeling Software Propels Fluid-Flow Simulations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New capabilities have been continuously added for almost 20 years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NASA contractors have free access to the program that was groundbreaking in 2001, becoming the co-winner of NASA’s Software of the Year Award</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Mode Technology Group licensed GFSSP for distribution, giving more businesses and academic and research institutions access to the program </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19700" y="1097175"/>
            <a:ext cx="3276600" cy="2656972"/>
          </a:xfrm>
          <a:prstGeom prst="rect">
            <a:avLst/>
          </a:prstGeom>
        </p:spPr>
      </p:pic>
    </p:spTree>
    <p:extLst>
      <p:ext uri="{BB962C8B-B14F-4D97-AF65-F5344CB8AC3E}">
        <p14:creationId xmlns:p14="http://schemas.microsoft.com/office/powerpoint/2010/main" val="25659097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Space Agency operates countless large, complex systems wherein small failures can trigger catastrophic ones</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Automating systems to prevent failures requires the ability to detect anomalies, make a diagnosis, mitigate faults, and continue operations</a:t>
            </a:r>
            <a:endParaRPr lang="en-US" sz="1600" b="1" dirty="0">
              <a:latin typeface="Arial" charset="0"/>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Stennis Space Center</a:t>
            </a:r>
          </a:p>
          <a:p>
            <a:pPr algn="ctr"/>
            <a:endParaRPr lang="en-US" sz="1600" b="1" i="1" dirty="0">
              <a:latin typeface="Arial" charset="0"/>
            </a:endParaRPr>
          </a:p>
          <a:p>
            <a:pPr algn="ctr"/>
            <a:r>
              <a:rPr lang="en-US" sz="1600" b="1" i="1" dirty="0">
                <a:latin typeface="Arial" charset="0"/>
              </a:rPr>
              <a:t>American </a:t>
            </a:r>
            <a:r>
              <a:rPr lang="en-US" sz="1600" b="1" i="1" dirty="0" err="1">
                <a:latin typeface="Arial" charset="0"/>
              </a:rPr>
              <a:t>GNC</a:t>
            </a:r>
            <a:r>
              <a:rPr lang="en-US" sz="1600" b="1" i="1" dirty="0">
                <a:latin typeface="Arial" charset="0"/>
              </a:rPr>
              <a:t> Corporation</a:t>
            </a:r>
          </a:p>
          <a:p>
            <a:pPr algn="ctr"/>
            <a:r>
              <a:rPr lang="en-US" sz="1600" b="1" i="1" dirty="0">
                <a:latin typeface="Arial" charset="0"/>
              </a:rPr>
              <a:t>Simi Valley, California</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278189"/>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Commercial products include Smart Transducer Integrator and reconfigurable smart sensor node</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Networks monitor system components and sensors themselves checking for faults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Technology can be applied anywhere large sets of sensors are needed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Working on </a:t>
            </a:r>
            <a:r>
              <a:rPr lang="en-US" sz="1400">
                <a:latin typeface="Arial" charset="0"/>
              </a:rPr>
              <a:t>communication through </a:t>
            </a:r>
            <a:r>
              <a:rPr lang="en-US" sz="1400" dirty="0">
                <a:latin typeface="Arial" charset="0"/>
              </a:rPr>
              <a:t>barriers</a:t>
            </a:r>
            <a:endParaRPr lang="en-US" sz="1200" dirty="0">
              <a:latin typeface="Arial" charset="0"/>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Information Technology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r>
              <a:rPr lang="en-US" sz="2000" dirty="0"/>
              <a:t>Smart Sensor Networks Monitor System Health—and Themselves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Several Small Business Innovation Research and Small Business Technology Transfer contracts developed the software and hardware to monitor systems, detect and predict faults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System was designed for rockets and test stands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Each sensor contains specifications and calibration data for its own performance</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51120" y="1257300"/>
            <a:ext cx="3413760" cy="2438400"/>
          </a:xfrm>
          <a:prstGeom prst="rect">
            <a:avLst/>
          </a:prstGeom>
        </p:spPr>
      </p:pic>
    </p:spTree>
    <p:extLst>
      <p:ext uri="{BB962C8B-B14F-4D97-AF65-F5344CB8AC3E}">
        <p14:creationId xmlns:p14="http://schemas.microsoft.com/office/powerpoint/2010/main" val="263792129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coleman\Desktop\IP-Div.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728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Since </a:t>
            </a:r>
            <a:r>
              <a:rPr lang="en-US" sz="1400">
                <a:latin typeface="Arial" charset="0"/>
              </a:rPr>
              <a:t>the 1980s</a:t>
            </a:r>
            <a:r>
              <a:rPr lang="en-US" sz="1400" dirty="0">
                <a:latin typeface="Arial" charset="0"/>
              </a:rPr>
              <a:t>, NASA has supported research into a material with the atomic structure of glass, more toughness than metal, and the versatility of plastic</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Aluminum wheels are lightweight but get damaged on the rough terrain of Mars; more durable materials are often very heavy</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Johnson Space Center</a:t>
            </a:r>
          </a:p>
          <a:p>
            <a:pPr algn="ctr"/>
            <a:endParaRPr lang="en-US" sz="1600" b="1" i="1" dirty="0">
              <a:latin typeface="Arial" charset="0"/>
            </a:endParaRPr>
          </a:p>
          <a:p>
            <a:pPr algn="ctr"/>
            <a:r>
              <a:rPr lang="en-US" sz="1600" b="1" i="1" dirty="0" err="1">
                <a:latin typeface="Arial" charset="0"/>
              </a:rPr>
              <a:t>Liquidmetal</a:t>
            </a:r>
            <a:r>
              <a:rPr lang="en-US" sz="1600" b="1" i="1" dirty="0">
                <a:latin typeface="Arial" charset="0"/>
              </a:rPr>
              <a:t> Coatings LLC</a:t>
            </a:r>
          </a:p>
          <a:p>
            <a:pPr algn="ctr"/>
            <a:r>
              <a:rPr lang="en-US" sz="1600" b="1" i="1">
                <a:latin typeface="Arial" charset="0"/>
              </a:rPr>
              <a:t>Spring, </a:t>
            </a:r>
            <a:r>
              <a:rPr lang="en-US" sz="1600" b="1" i="1" dirty="0">
                <a:latin typeface="Arial" charset="0"/>
              </a:rPr>
              <a:t>Texas</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Metallic glass coatings can be used anywhere corrosion, wear, and erosion are an issue</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Liquid metal-coated boiler tubes at a biomass-fired power plant lasted for more than four years, compared to less than a year with other coatings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oil and gas industry and paper and pulp industries make extensive use of the coatings</a:t>
            </a:r>
            <a:endParaRPr lang="en-US" sz="1200" dirty="0">
              <a:latin typeface="Arial" charset="0"/>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Industrial Productivity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r>
              <a:rPr lang="en-US" sz="2000" dirty="0"/>
              <a:t>Metallic Glass Coatings Improve Power Plant, Oil Rig Productivity</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NASA tested a metallic glass coating on rover wheels to protect the structure without adding weight</a:t>
            </a:r>
          </a:p>
          <a:p>
            <a:pPr marL="228600" indent="-228600">
              <a:spcBef>
                <a:spcPct val="35000"/>
              </a:spcBef>
              <a:buClr>
                <a:srgbClr val="790015"/>
              </a:buClr>
              <a:buFont typeface="Wingdings" pitchFamily="2" charset="2"/>
              <a:buChar char="u"/>
              <a:tabLst>
                <a:tab pos="228600" algn="l"/>
                <a:tab pos="292100" algn="l"/>
              </a:tabLst>
            </a:pPr>
            <a:r>
              <a:rPr lang="en-US" sz="1400" dirty="0" err="1">
                <a:latin typeface="Arial" charset="0"/>
              </a:rPr>
              <a:t>Liquidmetal</a:t>
            </a:r>
            <a:r>
              <a:rPr lang="en-US" sz="1400" dirty="0">
                <a:latin typeface="Arial" charset="0"/>
              </a:rPr>
              <a:t> Technologies licensed the original NASA-funded metallic glass patents and developed many products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In 2012, the company spun off its coatings division, developing new coatings and application methods </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01834" y="1389033"/>
            <a:ext cx="3112332" cy="2286000"/>
          </a:xfrm>
          <a:prstGeom prst="rect">
            <a:avLst/>
          </a:prstGeom>
        </p:spPr>
      </p:pic>
    </p:spTree>
    <p:extLst>
      <p:ext uri="{BB962C8B-B14F-4D97-AF65-F5344CB8AC3E}">
        <p14:creationId xmlns:p14="http://schemas.microsoft.com/office/powerpoint/2010/main" val="275468103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tests coatings for outgassing to avoid evaporation and resettling of compounds, which can impede optical equipment and other components </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A NASA-tested </a:t>
            </a:r>
            <a:r>
              <a:rPr lang="en-US" sz="1400" dirty="0" err="1">
                <a:latin typeface="Arial" charset="0"/>
              </a:rPr>
              <a:t>Parylene</a:t>
            </a:r>
            <a:r>
              <a:rPr lang="en-US" sz="1400" dirty="0">
                <a:latin typeface="Arial" charset="0"/>
              </a:rPr>
              <a:t> coating was used on the circuit boards of the Juno spacecraft’s </a:t>
            </a:r>
            <a:r>
              <a:rPr lang="en-US" sz="1400" dirty="0" err="1">
                <a:latin typeface="Arial" charset="0"/>
              </a:rPr>
              <a:t>JunoCam</a:t>
            </a:r>
            <a:r>
              <a:rPr lang="en-US" sz="1400" dirty="0">
                <a:latin typeface="Arial" charset="0"/>
              </a:rPr>
              <a:t>, which is capturing high-resolution images of Jupiter </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Goddard Space Flight Center</a:t>
            </a:r>
          </a:p>
          <a:p>
            <a:pPr algn="ctr"/>
            <a:endParaRPr lang="en-US" sz="1600" b="1" i="1" dirty="0">
              <a:latin typeface="Arial" charset="0"/>
            </a:endParaRPr>
          </a:p>
          <a:p>
            <a:pPr algn="ctr"/>
            <a:r>
              <a:rPr lang="en-US" sz="1600" b="1" i="1" dirty="0">
                <a:latin typeface="Arial" charset="0"/>
              </a:rPr>
              <a:t>Specialty Coating Systems Inc.</a:t>
            </a:r>
          </a:p>
          <a:p>
            <a:pPr algn="ctr"/>
            <a:r>
              <a:rPr lang="en-US" sz="1600" b="1" i="1" dirty="0">
                <a:latin typeface="Arial" charset="0"/>
              </a:rPr>
              <a:t>Indianapolis, Indiana</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278189"/>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Five </a:t>
            </a:r>
            <a:r>
              <a:rPr lang="en-US" sz="1400" dirty="0" err="1">
                <a:latin typeface="Arial" charset="0"/>
              </a:rPr>
              <a:t>Parylenes</a:t>
            </a:r>
            <a:r>
              <a:rPr lang="en-US" sz="1400" dirty="0">
                <a:latin typeface="Arial" charset="0"/>
              </a:rPr>
              <a:t> are commercially available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Some, which NASA testing has proven stable, are now used in medical devices such as pacemakers, cochlear implants, and catheters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a:latin typeface="Arial" charset="0"/>
              </a:rPr>
              <a:t>Parylenes</a:t>
            </a:r>
            <a:r>
              <a:rPr lang="en-US" sz="1400" dirty="0">
                <a:latin typeface="Arial" charset="0"/>
              </a:rPr>
              <a:t> are used in emission sensors, fuel cells, and electronics systems in hybrid cars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NASA testing reinforces safety assurance</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Health and Medicine</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369332"/>
          </a:xfrm>
          <a:prstGeom prst="rect">
            <a:avLst/>
          </a:prstGeom>
          <a:noFill/>
          <a:ln w="9525">
            <a:noFill/>
            <a:miter lim="800000"/>
            <a:headEnd/>
            <a:tailEnd/>
          </a:ln>
        </p:spPr>
        <p:txBody>
          <a:bodyPr>
            <a:spAutoFit/>
          </a:bodyPr>
          <a:lstStyle/>
          <a:p>
            <a:r>
              <a:rPr lang="en-US" sz="1800" dirty="0"/>
              <a:t>Low-Outgassing, Space-Grade Coatings Cover Electronics, Sensors, Pacemakers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Data generated by NASA testing proved that multiple </a:t>
            </a:r>
            <a:r>
              <a:rPr lang="en-US" sz="1400" dirty="0" err="1">
                <a:latin typeface="Arial" charset="0"/>
              </a:rPr>
              <a:t>Parylene</a:t>
            </a:r>
            <a:r>
              <a:rPr lang="en-US" sz="1400" dirty="0">
                <a:latin typeface="Arial" charset="0"/>
              </a:rPr>
              <a:t> coatings demonstrate ultra-low outgassing</a:t>
            </a:r>
          </a:p>
          <a:p>
            <a:pPr marL="228600" indent="-228600">
              <a:spcBef>
                <a:spcPct val="35000"/>
              </a:spcBef>
              <a:buClr>
                <a:srgbClr val="790015"/>
              </a:buClr>
              <a:buFont typeface="Wingdings" pitchFamily="2" charset="2"/>
              <a:buChar char="u"/>
              <a:tabLst>
                <a:tab pos="228600" algn="l"/>
                <a:tab pos="292100" algn="l"/>
              </a:tabLst>
            </a:pPr>
            <a:r>
              <a:rPr lang="en-US" sz="1400" dirty="0" err="1">
                <a:latin typeface="Arial" charset="0"/>
              </a:rPr>
              <a:t>Parylene</a:t>
            </a:r>
            <a:r>
              <a:rPr lang="en-US" sz="1400" dirty="0">
                <a:latin typeface="Arial" charset="0"/>
              </a:rPr>
              <a:t> HT passed testing for the highest-temperature situations, including offshore and down-hole exploration sensors and feedback devices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Results included in the publicly available NASA database increase manufacturer interest</a:t>
            </a: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457" b="94825" l="4440" r="94349">
                        <a14:foregroundMark x1="19677" y1="6849" x2="20182" y2="15373"/>
                        <a14:foregroundMark x1="14026" y1="16134" x2="13219" y2="28615"/>
                        <a14:foregroundMark x1="14026" y1="15830" x2="23713" y2="15830"/>
                        <a14:foregroundMark x1="13522" y1="22679" x2="14632" y2="22679"/>
                      </a14:backgroundRemoval>
                    </a14:imgEffect>
                  </a14:imgLayer>
                </a14:imgProps>
              </a:ext>
              <a:ext uri="{28A0092B-C50C-407E-A947-70E740481C1C}">
                <a14:useLocalDpi xmlns:a14="http://schemas.microsoft.com/office/drawing/2010/main"/>
              </a:ext>
            </a:extLst>
          </a:blip>
          <a:stretch>
            <a:fillRect/>
          </a:stretch>
        </p:blipFill>
        <p:spPr>
          <a:xfrm>
            <a:off x="4884112" y="1100036"/>
            <a:ext cx="4124013" cy="2732730"/>
          </a:xfrm>
          <a:prstGeom prst="rect">
            <a:avLst/>
          </a:prstGeom>
        </p:spPr>
      </p:pic>
    </p:spTree>
    <p:extLst>
      <p:ext uri="{BB962C8B-B14F-4D97-AF65-F5344CB8AC3E}">
        <p14:creationId xmlns:p14="http://schemas.microsoft.com/office/powerpoint/2010/main" val="415878655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567225"/>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Space Agency has to manage large amounts of cryogenic liquids on the ground</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called for an insulation made with aerogel, which was an extremely effective insulator but also expensive, brittle, and fragile at the time </a:t>
            </a:r>
            <a:endParaRPr lang="en-US" sz="1600" b="1" dirty="0">
              <a:latin typeface="Arial" charset="0"/>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Kennedy Space Center</a:t>
            </a:r>
          </a:p>
          <a:p>
            <a:pPr algn="ctr"/>
            <a:endParaRPr lang="en-US" sz="1600" b="1" i="1" dirty="0">
              <a:latin typeface="Arial" charset="0"/>
            </a:endParaRPr>
          </a:p>
          <a:p>
            <a:pPr algn="ctr"/>
            <a:r>
              <a:rPr lang="en-US" sz="1600" b="1" i="1" dirty="0">
                <a:latin typeface="Arial" charset="0"/>
              </a:rPr>
              <a:t>Aspen Aerogels Inc.</a:t>
            </a:r>
          </a:p>
          <a:p>
            <a:pPr algn="ctr"/>
            <a:r>
              <a:rPr lang="en-US" sz="1600" b="1" i="1" dirty="0">
                <a:latin typeface="Arial" charset="0"/>
              </a:rPr>
              <a:t>Northborough, Massachusetts</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38150"/>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Insulations are thin, sturdy, water repellant, easy to use, low maintenance, and cover broad range of temperatures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About 300 people manufacture almost 40 million square feet of Aspen Aerogel insulation per year</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panose="020B0604020202020204" pitchFamily="34" charset="0"/>
                <a:cs typeface="Arial" panose="020B0604020202020204" pitchFamily="34" charset="0"/>
              </a:rPr>
              <a:t>Used globally in industrial plants, steam distribution systems, buildings, pipelines, more</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Industrial Productivity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a:t>Aerogel Insulations Save Millions in Industrial Applications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Small Business Innovation Research funded production of silica aerogel reinforced with ceramic fibers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insulation performance was so high that a new device, dubbed Cryostat-1, had to be created to adequately assess the prototypes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Aspen Aerogels spun off from Aspen Systems to market resulting insulations</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t="-1786"/>
          <a:stretch/>
        </p:blipFill>
        <p:spPr>
          <a:xfrm>
            <a:off x="5335563" y="1236085"/>
            <a:ext cx="3044873" cy="2480830"/>
          </a:xfrm>
          <a:prstGeom prst="rect">
            <a:avLst/>
          </a:prstGeom>
        </p:spPr>
      </p:pic>
    </p:spTree>
    <p:extLst>
      <p:ext uri="{BB962C8B-B14F-4D97-AF65-F5344CB8AC3E}">
        <p14:creationId xmlns:p14="http://schemas.microsoft.com/office/powerpoint/2010/main" val="63100224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Understanding the reason for any failure is how NASA learns to make technology better</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A failed battery system inspired research </a:t>
            </a:r>
            <a:r>
              <a:rPr lang="en-US" sz="1400">
                <a:latin typeface="Arial" charset="0"/>
              </a:rPr>
              <a:t>into developing </a:t>
            </a:r>
            <a:r>
              <a:rPr lang="en-US" sz="1400" dirty="0">
                <a:latin typeface="Arial" charset="0"/>
              </a:rPr>
              <a:t>a better battery—a solid, nontoxic, rechargeable power source that works in both hot and cold temperature extremes</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Marshall Space Flight Center</a:t>
            </a:r>
          </a:p>
          <a:p>
            <a:pPr algn="ctr"/>
            <a:endParaRPr lang="en-US" sz="1600" b="1" i="1" dirty="0">
              <a:latin typeface="Arial" charset="0"/>
            </a:endParaRPr>
          </a:p>
          <a:p>
            <a:pPr algn="ctr"/>
            <a:r>
              <a:rPr lang="en-US" sz="1600" b="1" i="1" dirty="0" err="1">
                <a:latin typeface="Arial" charset="0"/>
              </a:rPr>
              <a:t>Roscid</a:t>
            </a:r>
            <a:r>
              <a:rPr lang="en-US" sz="1600" b="1" i="1" dirty="0">
                <a:latin typeface="Arial" charset="0"/>
              </a:rPr>
              <a:t> Technologies Inc.</a:t>
            </a:r>
          </a:p>
          <a:p>
            <a:pPr algn="ctr"/>
            <a:r>
              <a:rPr lang="en-US" sz="1600" b="1" i="1" dirty="0">
                <a:latin typeface="Arial" charset="0"/>
              </a:rPr>
              <a:t>Woburn, Massachusetts</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38150"/>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CBNS215 humidity sensor is a standalone technology for commercial applications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material detects miniscule changes, easily sheds moisture so it doesn’t erode, and can withstand extreme heat </a:t>
            </a:r>
            <a:r>
              <a:rPr lang="en-US" sz="1400">
                <a:latin typeface="Arial" charset="0"/>
              </a:rPr>
              <a:t>and cold </a:t>
            </a:r>
            <a:endParaRPr lang="en-US" sz="1400" dirty="0">
              <a:latin typeface="Arial" charset="0"/>
            </a:endParaRPr>
          </a:p>
          <a:p>
            <a:pPr marL="228600" indent="-228600" defTabSz="292100">
              <a:spcBef>
                <a:spcPct val="35000"/>
              </a:spcBef>
              <a:buClr>
                <a:srgbClr val="790015"/>
              </a:buClr>
              <a:buFont typeface="Wingdings" pitchFamily="2" charset="2"/>
              <a:buChar char="u"/>
              <a:tabLst>
                <a:tab pos="228600" algn="l"/>
                <a:tab pos="571500" algn="l"/>
                <a:tab pos="1663700" algn="l"/>
              </a:tabLst>
            </a:pPr>
            <a:r>
              <a:rPr lang="en-US" sz="1400" dirty="0">
                <a:latin typeface="Arial" charset="0"/>
              </a:rPr>
              <a:t>Industries testing the CBNS215 include oil and gas, refrigeration, pharmaceuticals, aeronautics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Industrial Productivity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r>
              <a:rPr lang="en-US" sz="2000" dirty="0"/>
              <a:t>Revolutionary Battery Replacement Leads to a New Humidity Sensor</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NASA developed a new </a:t>
            </a:r>
            <a:r>
              <a:rPr lang="en-US" sz="1400" dirty="0" err="1">
                <a:latin typeface="Arial" charset="0"/>
              </a:rPr>
              <a:t>ultracapacitor</a:t>
            </a:r>
            <a:r>
              <a:rPr lang="en-US" sz="1400" dirty="0">
                <a:latin typeface="Arial" charset="0"/>
              </a:rPr>
              <a:t> designed to store energy that’s safer than batteries made with toxic liquids and gels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Testing by a NASA contractor proved it’s also remarkably sensitive to humidity</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Two back-to-back evaluation licenses and a technology license resulted in a new solid-state humidity sensor</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57800" y="1295400"/>
            <a:ext cx="3222311" cy="2360179"/>
          </a:xfrm>
          <a:prstGeom prst="rect">
            <a:avLst/>
          </a:prstGeom>
        </p:spPr>
      </p:pic>
    </p:spTree>
    <p:extLst>
      <p:ext uri="{BB962C8B-B14F-4D97-AF65-F5344CB8AC3E}">
        <p14:creationId xmlns:p14="http://schemas.microsoft.com/office/powerpoint/2010/main" val="28696711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9962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has been exploring the use of 3D printing for a variety of spacecraft applications</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It speeds up the development and production timeline for prototypes and enables replacement parts to be easily manufactured away from Earth</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Research and testing were needed to mitigate risk</a:t>
            </a:r>
            <a:endParaRPr lang="en-US" sz="1600" b="1" dirty="0">
              <a:latin typeface="Arial" charset="0"/>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Goddard Space Flight Center</a:t>
            </a:r>
          </a:p>
          <a:p>
            <a:pPr algn="ctr"/>
            <a:endParaRPr lang="en-US" sz="1600" b="1" i="1" dirty="0">
              <a:latin typeface="Arial" charset="0"/>
            </a:endParaRPr>
          </a:p>
          <a:p>
            <a:pPr algn="ctr"/>
            <a:r>
              <a:rPr lang="en-US" sz="1600" b="1" i="1" dirty="0">
                <a:latin typeface="Arial" charset="0"/>
              </a:rPr>
              <a:t>Hexcel Corporation</a:t>
            </a:r>
          </a:p>
          <a:p>
            <a:pPr algn="ctr"/>
            <a:r>
              <a:rPr lang="en-US" sz="1600" b="1" i="1" dirty="0">
                <a:latin typeface="Arial" charset="0"/>
              </a:rPr>
              <a:t>Stamford, Connecticut</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NASA-funded testing enabled the company to demonstrate to customers printed PEKK showed almost no outgassing and resisted radiation</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a:latin typeface="Arial" charset="0"/>
              </a:rPr>
              <a:t>HexPEKK</a:t>
            </a:r>
            <a:r>
              <a:rPr lang="en-US" sz="1400" dirty="0">
                <a:latin typeface="Arial" charset="0"/>
              </a:rPr>
              <a:t> alloy and </a:t>
            </a:r>
            <a:r>
              <a:rPr lang="en-US" sz="1400" dirty="0" err="1">
                <a:latin typeface="Arial" charset="0"/>
              </a:rPr>
              <a:t>HexAM</a:t>
            </a:r>
            <a:r>
              <a:rPr lang="en-US" sz="1400" dirty="0">
                <a:latin typeface="Arial" charset="0"/>
              </a:rPr>
              <a:t> part fabrication process is in testing now for commercial airliners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Printing process lets multiple parts </a:t>
            </a:r>
            <a:r>
              <a:rPr lang="en-US" sz="1400">
                <a:latin typeface="Arial" charset="0"/>
              </a:rPr>
              <a:t>be combined </a:t>
            </a:r>
            <a:r>
              <a:rPr lang="en-US" sz="1400" dirty="0">
                <a:latin typeface="Arial" charset="0"/>
              </a:rPr>
              <a:t>into a single component, avoiding joints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Industrial Productivity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a:t>Printed Polymer Makes Integrated Airplane Parts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America Makes public-private partnership promoted research in and applications for additive manufacturing to broaden commercial potential</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 thermoplastic called </a:t>
            </a:r>
            <a:r>
              <a:rPr lang="en-US" sz="1400" dirty="0" err="1">
                <a:latin typeface="Arial" charset="0"/>
              </a:rPr>
              <a:t>Polyetherketoneketone</a:t>
            </a:r>
            <a:r>
              <a:rPr lang="en-US" sz="1400" dirty="0">
                <a:latin typeface="Arial" charset="0"/>
              </a:rPr>
              <a:t> (</a:t>
            </a:r>
            <a:r>
              <a:rPr lang="en-US" sz="1400" dirty="0" err="1">
                <a:latin typeface="Arial" charset="0"/>
              </a:rPr>
              <a:t>PEKK</a:t>
            </a:r>
            <a:r>
              <a:rPr lang="en-US" sz="1400" dirty="0">
                <a:latin typeface="Arial" charset="0"/>
              </a:rPr>
              <a:t>) for 3D printing was proposed for testing</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NASA funding supported America Makes, and the Agency participated in PEKK analysis, proposing 1,000 data points for space qualification</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86400" y="1234786"/>
            <a:ext cx="2743200" cy="2483427"/>
          </a:xfrm>
          <a:prstGeom prst="rect">
            <a:avLst/>
          </a:prstGeom>
        </p:spPr>
      </p:pic>
    </p:spTree>
    <p:extLst>
      <p:ext uri="{BB962C8B-B14F-4D97-AF65-F5344CB8AC3E}">
        <p14:creationId xmlns:p14="http://schemas.microsoft.com/office/powerpoint/2010/main" val="280800688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Some fire extinguishers in NASA space vehicles and the U.S. modules of the space station contain carbon dioxide and halon, chemicals that can pose risks for humans and an enclosed environment, respectively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needed a safer, hand-held fire suppression system what wouldn’t leak its contents</a:t>
            </a:r>
            <a:endParaRPr lang="en-US" sz="1600" b="1" dirty="0">
              <a:latin typeface="Arial" charset="0"/>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Glenn Research Center</a:t>
            </a:r>
          </a:p>
          <a:p>
            <a:pPr algn="ctr"/>
            <a:endParaRPr lang="en-US" sz="1600" b="1" i="1" dirty="0">
              <a:latin typeface="Arial" charset="0"/>
            </a:endParaRPr>
          </a:p>
          <a:p>
            <a:pPr algn="ctr"/>
            <a:r>
              <a:rPr lang="en-US" sz="1600" b="1" i="1" dirty="0">
                <a:latin typeface="Arial" charset="0"/>
              </a:rPr>
              <a:t>Doering Company LLC</a:t>
            </a:r>
          </a:p>
          <a:p>
            <a:pPr algn="ctr"/>
            <a:r>
              <a:rPr lang="en-US" sz="1600" b="1" i="1" dirty="0">
                <a:latin typeface="Arial" charset="0"/>
              </a:rPr>
              <a:t>Clear Lake, Minnesota</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precision hardware offers a level of performance and safety that standard valves can’t achieve</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oil and gas industry relies on the zero-leak valve because it works well at any temperature</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Automobile and industrial hydraulic applications are </a:t>
            </a:r>
            <a:r>
              <a:rPr lang="en-US" sz="1400">
                <a:latin typeface="Arial" charset="0"/>
              </a:rPr>
              <a:t>also benefiting </a:t>
            </a:r>
            <a:endParaRPr lang="en-US" sz="1400" dirty="0">
              <a:latin typeface="Arial" charset="0"/>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Industrial Productivity</a:t>
            </a:r>
          </a:p>
        </p:txBody>
      </p:sp>
      <p:pic>
        <p:nvPicPr>
          <p:cNvPr id="8206" name="Picture 25" descr="NASA insigniaCMYK"/>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a:t>Zero-Leak Valve Holds Tight in Demanding Environments</a:t>
            </a:r>
            <a:endParaRPr lang="en-US" dirty="0"/>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zero-leak valve to meet NASA’s exacting specifications was designed to generate a fine water mist to quickly extinguish fires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same valve is being incorporated into the next-generation fine-mist water fire extinguisher in development for the Orion spacecraft</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Similar valves are now used in a number of industries on Earth where leaks are unacceptable</a:t>
            </a:r>
          </a:p>
        </p:txBody>
      </p:sp>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5400" y="1371600"/>
            <a:ext cx="3432642" cy="2209800"/>
          </a:xfrm>
          <a:prstGeom prst="rect">
            <a:avLst/>
          </a:prstGeom>
        </p:spPr>
      </p:pic>
    </p:spTree>
    <p:extLst>
      <p:ext uri="{BB962C8B-B14F-4D97-AF65-F5344CB8AC3E}">
        <p14:creationId xmlns:p14="http://schemas.microsoft.com/office/powerpoint/2010/main" val="155521475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needs more bandwidth to handle the ever-increasing amount of data sent to and from space</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Agency is developing optical systems for future communications</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Lasers can send </a:t>
            </a:r>
            <a:r>
              <a:rPr lang="en-US" sz="1400">
                <a:latin typeface="Arial" charset="0"/>
              </a:rPr>
              <a:t>more data </a:t>
            </a:r>
            <a:r>
              <a:rPr lang="en-US" sz="1400" dirty="0">
                <a:latin typeface="Arial" charset="0"/>
              </a:rPr>
              <a:t>using a stronger signal and less power than current technology</a:t>
            </a:r>
            <a:endParaRPr lang="en-US" sz="1600" b="1" dirty="0">
              <a:latin typeface="Arial" charset="0"/>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Jet Propulsion Laboratory (JPL)</a:t>
            </a:r>
          </a:p>
          <a:p>
            <a:pPr algn="ctr"/>
            <a:endParaRPr lang="en-US" sz="1600" b="1" i="1" dirty="0">
              <a:latin typeface="Arial" charset="0"/>
            </a:endParaRPr>
          </a:p>
          <a:p>
            <a:pPr algn="ctr"/>
            <a:r>
              <a:rPr lang="en-US" sz="1600" b="1" i="1" dirty="0" err="1">
                <a:latin typeface="Arial" charset="0"/>
              </a:rPr>
              <a:t>PolarOnyx</a:t>
            </a:r>
            <a:r>
              <a:rPr lang="en-US" sz="1600" b="1" i="1" dirty="0">
                <a:latin typeface="Arial" charset="0"/>
              </a:rPr>
              <a:t> Inc.</a:t>
            </a:r>
          </a:p>
          <a:p>
            <a:pPr algn="ctr"/>
            <a:r>
              <a:rPr lang="en-US" sz="1600" b="1" i="1" dirty="0">
                <a:latin typeface="Arial" charset="0"/>
              </a:rPr>
              <a:t>San Jose, California</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38150"/>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Commercialized versions of the NASA fiber laser system are now used by research institutions, including Howard, Yale, and Stanford</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femto-laser pulses last just a quadrillionth of a second, even faster than the NASA system</a:t>
            </a:r>
          </a:p>
          <a:p>
            <a:pPr marL="228600" indent="-228600" defTabSz="292100">
              <a:spcBef>
                <a:spcPct val="35000"/>
              </a:spcBef>
              <a:buClr>
                <a:srgbClr val="790015"/>
              </a:buClr>
              <a:buFont typeface="Wingdings" pitchFamily="2" charset="2"/>
              <a:buChar char="u"/>
              <a:tabLst>
                <a:tab pos="228600" algn="l"/>
                <a:tab pos="571500" algn="l"/>
                <a:tab pos="1663700" algn="l"/>
              </a:tabLst>
            </a:pPr>
            <a:r>
              <a:rPr lang="en-US" sz="1400" dirty="0">
                <a:latin typeface="Arial" charset="0"/>
              </a:rPr>
              <a:t>Nobel-winning researcher Donna Strickland has used </a:t>
            </a:r>
            <a:r>
              <a:rPr lang="en-US" sz="1400" dirty="0" err="1">
                <a:latin typeface="Arial" charset="0"/>
              </a:rPr>
              <a:t>PolarOnyx</a:t>
            </a:r>
            <a:r>
              <a:rPr lang="en-US" sz="1400" dirty="0">
                <a:latin typeface="Arial" charset="0"/>
              </a:rPr>
              <a:t> lasers in her recent work </a:t>
            </a:r>
            <a:endParaRPr lang="en-US" sz="1200" dirty="0">
              <a:latin typeface="Arial" charset="0"/>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Industrial Productivity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a:t>Pulsed Laser Innovations Power Nobel-Winners’ Research</a:t>
            </a:r>
            <a:endParaRPr lang="en-US" dirty="0"/>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Phase I and II Small Business Innovation Research contracts funded the development of short-pulse fiber lasers for optical communications from space</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Where current systems offer data rates of about six megabits per second, the laser systems offer up to 100 megabits per second</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Additional funding is continuing the development of fast-pulsed lasers and amplifiers</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76182" y="1219199"/>
            <a:ext cx="2963636" cy="2514601"/>
          </a:xfrm>
          <a:prstGeom prst="rect">
            <a:avLst/>
          </a:prstGeom>
        </p:spPr>
      </p:pic>
    </p:spTree>
    <p:extLst>
      <p:ext uri="{BB962C8B-B14F-4D97-AF65-F5344CB8AC3E}">
        <p14:creationId xmlns:p14="http://schemas.microsoft.com/office/powerpoint/2010/main" val="363857250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2073517"/>
          </a:xfrm>
          <a:prstGeom prst="rect">
            <a:avLst/>
          </a:prstGeom>
          <a:noFill/>
          <a:ln w="9525">
            <a:noFill/>
            <a:miter lim="800000"/>
            <a:headEnd/>
            <a:tailEnd/>
          </a:ln>
        </p:spPr>
        <p:txBody>
          <a:bodyPr wrap="square" lIns="92075" tIns="46038" rIns="92075" bIns="46038" anchor="t">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Without gravity to help separate liquids and gases, NASA constantly seeks better ways to observe the behavior of these fluids in space</a:t>
            </a:r>
          </a:p>
          <a:p>
            <a:pPr marL="285750" indent="-285750">
              <a:spcBef>
                <a:spcPct val="35000"/>
              </a:spcBef>
              <a:buClr>
                <a:srgbClr val="790015"/>
              </a:buClr>
              <a:buFont typeface="Arial" pitchFamily="2" charset="2"/>
              <a:buChar char="•"/>
              <a:tabLst>
                <a:tab pos="228600" algn="l"/>
                <a:tab pos="292100" algn="l"/>
              </a:tabLst>
            </a:pPr>
            <a:r>
              <a:rPr lang="en-US" sz="1400" dirty="0">
                <a:latin typeface="Arial"/>
                <a:cs typeface="Times New Roman"/>
              </a:rPr>
              <a:t>Improved electrical capacitance tomography</a:t>
            </a:r>
            <a:r>
              <a:rPr lang="en-US" sz="1400" b="1" dirty="0">
                <a:latin typeface="Arial"/>
                <a:cs typeface="Times New Roman"/>
              </a:rPr>
              <a:t> </a:t>
            </a:r>
            <a:r>
              <a:rPr lang="en-US" sz="1400" dirty="0">
                <a:latin typeface="Arial"/>
                <a:cs typeface="Times New Roman"/>
              </a:rPr>
              <a:t>could help monitor systems such as air and water purification in spacecraft </a:t>
            </a:r>
            <a:endParaRPr lang="en-US" sz="1600" b="1" dirty="0">
              <a:latin typeface="Arial"/>
              <a:cs typeface="Times New Roman"/>
            </a:endParaRPr>
          </a:p>
          <a:p>
            <a:pPr marL="228600" indent="-228600">
              <a:spcBef>
                <a:spcPct val="35000"/>
              </a:spcBef>
              <a:buClr>
                <a:srgbClr val="790015"/>
              </a:buClr>
              <a:buFont typeface="Wingdings" pitchFamily="2" charset="2"/>
              <a:buChar char=""/>
              <a:tabLst>
                <a:tab pos="228600" algn="l"/>
                <a:tab pos="292100" algn="l"/>
              </a:tabLst>
            </a:pPr>
            <a:endParaRPr lang="en-US" sz="1400" dirty="0">
              <a:latin typeface="Arial" charset="0"/>
              <a:cs typeface="Arial"/>
            </a:endParaRP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Glenn Research Center</a:t>
            </a:r>
          </a:p>
          <a:p>
            <a:pPr algn="ctr"/>
            <a:endParaRPr lang="en-US" sz="1600" b="1" i="1" dirty="0">
              <a:latin typeface="Arial" charset="0"/>
            </a:endParaRPr>
          </a:p>
          <a:p>
            <a:pPr algn="ctr"/>
            <a:r>
              <a:rPr lang="en-US" sz="1600" b="1" i="1" dirty="0" err="1">
                <a:latin typeface="Arial" charset="0"/>
              </a:rPr>
              <a:t>Tech4Imaging</a:t>
            </a:r>
            <a:r>
              <a:rPr lang="en-US" sz="1600" b="1" i="1" dirty="0">
                <a:latin typeface="Arial" charset="0"/>
              </a:rPr>
              <a:t> LLC</a:t>
            </a:r>
          </a:p>
          <a:p>
            <a:pPr algn="ctr"/>
            <a:r>
              <a:rPr lang="en-US" sz="1600" b="1" i="1" dirty="0">
                <a:latin typeface="Arial" charset="0"/>
              </a:rPr>
              <a:t>Columbus, Ohio</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Tech4Imaging is working with the oil and gas industry to develop a product for pipelines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Ohio State University faculty validated a product measuring powder and airflows in pharmaceutical manufacturing</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Other applications include infrastructure testing, manufacturing optimization/monitoring, mining</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Industrial Productivity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a:t>New Imaging Technique Measures Unseen Flows</a:t>
            </a:r>
            <a:endParaRPr lang="en-US" dirty="0"/>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Small Business Innovation Research funding advanced Electrical Capacitance Volume Tomography (</a:t>
            </a:r>
            <a:r>
              <a:rPr lang="en-US" sz="1400" dirty="0" err="1">
                <a:latin typeface="Arial" charset="0"/>
              </a:rPr>
              <a:t>ECVT</a:t>
            </a:r>
            <a:r>
              <a:rPr lang="en-US" sz="1400" dirty="0">
                <a:latin typeface="Arial" charset="0"/>
              </a:rPr>
              <a:t>)</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Multiplied electrical signals and a new sophisticated mapping software creates three-dimensional images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ECVT can measure the rate and amount of liquid, gas, and solid flowing by detecting shifting gradients in electrical capacitance</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81600" y="1407318"/>
            <a:ext cx="3352800" cy="2286000"/>
          </a:xfrm>
          <a:prstGeom prst="rect">
            <a:avLst/>
          </a:prstGeom>
        </p:spPr>
      </p:pic>
    </p:spTree>
    <p:extLst>
      <p:ext uri="{BB962C8B-B14F-4D97-AF65-F5344CB8AC3E}">
        <p14:creationId xmlns:p14="http://schemas.microsoft.com/office/powerpoint/2010/main" val="375598657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Interstellar Boundary Explorer IBEX needed two rocket engines, which had to be carefully separated from the spacecraft and each other during flight</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Off-the-shelf separation systems were too heavy, so the team worked with Planetary Systems to improve and shrink </a:t>
            </a:r>
            <a:r>
              <a:rPr lang="en-US" sz="1400">
                <a:latin typeface="Arial" charset="0"/>
              </a:rPr>
              <a:t>the company’s devices</a:t>
            </a:r>
            <a:r>
              <a:rPr lang="en-US" sz="1400" dirty="0">
                <a:latin typeface="Arial" charset="0"/>
              </a:rPr>
              <a:t>, called </a:t>
            </a:r>
            <a:r>
              <a:rPr lang="en-US" sz="1400" dirty="0" err="1">
                <a:latin typeface="Arial" charset="0"/>
              </a:rPr>
              <a:t>Lightbands</a:t>
            </a:r>
            <a:endParaRPr lang="en-US" sz="1400" dirty="0">
              <a:latin typeface="Arial" charset="0"/>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Goddard Space Flight Center</a:t>
            </a:r>
          </a:p>
          <a:p>
            <a:pPr algn="ctr"/>
            <a:endParaRPr lang="en-US" sz="1600" b="1" i="1" dirty="0">
              <a:latin typeface="Arial" charset="0"/>
            </a:endParaRPr>
          </a:p>
          <a:p>
            <a:pPr algn="ctr"/>
            <a:r>
              <a:rPr lang="en-US" sz="1600" b="1" i="1" dirty="0">
                <a:latin typeface="Arial" charset="0"/>
              </a:rPr>
              <a:t>Planetary Systems Corporation</a:t>
            </a:r>
          </a:p>
          <a:p>
            <a:pPr algn="ctr"/>
            <a:r>
              <a:rPr lang="en-US" sz="1600" b="1" i="1" dirty="0">
                <a:latin typeface="Arial" charset="0"/>
              </a:rPr>
              <a:t>Silver Spring, Maryland</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278189"/>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Every </a:t>
            </a:r>
            <a:r>
              <a:rPr lang="en-US" sz="1400" dirty="0" err="1">
                <a:latin typeface="Arial" charset="0"/>
              </a:rPr>
              <a:t>Lightband</a:t>
            </a:r>
            <a:r>
              <a:rPr lang="en-US" sz="1400" dirty="0">
                <a:latin typeface="Arial" charset="0"/>
              </a:rPr>
              <a:t> Planetary Systems now builds makes use of improvements pioneered for IBEX</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device is 17 percent lighter</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Around 40 </a:t>
            </a:r>
            <a:r>
              <a:rPr lang="en-US" sz="1400" dirty="0" err="1">
                <a:latin typeface="Arial" charset="0"/>
              </a:rPr>
              <a:t>Lightbands</a:t>
            </a:r>
            <a:r>
              <a:rPr lang="en-US" sz="1400" dirty="0">
                <a:latin typeface="Arial" charset="0"/>
              </a:rPr>
              <a:t> a year go to government, military, and commercial clients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company doubled in size since the IBEX mission</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Industrial Productivity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a:t>Separation Device Launches New Science Payloads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363724"/>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Metal rings attached to the spacecraft and clamped to each other by an inner ring separate when an electric motor activates a series of springs to push them apart</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Exhaustive testing to meet NASA’s needs left a wealth of data that have benefited </a:t>
            </a:r>
            <a:r>
              <a:rPr lang="en-US" sz="1400">
                <a:latin typeface="Arial" charset="0"/>
              </a:rPr>
              <a:t>later customers</a:t>
            </a:r>
            <a:endParaRPr lang="en-US" sz="1400"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IBEX success inspired a larger NASA mission</a:t>
            </a:r>
          </a:p>
          <a:p>
            <a:pPr>
              <a:spcBef>
                <a:spcPct val="35000"/>
              </a:spcBef>
              <a:buClr>
                <a:srgbClr val="790015"/>
              </a:buClr>
              <a:tabLst>
                <a:tab pos="228600" algn="l"/>
                <a:tab pos="292100" algn="l"/>
              </a:tabLst>
            </a:pPr>
            <a:endParaRPr lang="en-US" sz="1400" dirty="0">
              <a:latin typeface="Arial"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4000" y="1045669"/>
            <a:ext cx="2681728" cy="2681728"/>
          </a:xfrm>
          <a:prstGeom prst="rect">
            <a:avLst/>
          </a:prstGeom>
        </p:spPr>
      </p:pic>
    </p:spTree>
    <p:extLst>
      <p:ext uri="{BB962C8B-B14F-4D97-AF65-F5344CB8AC3E}">
        <p14:creationId xmlns:p14="http://schemas.microsoft.com/office/powerpoint/2010/main" val="154992753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Mars 2020 rover needed to pack more technology and functionality into the about same space as Curiosity, so everything had to get smaller</a:t>
            </a:r>
          </a:p>
          <a:p>
            <a:pPr marL="228600" indent="-228600">
              <a:spcBef>
                <a:spcPct val="35000"/>
              </a:spcBef>
              <a:buClr>
                <a:srgbClr val="790015"/>
              </a:buClr>
              <a:buFont typeface="Wingdings" pitchFamily="2" charset="2"/>
              <a:buChar char=""/>
              <a:tabLst>
                <a:tab pos="228600" algn="l"/>
                <a:tab pos="292100" algn="l"/>
              </a:tabLst>
            </a:pPr>
            <a:r>
              <a:rPr lang="en-US" sz="1400">
                <a:latin typeface="Arial" charset="0"/>
              </a:rPr>
              <a:t>The laser </a:t>
            </a:r>
            <a:r>
              <a:rPr lang="en-US" sz="1400" dirty="0">
                <a:latin typeface="Arial" charset="0"/>
              </a:rPr>
              <a:t>for miniaturized laser-induced breakdown spectroscopy (LIBS) instrument may help rover search for signs of past microbial life on Mars</a:t>
            </a:r>
            <a:endParaRPr lang="en-US" sz="1600" b="1" dirty="0">
              <a:latin typeface="Arial" charset="0"/>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Goddard Space Flight Center</a:t>
            </a:r>
          </a:p>
          <a:p>
            <a:pPr algn="ctr"/>
            <a:endParaRPr lang="en-US" sz="1600" b="1" i="1" dirty="0">
              <a:latin typeface="Arial" charset="0"/>
            </a:endParaRPr>
          </a:p>
          <a:p>
            <a:pPr algn="ctr"/>
            <a:r>
              <a:rPr lang="en-US" sz="1600" b="1" i="1" dirty="0">
                <a:latin typeface="Arial" charset="0"/>
              </a:rPr>
              <a:t>Q-Peak Inc.</a:t>
            </a:r>
          </a:p>
          <a:p>
            <a:pPr algn="ctr"/>
            <a:r>
              <a:rPr lang="en-US" sz="1600" b="1" i="1" dirty="0">
                <a:latin typeface="Arial" charset="0"/>
              </a:rPr>
              <a:t>Bedford, Massachusetts</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a:latin typeface="Arial" charset="0"/>
              </a:rPr>
              <a:t>Moonbow</a:t>
            </a:r>
            <a:r>
              <a:rPr lang="en-US" sz="1400" dirty="0">
                <a:latin typeface="Arial" charset="0"/>
              </a:rPr>
              <a:t> can be used in LIBS, Raman, and fluorescence spectroscopy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a:t>
            </a:r>
            <a:r>
              <a:rPr lang="en-US" sz="1400" dirty="0" err="1">
                <a:latin typeface="Arial" charset="0"/>
              </a:rPr>
              <a:t>Moonbow</a:t>
            </a:r>
            <a:r>
              <a:rPr lang="en-US" sz="1400" dirty="0">
                <a:latin typeface="Arial" charset="0"/>
              </a:rPr>
              <a:t> CB-G laser source is being incorporated into a small, portable, rugged unit to perform glaucoma treatment in the field</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Lidar and non-lethal weaponry are other potential applications </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Industrial Productivity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353943"/>
          </a:xfrm>
          <a:prstGeom prst="rect">
            <a:avLst/>
          </a:prstGeom>
          <a:noFill/>
          <a:ln w="9525">
            <a:noFill/>
            <a:miter lim="800000"/>
            <a:headEnd/>
            <a:tailEnd/>
          </a:ln>
        </p:spPr>
        <p:txBody>
          <a:bodyPr>
            <a:spAutoFit/>
          </a:bodyPr>
          <a:lstStyle/>
          <a:p>
            <a:r>
              <a:rPr lang="en-US" sz="1700" dirty="0"/>
              <a:t>Tiny Pulsed Lasers Have Medical, Industrial, Military, Environmental Applications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Small Business Innovation Research funding developed a pulsed laser source far smaller and more efficient than anything on the market</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Engineering, packaging, and material choices reduced the laser to matchbox size, while other lasers of comparable power are shoebox-sized </a:t>
            </a:r>
          </a:p>
          <a:p>
            <a:pPr marL="228600" indent="-228600">
              <a:spcBef>
                <a:spcPct val="35000"/>
              </a:spcBef>
              <a:buClr>
                <a:srgbClr val="790015"/>
              </a:buClr>
              <a:buFont typeface="Wingdings" pitchFamily="2" charset="2"/>
              <a:buChar char="u"/>
              <a:tabLst>
                <a:tab pos="228600" algn="l"/>
                <a:tab pos="292100" algn="l"/>
              </a:tabLst>
            </a:pPr>
            <a:r>
              <a:rPr lang="en-US" sz="1400" dirty="0" err="1">
                <a:latin typeface="Arial" charset="0"/>
              </a:rPr>
              <a:t>Moonbow</a:t>
            </a:r>
            <a:r>
              <a:rPr lang="en-US" sz="1400" dirty="0">
                <a:latin typeface="Arial" charset="0"/>
              </a:rPr>
              <a:t> laser is marketed as the smallest laser of its kind </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05400" y="1447800"/>
            <a:ext cx="3385458" cy="2133600"/>
          </a:xfrm>
          <a:prstGeom prst="rect">
            <a:avLst/>
          </a:prstGeom>
        </p:spPr>
      </p:pic>
    </p:spTree>
    <p:extLst>
      <p:ext uri="{BB962C8B-B14F-4D97-AF65-F5344CB8AC3E}">
        <p14:creationId xmlns:p14="http://schemas.microsoft.com/office/powerpoint/2010/main" val="74315944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Electrostatic charge built up from simply walking can destroy sensitive electrical equipment such as the circuit boards that NASA uses</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Protocols to avoid discharge prevent failures and the added cost of expensive replacement parts, but technicians need hands-on training for best results</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Goddard Space Flight Center</a:t>
            </a:r>
          </a:p>
          <a:p>
            <a:pPr algn="ctr"/>
            <a:endParaRPr lang="en-US" sz="1600" b="1" i="1" dirty="0">
              <a:latin typeface="Arial" charset="0"/>
            </a:endParaRPr>
          </a:p>
          <a:p>
            <a:pPr algn="ctr"/>
            <a:r>
              <a:rPr lang="en-US" sz="1600" b="1" i="1" dirty="0" err="1">
                <a:latin typeface="Arial" charset="0"/>
              </a:rPr>
              <a:t>RMV</a:t>
            </a:r>
            <a:r>
              <a:rPr lang="en-US" sz="1600" b="1" i="1" dirty="0">
                <a:latin typeface="Arial" charset="0"/>
              </a:rPr>
              <a:t> Technology Group LLC</a:t>
            </a:r>
          </a:p>
          <a:p>
            <a:pPr algn="ctr"/>
            <a:r>
              <a:rPr lang="en-US" sz="1600" b="1" i="1" dirty="0">
                <a:latin typeface="Arial" charset="0"/>
              </a:rPr>
              <a:t>Moffett Field, California</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493632"/>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NASA and the Department of Defense have similar training requirements, so the U.S. military is benefiting from the new, deep-dive training</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Commercial aerospace industry can also benefit</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RMV partnered with an outside group to create an ESD Aerospace and Defense Engineer certification, earned with the training</a:t>
            </a:r>
            <a:endParaRPr lang="en-US" sz="12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endParaRPr lang="en-US" sz="1400" dirty="0">
              <a:latin typeface="Arial" charset="0"/>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Industrial Productivity</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r>
              <a:rPr lang="en-US" sz="2000" dirty="0"/>
              <a:t>Electrostatic Discharge Training Improves Manufacturing Practices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579168"/>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NASA hired RMV to offer training in electrostatic discharge prevention, working with RMV to tailor the course to NASA’s processes and materials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At NASA’s request, RMV added modules on recognizing counterfeiting, to ensure outside suppliers meet required specifications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The company launched a subsidiary, ESD Aerospace Training, to market the course</a:t>
            </a:r>
          </a:p>
          <a:p>
            <a:pPr marL="228600" indent="-228600">
              <a:spcBef>
                <a:spcPct val="35000"/>
              </a:spcBef>
              <a:buClr>
                <a:srgbClr val="790015"/>
              </a:buClr>
              <a:buFont typeface="Wingdings" pitchFamily="2" charset="2"/>
              <a:buChar char="u"/>
              <a:tabLst>
                <a:tab pos="228600" algn="l"/>
                <a:tab pos="292100" algn="l"/>
              </a:tabLst>
            </a:pPr>
            <a:endParaRPr lang="en-US" sz="1400" dirty="0">
              <a:latin typeface="Arial"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19700" y="1513378"/>
            <a:ext cx="3276600" cy="2135734"/>
          </a:xfrm>
          <a:prstGeom prst="rect">
            <a:avLst/>
          </a:prstGeom>
        </p:spPr>
      </p:pic>
    </p:spTree>
    <p:extLst>
      <p:ext uri="{BB962C8B-B14F-4D97-AF65-F5344CB8AC3E}">
        <p14:creationId xmlns:p14="http://schemas.microsoft.com/office/powerpoint/2010/main" val="298090429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Z:\Spinoff\tto\Image Collections\NASA logos\2000px-NASA_logo.svg.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72194" y="2133600"/>
            <a:ext cx="3049899" cy="259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891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3" r="23160"/>
          <a:stretch/>
        </p:blipFill>
        <p:spPr>
          <a:xfrm>
            <a:off x="5469059" y="1295400"/>
            <a:ext cx="2743200" cy="2530000"/>
          </a:xfrm>
          <a:prstGeom prst="rect">
            <a:avLst/>
          </a:prstGeom>
        </p:spPr>
      </p:pic>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nchor="t">
            <a:spAutoFit/>
          </a:bodyPr>
          <a:lstStyle/>
          <a:p>
            <a:pPr lvl="0" algn="ctr">
              <a:spcBef>
                <a:spcPct val="35000"/>
              </a:spcBef>
              <a:tabLst>
                <a:tab pos="228600" algn="l"/>
                <a:tab pos="292100" algn="l"/>
              </a:tabLst>
            </a:pPr>
            <a:r>
              <a:rPr lang="en-US" sz="1600" b="1" dirty="0">
                <a:solidFill>
                  <a:prstClr val="white"/>
                </a:solidFill>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solidFill>
                  <a:prstClr val="white"/>
                </a:solidFill>
                <a:latin typeface="Arial"/>
                <a:cs typeface="Arial"/>
              </a:rPr>
              <a:t>NASA was interested in tactile sensing for the first </a:t>
            </a:r>
            <a:r>
              <a:rPr lang="en-US" sz="1400" dirty="0" err="1">
                <a:solidFill>
                  <a:prstClr val="white"/>
                </a:solidFill>
                <a:latin typeface="Arial"/>
                <a:cs typeface="Arial"/>
              </a:rPr>
              <a:t>Robonaut's</a:t>
            </a:r>
            <a:r>
              <a:rPr lang="en-US" sz="1400" dirty="0">
                <a:solidFill>
                  <a:prstClr val="white"/>
                </a:solidFill>
                <a:latin typeface="Arial"/>
                <a:cs typeface="Arial"/>
              </a:rPr>
              <a:t> hands to enable more complex tasks</a:t>
            </a:r>
          </a:p>
          <a:p>
            <a:pPr marL="228600" lvl="0" indent="-228600">
              <a:spcBef>
                <a:spcPct val="35000"/>
              </a:spcBef>
              <a:buClr>
                <a:srgbClr val="790015"/>
              </a:buClr>
              <a:buFont typeface="Wingdings" pitchFamily="2" charset="2"/>
              <a:buChar char=""/>
              <a:tabLst>
                <a:tab pos="228600" algn="l"/>
                <a:tab pos="292100" algn="l"/>
              </a:tabLst>
            </a:pPr>
            <a:r>
              <a:rPr lang="en-US" sz="1400" dirty="0">
                <a:solidFill>
                  <a:prstClr val="white"/>
                </a:solidFill>
                <a:latin typeface="Arial" charset="0"/>
              </a:rPr>
              <a:t>Also needed was a means to monitor multiple sensors simultaneously to allow for much faster readings to detect the tiny, rapid vibrations caused by friction</a:t>
            </a:r>
          </a:p>
        </p:txBody>
      </p:sp>
      <p:sp>
        <p:nvSpPr>
          <p:cNvPr id="8197" name="Rectangle 4"/>
          <p:cNvSpPr>
            <a:spLocks noChangeArrowheads="1"/>
          </p:cNvSpPr>
          <p:nvPr/>
        </p:nvSpPr>
        <p:spPr bwMode="auto">
          <a:xfrm>
            <a:off x="141287" y="658367"/>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Johnson Space Center</a:t>
            </a:r>
          </a:p>
          <a:p>
            <a:pPr algn="ctr"/>
            <a:endParaRPr lang="en-US" sz="1600" b="1" i="1" dirty="0">
              <a:latin typeface="Arial" charset="0"/>
            </a:endParaRPr>
          </a:p>
          <a:p>
            <a:pPr algn="ctr"/>
            <a:r>
              <a:rPr lang="en-US" sz="1600" b="1" i="1" dirty="0">
                <a:latin typeface="Arial" charset="0"/>
              </a:rPr>
              <a:t>Intelligent Fiber Optic Systems (</a:t>
            </a:r>
            <a:r>
              <a:rPr lang="en-US" sz="1600" b="1" i="1" dirty="0" err="1">
                <a:latin typeface="Arial" charset="0"/>
              </a:rPr>
              <a:t>IFOS</a:t>
            </a:r>
            <a:r>
              <a:rPr lang="en-US" sz="1600" b="1" i="1" dirty="0">
                <a:latin typeface="Arial" charset="0"/>
              </a:rPr>
              <a:t>) Corp.</a:t>
            </a:r>
          </a:p>
          <a:p>
            <a:pPr algn="ctr"/>
            <a:r>
              <a:rPr lang="en-US" sz="1600" b="1" i="1" dirty="0">
                <a:latin typeface="Arial" charset="0"/>
              </a:rPr>
              <a:t>San Jose, California</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lvl="0" algn="ctr" defTabSz="292100">
              <a:tabLst>
                <a:tab pos="228600" algn="l"/>
                <a:tab pos="571500" algn="l"/>
                <a:tab pos="1663700" algn="l"/>
              </a:tabLst>
            </a:pPr>
            <a:r>
              <a:rPr lang="en-US" sz="1600" b="1" dirty="0">
                <a:solidFill>
                  <a:prstClr val="white"/>
                </a:solidFill>
                <a:latin typeface="Arial" charset="0"/>
              </a:rPr>
              <a:t>Benefits</a:t>
            </a:r>
            <a:endParaRPr lang="en-US" sz="1600" dirty="0">
              <a:solidFill>
                <a:prstClr val="white"/>
              </a:solidFill>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solidFill>
                  <a:prstClr val="white"/>
                </a:solidFill>
                <a:latin typeface="Arial" charset="0"/>
              </a:rPr>
              <a:t>Refinement of the technology lets surgical equipment sense pressure, extrapolate position</a:t>
            </a:r>
          </a:p>
          <a:p>
            <a:pPr marL="228600" lvl="0" indent="-228600" defTabSz="292100">
              <a:spcBef>
                <a:spcPct val="50000"/>
              </a:spcBef>
              <a:buClr>
                <a:srgbClr val="790015"/>
              </a:buClr>
              <a:buFont typeface="Wingdings" pitchFamily="2" charset="2"/>
              <a:buChar char="u"/>
              <a:tabLst>
                <a:tab pos="228600" algn="l"/>
                <a:tab pos="571500" algn="l"/>
                <a:tab pos="1663700" algn="l"/>
              </a:tabLst>
            </a:pPr>
            <a:r>
              <a:rPr lang="en-US" sz="1400" dirty="0">
                <a:solidFill>
                  <a:prstClr val="white"/>
                </a:solidFill>
                <a:latin typeface="Arial" charset="0"/>
              </a:rPr>
              <a:t>Fiber-optic sensing offers uniquely high-resolution, three-dimensional mapping of instrumented biopsy needles for MRI- and ultrasound-assisted surgeries </a:t>
            </a:r>
          </a:p>
          <a:p>
            <a:pPr marL="228600" lvl="0" indent="-228600" defTabSz="292100">
              <a:spcBef>
                <a:spcPct val="50000"/>
              </a:spcBef>
              <a:buClr>
                <a:srgbClr val="790015"/>
              </a:buClr>
              <a:buFont typeface="Wingdings" pitchFamily="2" charset="2"/>
              <a:buChar char="u"/>
              <a:tabLst>
                <a:tab pos="228600" algn="l"/>
                <a:tab pos="571500" algn="l"/>
                <a:tab pos="1663700" algn="l"/>
              </a:tabLst>
            </a:pPr>
            <a:r>
              <a:rPr lang="en-US" sz="1400" dirty="0">
                <a:solidFill>
                  <a:prstClr val="white"/>
                </a:solidFill>
                <a:latin typeface="Arial" charset="0"/>
              </a:rPr>
              <a:t>Universities, companies helping commercialize </a:t>
            </a:r>
            <a:endParaRPr lang="en-US" sz="1200" dirty="0">
              <a:solidFill>
                <a:prstClr val="white"/>
              </a:solidFill>
              <a:latin typeface="Arial" charset="0"/>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Health and Medicine</a:t>
            </a:r>
          </a:p>
        </p:txBody>
      </p:sp>
      <p:pic>
        <p:nvPicPr>
          <p:cNvPr id="8206" name="Picture 25" descr="NASA insigniaCMYK"/>
          <p:cNvPicPr preferRelativeResize="0">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665"/>
          </a:xfrm>
          <a:prstGeom prst="rect">
            <a:avLst/>
          </a:prstGeom>
          <a:noFill/>
          <a:ln w="9525">
            <a:noFill/>
            <a:miter lim="800000"/>
            <a:headEnd/>
            <a:tailEnd/>
          </a:ln>
        </p:spPr>
        <p:txBody>
          <a:bodyPr>
            <a:spAutoFit/>
          </a:bodyPr>
          <a:lstStyle/>
          <a:p>
            <a:r>
              <a:rPr lang="en-US" dirty="0"/>
              <a:t>Fiber-Optic “Nerves” Enable Sensitive Surgery Tools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148280"/>
          </a:xfrm>
          <a:prstGeom prst="rect">
            <a:avLst/>
          </a:prstGeom>
          <a:noFill/>
          <a:ln w="9525">
            <a:noFill/>
            <a:miter lim="800000"/>
            <a:headEnd/>
            <a:tailEnd/>
          </a:ln>
        </p:spPr>
        <p:txBody>
          <a:bodyPr wrap="square">
            <a:spAutoFit/>
          </a:bodyPr>
          <a:lstStyle/>
          <a:p>
            <a:pPr lvl="0" algn="ctr">
              <a:spcBef>
                <a:spcPct val="35000"/>
              </a:spcBef>
              <a:tabLst>
                <a:tab pos="228600" algn="l"/>
                <a:tab pos="292100" algn="l"/>
              </a:tabLst>
            </a:pPr>
            <a:r>
              <a:rPr lang="en-US" sz="1600" b="1" dirty="0">
                <a:solidFill>
                  <a:prstClr val="white"/>
                </a:solidFill>
                <a:latin typeface="Arial" charset="0"/>
              </a:rPr>
              <a:t>Technology Transfer </a:t>
            </a:r>
          </a:p>
          <a:p>
            <a:pPr marL="228600" lvl="0" indent="-228600">
              <a:spcBef>
                <a:spcPct val="35000"/>
              </a:spcBef>
              <a:buClr>
                <a:srgbClr val="790015"/>
              </a:buClr>
              <a:buFont typeface="Wingdings" pitchFamily="2" charset="2"/>
              <a:buChar char="u"/>
              <a:tabLst>
                <a:tab pos="228600" algn="l"/>
                <a:tab pos="292100" algn="l"/>
              </a:tabLst>
            </a:pPr>
            <a:r>
              <a:rPr lang="en-US" sz="1400" dirty="0">
                <a:solidFill>
                  <a:prstClr val="white"/>
                </a:solidFill>
                <a:latin typeface="Arial" charset="0"/>
              </a:rPr>
              <a:t>Two Small Business Innovation Research contracts funded initial technology development to create gloves for the first </a:t>
            </a:r>
            <a:r>
              <a:rPr lang="en-US" sz="1400" dirty="0" err="1">
                <a:solidFill>
                  <a:prstClr val="white"/>
                </a:solidFill>
                <a:latin typeface="Arial" charset="0"/>
              </a:rPr>
              <a:t>Robonaut’s</a:t>
            </a:r>
            <a:r>
              <a:rPr lang="en-US" sz="1400" dirty="0">
                <a:solidFill>
                  <a:prstClr val="white"/>
                </a:solidFill>
                <a:latin typeface="Arial" charset="0"/>
              </a:rPr>
              <a:t> hands</a:t>
            </a:r>
          </a:p>
          <a:p>
            <a:pPr marL="228600" lvl="0" indent="-228600">
              <a:spcBef>
                <a:spcPct val="35000"/>
              </a:spcBef>
              <a:buClr>
                <a:srgbClr val="790015"/>
              </a:buClr>
              <a:buFont typeface="Wingdings" pitchFamily="2" charset="2"/>
              <a:buChar char="u"/>
              <a:tabLst>
                <a:tab pos="228600" algn="l"/>
                <a:tab pos="292100" algn="l"/>
              </a:tabLst>
            </a:pPr>
            <a:r>
              <a:rPr lang="en-US" sz="1400" dirty="0">
                <a:solidFill>
                  <a:prstClr val="white"/>
                </a:solidFill>
                <a:latin typeface="Arial" charset="0"/>
              </a:rPr>
              <a:t>The optical interrogator used light along fiber optics to detect slight changes in strain or temperature</a:t>
            </a:r>
          </a:p>
          <a:p>
            <a:pPr marL="228600" lvl="0" indent="-228600">
              <a:spcBef>
                <a:spcPct val="35000"/>
              </a:spcBef>
              <a:buClr>
                <a:srgbClr val="790015"/>
              </a:buClr>
              <a:buFont typeface="Wingdings" pitchFamily="2" charset="2"/>
              <a:buChar char="u"/>
              <a:tabLst>
                <a:tab pos="228600" algn="l"/>
                <a:tab pos="292100" algn="l"/>
              </a:tabLst>
            </a:pPr>
            <a:r>
              <a:rPr lang="en-US" sz="1400" dirty="0">
                <a:solidFill>
                  <a:prstClr val="white"/>
                </a:solidFill>
                <a:latin typeface="Arial" charset="0"/>
              </a:rPr>
              <a:t>Prototype fingertip sensors also tested successfully</a:t>
            </a:r>
          </a:p>
          <a:p>
            <a:pPr marL="228600" lvl="0" indent="-228600">
              <a:spcBef>
                <a:spcPct val="35000"/>
              </a:spcBef>
              <a:buClr>
                <a:srgbClr val="790015"/>
              </a:buClr>
              <a:buFont typeface="Wingdings" pitchFamily="2" charset="2"/>
              <a:buChar char="u"/>
              <a:tabLst>
                <a:tab pos="228600" algn="l"/>
                <a:tab pos="292100" algn="l"/>
              </a:tabLst>
            </a:pPr>
            <a:r>
              <a:rPr lang="en-US" sz="1400" dirty="0">
                <a:solidFill>
                  <a:prstClr val="white"/>
                </a:solidFill>
                <a:latin typeface="Arial" charset="0"/>
              </a:rPr>
              <a:t>Too large for space, NASA saw commercial potential</a:t>
            </a:r>
          </a:p>
        </p:txBody>
      </p:sp>
    </p:spTree>
    <p:extLst>
      <p:ext uri="{BB962C8B-B14F-4D97-AF65-F5344CB8AC3E}">
        <p14:creationId xmlns:p14="http://schemas.microsoft.com/office/powerpoint/2010/main" val="412996334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b="-74"/>
          <a:stretch/>
        </p:blipFill>
        <p:spPr>
          <a:xfrm>
            <a:off x="0" y="0"/>
            <a:ext cx="9144000" cy="6858000"/>
          </a:xfrm>
          <a:prstGeom prst="rect">
            <a:avLst/>
          </a:prstGeom>
        </p:spPr>
      </p:pic>
      <p:sp>
        <p:nvSpPr>
          <p:cNvPr id="3" name="TextBox 2"/>
          <p:cNvSpPr txBox="1"/>
          <p:nvPr/>
        </p:nvSpPr>
        <p:spPr>
          <a:xfrm>
            <a:off x="0" y="5473005"/>
            <a:ext cx="5553940" cy="1384995"/>
          </a:xfrm>
          <a:prstGeom prst="rect">
            <a:avLst/>
          </a:prstGeom>
          <a:solidFill>
            <a:schemeClr val="bg1">
              <a:alpha val="50000"/>
            </a:schemeClr>
          </a:solidFill>
          <a:effectLst>
            <a:softEdge rad="31750"/>
          </a:effectLst>
        </p:spPr>
        <p:txBody>
          <a:bodyPr wrap="square" rtlCol="0">
            <a:spAutoFit/>
          </a:bodyPr>
          <a:lstStyle/>
          <a:p>
            <a:pPr marL="91440"/>
            <a:r>
              <a:rPr lang="en-US" sz="2800" dirty="0">
                <a:solidFill>
                  <a:prstClr val="white"/>
                </a:solidFill>
              </a:rPr>
              <a:t>Visit the </a:t>
            </a:r>
            <a:r>
              <a:rPr lang="en-US" sz="2800" i="1" dirty="0">
                <a:solidFill>
                  <a:prstClr val="white"/>
                </a:solidFill>
              </a:rPr>
              <a:t>Spinoff</a:t>
            </a:r>
            <a:r>
              <a:rPr lang="en-US" sz="2800" dirty="0">
                <a:solidFill>
                  <a:prstClr val="white"/>
                </a:solidFill>
              </a:rPr>
              <a:t> website for more examples of NASA technology transfer: http://spinoff.nasa.gov</a:t>
            </a:r>
          </a:p>
        </p:txBody>
      </p:sp>
    </p:spTree>
    <p:extLst>
      <p:ext uri="{BB962C8B-B14F-4D97-AF65-F5344CB8AC3E}">
        <p14:creationId xmlns:p14="http://schemas.microsoft.com/office/powerpoint/2010/main" val="2671539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long-term effects of partial gravity on the human body are unknown, requiring extensive research </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Experiments on the space station build knowledge</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needed technology to simulate different forces of gravity for numerous experiments on the space station</a:t>
            </a:r>
            <a:endParaRPr lang="en-US" sz="1600" b="1" dirty="0">
              <a:latin typeface="Arial" charset="0"/>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Johnson Space Center</a:t>
            </a:r>
          </a:p>
          <a:p>
            <a:pPr algn="ctr"/>
            <a:endParaRPr lang="en-US" sz="1600" b="1" i="1" dirty="0">
              <a:latin typeface="Arial" charset="0"/>
            </a:endParaRPr>
          </a:p>
          <a:p>
            <a:pPr algn="ctr"/>
            <a:r>
              <a:rPr lang="en-US" sz="1600" b="1" i="1" dirty="0" err="1">
                <a:latin typeface="Arial" charset="0"/>
              </a:rPr>
              <a:t>Techshot</a:t>
            </a:r>
            <a:r>
              <a:rPr lang="en-US" sz="1600" b="1" i="1" dirty="0">
                <a:latin typeface="Arial" charset="0"/>
              </a:rPr>
              <a:t> Inc.</a:t>
            </a:r>
          </a:p>
          <a:p>
            <a:pPr algn="ctr"/>
            <a:r>
              <a:rPr lang="en-US" sz="1600" b="1" i="1" dirty="0">
                <a:latin typeface="Arial" charset="0"/>
              </a:rPr>
              <a:t>Greenville, Indiana</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07351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Academic institutions, government agencies, and commercial entities can rent space in the Multi-Use Variable-Gravity Platform to run experiments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Modules accommodate many kinds of testing, ranging from human cells or flies to plants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Biopharmaceutical companies want to learn how gravity affects biological processes </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a:latin typeface="Arial" charset="0"/>
              </a:rPr>
              <a:t>Spinoff 2020</a:t>
            </a:r>
            <a:endParaRPr lang="en-US" sz="900" b="1" i="1" dirty="0">
              <a:latin typeface="Arial" charset="0"/>
            </a:endParaRPr>
          </a:p>
        </p:txBody>
      </p:sp>
      <p:sp>
        <p:nvSpPr>
          <p:cNvPr id="8203" name="Rectangle 14"/>
          <p:cNvSpPr>
            <a:spLocks noChangeArrowheads="1"/>
          </p:cNvSpPr>
          <p:nvPr/>
        </p:nvSpPr>
        <p:spPr bwMode="auto">
          <a:xfrm rot="10800000" flipV="1">
            <a:off x="6114361" y="6482853"/>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Health and Medicine</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r>
              <a:rPr lang="en-US" sz="2000" dirty="0"/>
              <a:t>Variable-Gravity Device Enables Medical, Pharmaceutical Research</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Small Business Innovation Research contracts funded technology development and a Space Act Agreement leveraged NASA expertise</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Gravity settings range from weightlessness to 2 G, simulated by centrifugal force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Modules have lighting, video cameras, microscopes, and oxygen and carbon dioxide sensors, and customized modules can be snapped in and out </a:t>
            </a:r>
          </a:p>
        </p:txBody>
      </p:sp>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4659" y1="15332" x2="19091" y2="29131"/>
                        <a14:foregroundMark x1="6591" y1="12777" x2="37273" y2="8859"/>
                        <a14:foregroundMark x1="53977" y1="20613" x2="35682" y2="9029"/>
                        <a14:foregroundMark x1="57273" y1="39012" x2="83750" y2="33220"/>
                        <a14:foregroundMark x1="88068" y1="37819" x2="88068" y2="37819"/>
                        <a14:foregroundMark x1="89545" y1="38501" x2="89545" y2="38501"/>
                        <a14:foregroundMark x1="85682" y1="34923" x2="85682" y2="34923"/>
                        <a14:foregroundMark x1="83864" y1="32709" x2="89205" y2="36968"/>
                        <a14:backgroundMark x1="455" y1="4429" x2="99886" y2="6474"/>
                        <a14:backgroundMark x1="29432" y1="75809" x2="37159" y2="71380"/>
                        <a14:backgroundMark x1="80000" y1="33220" x2="82841" y2="33049"/>
                        <a14:backgroundMark x1="57955" y1="38330" x2="81818" y2="32538"/>
                      </a14:backgroundRemoval>
                    </a14:imgEffect>
                  </a14:imgLayer>
                </a14:imgProps>
              </a:ext>
              <a:ext uri="{28A0092B-C50C-407E-A947-70E740481C1C}">
                <a14:useLocalDpi xmlns:a14="http://schemas.microsoft.com/office/drawing/2010/main"/>
              </a:ext>
            </a:extLst>
          </a:blip>
          <a:stretch>
            <a:fillRect/>
          </a:stretch>
        </p:blipFill>
        <p:spPr>
          <a:xfrm>
            <a:off x="5134401" y="1372518"/>
            <a:ext cx="3798462" cy="2532792"/>
          </a:xfrm>
          <a:prstGeom prst="rect">
            <a:avLst/>
          </a:prstGeom>
        </p:spPr>
      </p:pic>
    </p:spTree>
    <p:extLst>
      <p:ext uri="{BB962C8B-B14F-4D97-AF65-F5344CB8AC3E}">
        <p14:creationId xmlns:p14="http://schemas.microsoft.com/office/powerpoint/2010/main" val="176690449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NASA uses zero-gravity research to prepare for future space missions and benefit people on Earth </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zero-gravity environment of the space station requires space-adapted technology</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Commercial partnerships enable NASA research and expand public and private research opportunities</a:t>
            </a:r>
            <a:endParaRPr lang="en-US" sz="1600" b="1" dirty="0">
              <a:latin typeface="Arial" charset="0"/>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Johnson Space Center</a:t>
            </a:r>
          </a:p>
          <a:p>
            <a:pPr algn="ctr"/>
            <a:endParaRPr lang="en-US" sz="1600" b="1" i="1" dirty="0">
              <a:latin typeface="Arial" charset="0"/>
            </a:endParaRPr>
          </a:p>
          <a:p>
            <a:pPr algn="ctr"/>
            <a:r>
              <a:rPr lang="en-US" sz="1600" b="1" i="1" dirty="0">
                <a:latin typeface="Arial" charset="0"/>
              </a:rPr>
              <a:t>Space Tango</a:t>
            </a:r>
          </a:p>
          <a:p>
            <a:pPr algn="ctr"/>
            <a:r>
              <a:rPr lang="en-US" sz="1600" b="1" i="1" dirty="0">
                <a:latin typeface="Arial" charset="0"/>
              </a:rPr>
              <a:t>Lexington, Kentucky</a:t>
            </a: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38150"/>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With two </a:t>
            </a:r>
            <a:r>
              <a:rPr lang="en-US" sz="1400" dirty="0" err="1">
                <a:latin typeface="Arial" charset="0"/>
              </a:rPr>
              <a:t>TangoLabs</a:t>
            </a:r>
            <a:r>
              <a:rPr lang="en-US" sz="1400" dirty="0">
                <a:latin typeface="Arial" charset="0"/>
              </a:rPr>
              <a:t> in orbit, over 100 experiments launched for multiple customers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Increasing access to space provides research opportunities for schools, nonprofits, research groups, Fortune 500 companies, and others</a:t>
            </a:r>
          </a:p>
          <a:p>
            <a:pPr marL="228600" indent="-228600" defTabSz="292100">
              <a:spcBef>
                <a:spcPct val="35000"/>
              </a:spcBef>
              <a:buClr>
                <a:srgbClr val="790015"/>
              </a:buClr>
              <a:buFont typeface="Wingdings" pitchFamily="2" charset="2"/>
              <a:buChar char="u"/>
              <a:tabLst>
                <a:tab pos="228600" algn="l"/>
                <a:tab pos="571500" algn="l"/>
                <a:tab pos="1663700" algn="l"/>
              </a:tabLst>
            </a:pPr>
            <a:r>
              <a:rPr lang="en-US" sz="1400" dirty="0">
                <a:latin typeface="Arial" charset="0"/>
              </a:rPr>
              <a:t>A new orbiting platform called ST-42 will support larger-scale manufacturing</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2020</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a:latin typeface="Arial" charset="0"/>
              </a:rPr>
              <a:t>Health and Medicine</a:t>
            </a:r>
          </a:p>
        </p:txBody>
      </p:sp>
      <p:pic>
        <p:nvPicPr>
          <p:cNvPr id="8206" name="Picture 25" descr="NASA insigniaCMYK"/>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r>
              <a:rPr lang="en-US" sz="2000" dirty="0"/>
              <a:t>Space Station Research Platform Paves Way for Zero-G Manufacturing</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a:latin typeface="Arial" charset="0"/>
              </a:rPr>
              <a:t>Technology Transfer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A Space Act Agreement to work with NASA safety and engineering staff vets the designs and improves safety, particularly electrical systems of </a:t>
            </a:r>
            <a:r>
              <a:rPr lang="en-US" sz="1400" dirty="0" err="1">
                <a:latin typeface="Arial" charset="0"/>
              </a:rPr>
              <a:t>TangoLabs</a:t>
            </a:r>
            <a:endParaRPr lang="en-US" sz="1400"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Each lab houses multiple modules called </a:t>
            </a:r>
            <a:r>
              <a:rPr lang="en-US" sz="1400" dirty="0" err="1">
                <a:latin typeface="Arial" charset="0"/>
              </a:rPr>
              <a:t>CubeLabs</a:t>
            </a:r>
            <a:r>
              <a:rPr lang="en-US" sz="1400" dirty="0">
                <a:latin typeface="Arial" charset="0"/>
              </a:rPr>
              <a:t>, enabling research in plant biology, microbiology, medical devices, and other fields</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Each device runs simultaneous experiments using </a:t>
            </a:r>
            <a:r>
              <a:rPr lang="en-US" sz="1400">
                <a:latin typeface="Arial" charset="0"/>
              </a:rPr>
              <a:t>space station </a:t>
            </a:r>
            <a:r>
              <a:rPr lang="en-US" sz="1400" dirty="0">
                <a:latin typeface="Arial" charset="0"/>
              </a:rPr>
              <a:t>power and data networks</a:t>
            </a:r>
          </a:p>
        </p:txBody>
      </p:sp>
      <p:pic>
        <p:nvPicPr>
          <p:cNvPr id="20" name="Picture 1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0" b="100000" l="0" r="99775">
                        <a14:foregroundMark x1="6697" y1="17517" x2="85843" y2="99965"/>
                        <a14:foregroundMark x1="99730" y1="175" x2="135" y2="99965"/>
                        <a14:foregroundMark x1="0" y1="6783" x2="97438" y2="7483"/>
                        <a14:foregroundMark x1="92449" y1="1469" x2="93933" y2="99965"/>
                        <a14:foregroundMark x1="97079" y1="40909" x2="97079" y2="40909"/>
                        <a14:foregroundMark x1="97079" y1="46958" x2="97079" y2="46958"/>
                        <a14:foregroundMark x1="4000" y1="3601" x2="4000" y2="3601"/>
                        <a14:foregroundMark x1="9438" y1="13566" x2="9438" y2="13566"/>
                        <a14:foregroundMark x1="10697" y1="10629" x2="10697" y2="10629"/>
                        <a14:foregroundMark x1="4000" y1="8846" x2="4000" y2="8846"/>
                        <a14:foregroundMark x1="14472" y1="10979" x2="14472" y2="10979"/>
                        <a14:foregroundMark x1="45798" y1="4580" x2="45798" y2="4580"/>
                        <a14:foregroundMark x1="76449" y1="99825" x2="76449" y2="99825"/>
                        <a14:foregroundMark x1="5663" y1="86084" x2="5663" y2="86084"/>
                        <a14:foregroundMark x1="4000" y1="92448" x2="4000" y2="92448"/>
                        <a14:foregroundMark x1="0" y1="79336" x2="14562" y2="99965"/>
                        <a14:foregroundMark x1="95371" y1="17517" x2="95371" y2="17517"/>
                        <a14:backgroundMark x1="43416" y1="98497" x2="42562" y2="99965"/>
                      </a14:backgroundRemoval>
                    </a14:imgEffect>
                  </a14:imgLayer>
                </a14:imgProps>
              </a:ext>
              <a:ext uri="{28A0092B-C50C-407E-A947-70E740481C1C}">
                <a14:useLocalDpi xmlns:a14="http://schemas.microsoft.com/office/drawing/2010/main"/>
              </a:ext>
            </a:extLst>
          </a:blip>
          <a:srcRect/>
          <a:stretch/>
        </p:blipFill>
        <p:spPr>
          <a:xfrm>
            <a:off x="5715000" y="916896"/>
            <a:ext cx="2286000" cy="2939096"/>
          </a:xfrm>
          <a:prstGeom prst="rect">
            <a:avLst/>
          </a:prstGeom>
        </p:spPr>
      </p:pic>
    </p:spTree>
    <p:extLst>
      <p:ext uri="{BB962C8B-B14F-4D97-AF65-F5344CB8AC3E}">
        <p14:creationId xmlns:p14="http://schemas.microsoft.com/office/powerpoint/2010/main" val="422684734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coleman\Desktop\T-Div.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685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51119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C699D081-1B2C-4B8B-9E0F-E8619FC69BDB}" vid="{18EA2E40-2100-4998-BE81-56D82FA6ED97}"/>
    </a:ext>
  </a:extLst>
</a:theme>
</file>

<file path=ppt/theme/theme2.xml><?xml version="1.0" encoding="utf-8"?>
<a:theme xmlns:a="http://schemas.openxmlformats.org/drawingml/2006/main" name="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312</TotalTime>
  <Words>8549</Words>
  <Application>Microsoft Macintosh PowerPoint</Application>
  <PresentationFormat>On-screen Show (4:3)</PresentationFormat>
  <Paragraphs>1076</Paragraphs>
  <Slides>60</Slides>
  <Notes>49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60</vt:i4>
      </vt:variant>
    </vt:vector>
  </HeadingPairs>
  <TitlesOfParts>
    <vt:vector size="71" baseType="lpstr">
      <vt:lpstr>Arial</vt:lpstr>
      <vt:lpstr>Calibri</vt:lpstr>
      <vt:lpstr>Calibri Light</vt:lpstr>
      <vt:lpstr>Consolas</vt:lpstr>
      <vt:lpstr>Corbel</vt:lpstr>
      <vt:lpstr>Times New Roman</vt:lpstr>
      <vt:lpstr>Wingdings</vt:lpstr>
      <vt:lpstr>Wingdings 2</vt:lpstr>
      <vt:lpstr>Wingdings 3</vt:lpstr>
      <vt:lpstr>Theme1</vt:lpstr>
      <vt:lpstr>Metro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Coleman, Daniel Peter. (GSFC-279.0)[TRAX INTERNATIONAL CORP]</dc:creator>
  <cp:lastModifiedBy>Jones, John H. (GSFC-279.0)[TRAX INTERNATIONAL CORP]</cp:lastModifiedBy>
  <cp:revision>35</cp:revision>
  <dcterms:created xsi:type="dcterms:W3CDTF">2016-09-19T18:01:11Z</dcterms:created>
  <dcterms:modified xsi:type="dcterms:W3CDTF">2020-02-07T19:37:28Z</dcterms:modified>
</cp:coreProperties>
</file>