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4" r:id="rId1"/>
  </p:sldMasterIdLst>
  <p:notesMasterIdLst>
    <p:notesMasterId r:id="rId52"/>
  </p:notesMasterIdLst>
  <p:handoutMasterIdLst>
    <p:handoutMasterId r:id="rId53"/>
  </p:handoutMasterIdLst>
  <p:sldIdLst>
    <p:sldId id="376" r:id="rId2"/>
    <p:sldId id="377" r:id="rId3"/>
    <p:sldId id="365" r:id="rId4"/>
    <p:sldId id="379" r:id="rId5"/>
    <p:sldId id="380" r:id="rId6"/>
    <p:sldId id="367" r:id="rId7"/>
    <p:sldId id="368" r:id="rId8"/>
    <p:sldId id="383" r:id="rId9"/>
    <p:sldId id="384" r:id="rId10"/>
    <p:sldId id="381" r:id="rId11"/>
    <p:sldId id="382" r:id="rId12"/>
    <p:sldId id="369" r:id="rId13"/>
    <p:sldId id="370" r:id="rId14"/>
    <p:sldId id="372" r:id="rId15"/>
    <p:sldId id="371" r:id="rId16"/>
    <p:sldId id="373" r:id="rId17"/>
    <p:sldId id="374" r:id="rId18"/>
    <p:sldId id="375" r:id="rId19"/>
    <p:sldId id="387" r:id="rId20"/>
    <p:sldId id="390" r:id="rId21"/>
    <p:sldId id="389" r:id="rId22"/>
    <p:sldId id="392" r:id="rId23"/>
    <p:sldId id="393" r:id="rId24"/>
    <p:sldId id="394" r:id="rId25"/>
    <p:sldId id="395" r:id="rId26"/>
    <p:sldId id="385" r:id="rId27"/>
    <p:sldId id="415" r:id="rId28"/>
    <p:sldId id="378" r:id="rId29"/>
    <p:sldId id="386" r:id="rId30"/>
    <p:sldId id="366" r:id="rId31"/>
    <p:sldId id="391"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13" r:id="rId50"/>
    <p:sldId id="414" r:id="rId51"/>
  </p:sldIdLst>
  <p:sldSz cx="9144000" cy="5143500" type="screen16x9"/>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 lastIdx="1" clrIdx="4"/>
  <p:cmAuthor id="1" name="Unknown User1" initials="Unknown User1" lastIdx="1" clrIdx="6"/>
  <p:cmAuthor id="8" name="Unknown User2" initials="Unknown User2" lastIdx="1" clrIdx="5"/>
  <p:cmAuthor id="2" name="Unknown User3" initials="Unknown User3" lastIdx="14" clrIdx="0"/>
  <p:cmAuthor id="9" name="Dicicco, Michael A. (GSFC-279.0)[TRAX INTERNATIONAL CORP]" initials="DMA(IC" lastIdx="1" clrIdx="8">
    <p:extLst>
      <p:ext uri="{19B8F6BF-5375-455C-9EA6-DF929625EA0E}">
        <p15:presenceInfo xmlns:p15="http://schemas.microsoft.com/office/powerpoint/2012/main" userId="S-1-5-21-330711430-3775241029-4075259233-607244" providerId="AD"/>
      </p:ext>
    </p:extLst>
  </p:cmAuthor>
  <p:cmAuthor id="3" name="Unknown User4" initials="Unknown User4" lastIdx="1" clrIdx="7"/>
  <p:cmAuthor id="4" name="Unknown User5" initials="Unknown User5" lastIdx="1" clrIdx="1"/>
  <p:cmAuthor id="5" name="Unknown User6" initials="Unknown User6" lastIdx="1" clrIdx="2"/>
  <p:cmAuthor id="6" name="Unknown User7" initials="Unknown User7"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A42B"/>
    <a:srgbClr val="E7AF26"/>
    <a:srgbClr val="CC562A"/>
    <a:srgbClr val="CC5532"/>
    <a:srgbClr val="E05329"/>
    <a:srgbClr val="00A1A7"/>
    <a:srgbClr val="00A1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28"/>
    <p:restoredTop sz="97013"/>
  </p:normalViewPr>
  <p:slideViewPr>
    <p:cSldViewPr snapToGrid="0">
      <p:cViewPr varScale="1">
        <p:scale>
          <a:sx n="165" d="100"/>
          <a:sy n="165" d="100"/>
        </p:scale>
        <p:origin x="9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9" dt="2020-12-04T12:33:19.108" idx="1">
    <p:pos x="5760" y="526"/>
    <p:text>Can we swap out the dam picture for something more Aquaporin-specific? Any of the first three pictures here would work: X:\2021\Mike\Water\Aquaporin\Images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1575DC-8472-8D40-B8ED-FD543FBD9CEF}"/>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a:p>
        </p:txBody>
      </p:sp>
      <p:sp>
        <p:nvSpPr>
          <p:cNvPr id="3" name="Date Placeholder 2">
            <a:extLst>
              <a:ext uri="{FF2B5EF4-FFF2-40B4-BE49-F238E27FC236}">
                <a16:creationId xmlns:a16="http://schemas.microsoft.com/office/drawing/2014/main" id="{26E852C2-0087-B948-9CA3-41351930B9B7}"/>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17246967-728E-4146-B2FF-C63724BCB98E}" type="datetimeFigureOut">
              <a:rPr lang="en-US"/>
              <a:pPr>
                <a:defRPr/>
              </a:pPr>
              <a:t>12/14/20</a:t>
            </a:fld>
            <a:endParaRPr lang="en-US" dirty="0"/>
          </a:p>
        </p:txBody>
      </p:sp>
      <p:sp>
        <p:nvSpPr>
          <p:cNvPr id="4" name="Footer Placeholder 3">
            <a:extLst>
              <a:ext uri="{FF2B5EF4-FFF2-40B4-BE49-F238E27FC236}">
                <a16:creationId xmlns:a16="http://schemas.microsoft.com/office/drawing/2014/main" id="{3B752906-D766-E645-9CB9-233BA730E202}"/>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B323C9AA-B512-4047-8A38-EA1657A4CF00}"/>
              </a:ext>
            </a:extLst>
          </p:cNvPr>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320CC3D8-57C4-D34A-B011-03FF12EEBC23}"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C36FFE-65E5-F145-ABB4-6B4312DEA08B}"/>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a:p>
        </p:txBody>
      </p:sp>
      <p:sp>
        <p:nvSpPr>
          <p:cNvPr id="3" name="Date Placeholder 2">
            <a:extLst>
              <a:ext uri="{FF2B5EF4-FFF2-40B4-BE49-F238E27FC236}">
                <a16:creationId xmlns:a16="http://schemas.microsoft.com/office/drawing/2014/main" id="{797C514D-2876-1A44-8D92-0AB07A72CF7E}"/>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EBCF63FD-FB91-384E-B5E8-25968CDEE1D4}" type="datetimeFigureOut">
              <a:rPr lang="en-US"/>
              <a:pPr>
                <a:defRPr/>
              </a:pPr>
              <a:t>12/14/20</a:t>
            </a:fld>
            <a:endParaRPr lang="en-US" dirty="0"/>
          </a:p>
        </p:txBody>
      </p:sp>
      <p:sp>
        <p:nvSpPr>
          <p:cNvPr id="4" name="Slide Image Placeholder 3">
            <a:extLst>
              <a:ext uri="{FF2B5EF4-FFF2-40B4-BE49-F238E27FC236}">
                <a16:creationId xmlns:a16="http://schemas.microsoft.com/office/drawing/2014/main" id="{79F3AF8E-C436-FB41-969A-0BD0F87A203F}"/>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2B1CFC9-73DE-2646-AB06-5D0D174ED464}"/>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43A30010-1886-DF46-9901-7F3B7576D595}"/>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534DAFBE-16C6-3942-A14F-CC32E884DF19}"/>
              </a:ext>
            </a:extLst>
          </p:cNvPr>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2D9C25B0-79D3-DD45-BE22-10A751CD66A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2 Program Title Slide 1">
    <p:bg>
      <p:bgRef idx="1001">
        <a:schemeClr val="bg1"/>
      </p:bgRef>
    </p:bg>
    <p:spTree>
      <p:nvGrpSpPr>
        <p:cNvPr id="1" name=""/>
        <p:cNvGrpSpPr/>
        <p:nvPr/>
      </p:nvGrpSpPr>
      <p:grpSpPr>
        <a:xfrm>
          <a:off x="0" y="0"/>
          <a:ext cx="0" cy="0"/>
          <a:chOff x="0" y="0"/>
          <a:chExt cx="0" cy="0"/>
        </a:xfrm>
      </p:grpSpPr>
      <p:pic>
        <p:nvPicPr>
          <p:cNvPr id="11" name="Picture 10" descr="A picture containing table, small, sitting, plane&#10;&#10;Description automatically generated">
            <a:extLst>
              <a:ext uri="{FF2B5EF4-FFF2-40B4-BE49-F238E27FC236}">
                <a16:creationId xmlns:a16="http://schemas.microsoft.com/office/drawing/2014/main" id="{FE2FBB61-F879-A443-A816-2EE6ADDBC6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9">
            <a:extLst>
              <a:ext uri="{FF2B5EF4-FFF2-40B4-BE49-F238E27FC236}">
                <a16:creationId xmlns:a16="http://schemas.microsoft.com/office/drawing/2014/main" id="{F1B76CB0-69AE-8241-8C3B-F2F14F009ECB}"/>
              </a:ext>
            </a:extLst>
          </p:cNvPr>
          <p:cNvSpPr>
            <a:spLocks noChangeArrowheads="1"/>
          </p:cNvSpPr>
          <p:nvPr userDrawn="1"/>
        </p:nvSpPr>
        <p:spPr bwMode="auto">
          <a:xfrm>
            <a:off x="394233" y="4628276"/>
            <a:ext cx="885825" cy="21590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800" dirty="0">
                <a:solidFill>
                  <a:schemeClr val="tx1"/>
                </a:solidFill>
                <a:latin typeface="HelveticaNeueLT Std Med"/>
                <a:cs typeface="HelveticaNeueLT Std Med"/>
              </a:rPr>
              <a:t>www.nasa.gov</a:t>
            </a:r>
          </a:p>
        </p:txBody>
      </p:sp>
      <p:pic>
        <p:nvPicPr>
          <p:cNvPr id="6" name="Picture 11">
            <a:extLst>
              <a:ext uri="{FF2B5EF4-FFF2-40B4-BE49-F238E27FC236}">
                <a16:creationId xmlns:a16="http://schemas.microsoft.com/office/drawing/2014/main" id="{D529D541-8AB6-7B49-8FA4-A5EC6289A83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8128322" y="171014"/>
            <a:ext cx="686246" cy="57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EF22566-03D9-2141-8D43-6E637BA55275}"/>
              </a:ext>
            </a:extLst>
          </p:cNvPr>
          <p:cNvSpPr>
            <a:spLocks noChangeArrowheads="1"/>
          </p:cNvSpPr>
          <p:nvPr/>
        </p:nvSpPr>
        <p:spPr bwMode="auto">
          <a:xfrm>
            <a:off x="394233" y="382631"/>
            <a:ext cx="2126408" cy="20005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700" dirty="0">
                <a:solidFill>
                  <a:schemeClr val="tx1"/>
                </a:solidFill>
                <a:cs typeface="Arial" charset="0"/>
              </a:rPr>
              <a:t>National Aeronautics and Space Administration </a:t>
            </a:r>
          </a:p>
        </p:txBody>
      </p:sp>
      <p:sp>
        <p:nvSpPr>
          <p:cNvPr id="9" name="Title 1">
            <a:extLst>
              <a:ext uri="{FF2B5EF4-FFF2-40B4-BE49-F238E27FC236}">
                <a16:creationId xmlns:a16="http://schemas.microsoft.com/office/drawing/2014/main" id="{3C964AF5-CB81-5D48-962B-0A1B08847780}"/>
              </a:ext>
            </a:extLst>
          </p:cNvPr>
          <p:cNvSpPr txBox="1">
            <a:spLocks/>
          </p:cNvSpPr>
          <p:nvPr/>
        </p:nvSpPr>
        <p:spPr>
          <a:xfrm>
            <a:off x="212725" y="2381250"/>
            <a:ext cx="8337550" cy="769938"/>
          </a:xfrm>
          <a:prstGeom prst="rect">
            <a:avLst/>
          </a:prstGeom>
        </p:spPr>
        <p:txBody>
          <a:bodyPr/>
          <a:lstStyle>
            <a:lvl1pPr algn="l" rtl="0" eaLnBrk="1" fontAlgn="base" hangingPunct="1">
              <a:lnSpc>
                <a:spcPct val="110000"/>
              </a:lnSpc>
              <a:spcBef>
                <a:spcPts val="1200"/>
              </a:spcBef>
              <a:spcAft>
                <a:spcPts val="1200"/>
              </a:spcAft>
              <a:defRPr sz="2000" b="1">
                <a:solidFill>
                  <a:schemeClr val="bg1"/>
                </a:solidFill>
                <a:effectLst>
                  <a:outerShdw blurRad="50800" dist="38100" dir="2700000" algn="tl" rotWithShape="0">
                    <a:prstClr val="black">
                      <a:alpha val="70000"/>
                    </a:prstClr>
                  </a:outerShdw>
                </a:effectLst>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a:lstStyle>
          <a:p>
            <a:pPr>
              <a:defRPr/>
            </a:pPr>
            <a:r>
              <a:rPr lang="en-US" kern="0"/>
              <a:t>   </a:t>
            </a:r>
            <a:endParaRPr lang="en-US" kern="0" dirty="0"/>
          </a:p>
        </p:txBody>
      </p:sp>
    </p:spTree>
    <p:extLst>
      <p:ext uri="{BB962C8B-B14F-4D97-AF65-F5344CB8AC3E}">
        <p14:creationId xmlns:p14="http://schemas.microsoft.com/office/powerpoint/2010/main" val="32381808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40"/>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71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Contents Slide">
    <p:spTree>
      <p:nvGrpSpPr>
        <p:cNvPr id="1" name=""/>
        <p:cNvGrpSpPr/>
        <p:nvPr/>
      </p:nvGrpSpPr>
      <p:grpSpPr>
        <a:xfrm>
          <a:off x="0" y="0"/>
          <a:ext cx="0" cy="0"/>
          <a:chOff x="0" y="0"/>
          <a:chExt cx="0" cy="0"/>
        </a:xfrm>
      </p:grpSpPr>
      <p:sp>
        <p:nvSpPr>
          <p:cNvPr id="2" name="Title 1"/>
          <p:cNvSpPr>
            <a:spLocks noGrp="1"/>
          </p:cNvSpPr>
          <p:nvPr>
            <p:ph type="title"/>
          </p:nvPr>
        </p:nvSpPr>
        <p:spPr>
          <a:xfrm>
            <a:off x="154056" y="84535"/>
            <a:ext cx="6765359" cy="510778"/>
          </a:xfrm>
          <a:prstGeom prst="rect">
            <a:avLst/>
          </a:prstGeom>
        </p:spPr>
        <p:txBody>
          <a:bodyPr vert="horz"/>
          <a:lstStyle>
            <a:lvl1pPr algn="l">
              <a:defRPr sz="2400" b="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1"/>
          </p:nvPr>
        </p:nvSpPr>
        <p:spPr>
          <a:xfrm>
            <a:off x="134905" y="2104464"/>
            <a:ext cx="4437095" cy="2718991"/>
          </a:xfrm>
          <a:prstGeom prst="rect">
            <a:avLst/>
          </a:prstGeom>
        </p:spPr>
        <p:txBody>
          <a:bodyPr vert="horz"/>
          <a:lstStyle>
            <a:lvl1pPr marL="0" indent="0">
              <a:spcBef>
                <a:spcPts val="600"/>
              </a:spcBef>
              <a:spcAft>
                <a:spcPts val="0"/>
              </a:spcAft>
              <a:buClr>
                <a:schemeClr val="accent1"/>
              </a:buClr>
              <a:buSzPct val="130000"/>
              <a:buFont typeface="Wingdings" charset="2"/>
              <a:buNone/>
              <a:defRPr sz="1800" b="0" baseline="0">
                <a:solidFill>
                  <a:schemeClr val="accent2">
                    <a:lumMod val="60000"/>
                    <a:lumOff val="40000"/>
                  </a:schemeClr>
                </a:solidFill>
                <a:latin typeface="Arial"/>
              </a:defRPr>
            </a:lvl1pPr>
            <a:lvl2pPr marL="274320" indent="0">
              <a:spcBef>
                <a:spcPts val="600"/>
              </a:spcBef>
              <a:buFont typeface="Arial" panose="020B0604020202020204" pitchFamily="34" charset="0"/>
              <a:buNone/>
              <a:defRPr sz="1400" b="1" baseline="0">
                <a:solidFill>
                  <a:schemeClr val="accent2"/>
                </a:solidFill>
              </a:defRPr>
            </a:lvl2pPr>
          </a:lstStyle>
          <a:p>
            <a:pPr lvl="0"/>
            <a:r>
              <a:rPr lang="en-US"/>
              <a:t>Click to edit Master text styles</a:t>
            </a:r>
          </a:p>
        </p:txBody>
      </p:sp>
      <p:sp>
        <p:nvSpPr>
          <p:cNvPr id="3" name="TextBox 2">
            <a:extLst>
              <a:ext uri="{FF2B5EF4-FFF2-40B4-BE49-F238E27FC236}">
                <a16:creationId xmlns:a16="http://schemas.microsoft.com/office/drawing/2014/main" id="{73576BAA-B405-D545-847F-2A600107A0E7}"/>
              </a:ext>
            </a:extLst>
          </p:cNvPr>
          <p:cNvSpPr txBox="1"/>
          <p:nvPr userDrawn="1"/>
        </p:nvSpPr>
        <p:spPr>
          <a:xfrm>
            <a:off x="1801906" y="4955241"/>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7" name="Text Placeholder 6">
            <a:extLst>
              <a:ext uri="{FF2B5EF4-FFF2-40B4-BE49-F238E27FC236}">
                <a16:creationId xmlns:a16="http://schemas.microsoft.com/office/drawing/2014/main" id="{52BD3F6B-B16F-7444-8503-A677C8836CA6}"/>
              </a:ext>
            </a:extLst>
          </p:cNvPr>
          <p:cNvSpPr>
            <a:spLocks noGrp="1"/>
          </p:cNvSpPr>
          <p:nvPr>
            <p:ph type="body" sz="quarter" idx="13"/>
          </p:nvPr>
        </p:nvSpPr>
        <p:spPr>
          <a:xfrm>
            <a:off x="134938" y="622940"/>
            <a:ext cx="6900862" cy="415925"/>
          </a:xfrm>
          <a:prstGeom prst="rect">
            <a:avLst/>
          </a:prstGeom>
        </p:spPr>
        <p:txBody>
          <a:bodyPr/>
          <a:lstStyle>
            <a:lvl1pPr>
              <a:buNone/>
              <a:defRPr sz="1400">
                <a:solidFill>
                  <a:schemeClr val="accent2">
                    <a:lumMod val="60000"/>
                    <a:lumOff val="40000"/>
                  </a:schemeClr>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266174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 text">
    <p:spTree>
      <p:nvGrpSpPr>
        <p:cNvPr id="1" name=""/>
        <p:cNvGrpSpPr/>
        <p:nvPr/>
      </p:nvGrpSpPr>
      <p:grpSpPr>
        <a:xfrm>
          <a:off x="0" y="0"/>
          <a:ext cx="0" cy="0"/>
          <a:chOff x="0" y="0"/>
          <a:chExt cx="0" cy="0"/>
        </a:xfrm>
      </p:grpSpPr>
      <p:sp>
        <p:nvSpPr>
          <p:cNvPr id="2" name="Title 1"/>
          <p:cNvSpPr>
            <a:spLocks noGrp="1"/>
          </p:cNvSpPr>
          <p:nvPr>
            <p:ph type="title"/>
          </p:nvPr>
        </p:nvSpPr>
        <p:spPr>
          <a:xfrm>
            <a:off x="154056" y="84535"/>
            <a:ext cx="6901837" cy="510778"/>
          </a:xfrm>
          <a:prstGeom prst="rect">
            <a:avLst/>
          </a:prstGeom>
        </p:spPr>
        <p:txBody>
          <a:bodyPr vert="horz"/>
          <a:lstStyle>
            <a:lvl1pPr algn="l">
              <a:defRPr sz="2400" b="1">
                <a:solidFill>
                  <a:srgbClr val="00599B"/>
                </a:solidFill>
              </a:defRPr>
            </a:lvl1pPr>
          </a:lstStyle>
          <a:p>
            <a:r>
              <a:rPr lang="en-US"/>
              <a:t>Click to edit Master title style</a:t>
            </a:r>
            <a:endParaRPr lang="en-US" dirty="0"/>
          </a:p>
        </p:txBody>
      </p:sp>
      <p:sp>
        <p:nvSpPr>
          <p:cNvPr id="4" name="Text Placeholder 2"/>
          <p:cNvSpPr>
            <a:spLocks noGrp="1"/>
          </p:cNvSpPr>
          <p:nvPr>
            <p:ph type="body" sz="quarter" idx="10"/>
          </p:nvPr>
        </p:nvSpPr>
        <p:spPr>
          <a:xfrm>
            <a:off x="168277" y="655412"/>
            <a:ext cx="8739271" cy="4238663"/>
          </a:xfrm>
          <a:prstGeom prst="rect">
            <a:avLst/>
          </a:prstGeom>
        </p:spPr>
        <p:txBody>
          <a:bodyPr vert="horz"/>
          <a:lstStyle>
            <a:lvl1pPr marL="256032" indent="-256032">
              <a:spcBef>
                <a:spcPts val="0"/>
              </a:spcBef>
              <a:spcAft>
                <a:spcPts val="0"/>
              </a:spcAft>
              <a:buClr>
                <a:schemeClr val="accent1"/>
              </a:buClr>
              <a:buSzPct val="150000"/>
              <a:buFont typeface="Wingdings" charset="2"/>
              <a:buChar char="§"/>
              <a:defRPr sz="1800" b="1" baseline="0">
                <a:solidFill>
                  <a:schemeClr val="accent2"/>
                </a:solidFill>
              </a:defRPr>
            </a:lvl1pPr>
            <a:lvl2pPr marL="452438" indent="-168275">
              <a:buClr>
                <a:schemeClr val="accent2"/>
              </a:buClr>
              <a:buFont typeface="Wingdings" charset="2"/>
              <a:buChar char="§"/>
              <a:defRPr sz="1600"/>
            </a:lvl2pPr>
            <a:lvl3pPr marL="630238" indent="-177800">
              <a:buFont typeface="Arial"/>
              <a:buChar char="•"/>
              <a:defRPr sz="1400"/>
            </a:lvl3pPr>
            <a:lvl4pPr marL="798513" indent="-168275">
              <a:defRPr sz="1200"/>
            </a:lvl4pPr>
            <a:lvl5pPr marL="914400" indent="-115888">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193382"/>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etrics Quad Chart Forma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A8742F2-CB68-CC4D-9DAC-411BF9C1CF7E}"/>
              </a:ext>
            </a:extLst>
          </p:cNvPr>
          <p:cNvCxnSpPr/>
          <p:nvPr/>
        </p:nvCxnSpPr>
        <p:spPr>
          <a:xfrm>
            <a:off x="4584700" y="663575"/>
            <a:ext cx="14288" cy="4127500"/>
          </a:xfrm>
          <a:prstGeom prst="line">
            <a:avLst/>
          </a:prstGeom>
          <a:ln w="12700">
            <a:solidFill>
              <a:srgbClr val="6A6A6A"/>
            </a:solidFill>
          </a:ln>
          <a:effectLst/>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AD37CCDA-1B8C-FC4B-A495-B87E6A1EA6B7}"/>
              </a:ext>
            </a:extLst>
          </p:cNvPr>
          <p:cNvCxnSpPr/>
          <p:nvPr/>
        </p:nvCxnSpPr>
        <p:spPr>
          <a:xfrm flipV="1">
            <a:off x="177800" y="2657475"/>
            <a:ext cx="8763000" cy="19050"/>
          </a:xfrm>
          <a:prstGeom prst="line">
            <a:avLst/>
          </a:prstGeom>
          <a:ln w="12700">
            <a:solidFill>
              <a:srgbClr val="6A6A6A"/>
            </a:solidFill>
          </a:ln>
          <a:effectLst/>
        </p:spPr>
        <p:style>
          <a:lnRef idx="2">
            <a:schemeClr val="dk1"/>
          </a:lnRef>
          <a:fillRef idx="0">
            <a:schemeClr val="dk1"/>
          </a:fillRef>
          <a:effectRef idx="1">
            <a:schemeClr val="dk1"/>
          </a:effectRef>
          <a:fontRef idx="minor">
            <a:schemeClr val="tx1"/>
          </a:fontRef>
        </p:style>
      </p:cxnSp>
      <p:sp>
        <p:nvSpPr>
          <p:cNvPr id="4" name="Title 3"/>
          <p:cNvSpPr>
            <a:spLocks noGrp="1"/>
          </p:cNvSpPr>
          <p:nvPr>
            <p:ph type="title"/>
          </p:nvPr>
        </p:nvSpPr>
        <p:spPr>
          <a:xfrm>
            <a:off x="154054" y="82154"/>
            <a:ext cx="6915485" cy="439340"/>
          </a:xfrm>
          <a:prstGeom prst="rect">
            <a:avLst/>
          </a:prstGeom>
        </p:spPr>
        <p:txBody>
          <a:bodyPr vert="horz"/>
          <a:lstStyle>
            <a:lvl1pPr algn="l">
              <a:defRPr sz="2400" b="1" i="0">
                <a:solidFill>
                  <a:srgbClr val="00599B"/>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768582702"/>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Metrics Quad 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BC011F5-E8E4-A541-B8FE-EDA8F028294A}"/>
              </a:ext>
            </a:extLst>
          </p:cNvPr>
          <p:cNvCxnSpPr/>
          <p:nvPr/>
        </p:nvCxnSpPr>
        <p:spPr>
          <a:xfrm>
            <a:off x="4559300" y="671513"/>
            <a:ext cx="1588" cy="4200525"/>
          </a:xfrm>
          <a:prstGeom prst="line">
            <a:avLst/>
          </a:prstGeom>
          <a:ln>
            <a:solidFill>
              <a:srgbClr val="6A6A6A"/>
            </a:solidFill>
          </a:ln>
          <a:effectLst/>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B5D5F138-A3D7-4642-9987-DEB69E74158C}"/>
              </a:ext>
            </a:extLst>
          </p:cNvPr>
          <p:cNvCxnSpPr/>
          <p:nvPr/>
        </p:nvCxnSpPr>
        <p:spPr>
          <a:xfrm flipV="1">
            <a:off x="177800" y="2752725"/>
            <a:ext cx="8763000" cy="20638"/>
          </a:xfrm>
          <a:prstGeom prst="line">
            <a:avLst/>
          </a:prstGeom>
          <a:ln>
            <a:solidFill>
              <a:srgbClr val="6A6A6A"/>
            </a:solidFill>
          </a:ln>
          <a:effectLst/>
        </p:spPr>
        <p:style>
          <a:lnRef idx="2">
            <a:schemeClr val="dk1"/>
          </a:lnRef>
          <a:fillRef idx="0">
            <a:schemeClr val="dk1"/>
          </a:fillRef>
          <a:effectRef idx="1">
            <a:schemeClr val="dk1"/>
          </a:effectRef>
          <a:fontRef idx="minor">
            <a:schemeClr val="tx1"/>
          </a:fontRef>
        </p:style>
      </p:cxnSp>
      <p:sp>
        <p:nvSpPr>
          <p:cNvPr id="9" name="Rectangle 7">
            <a:extLst>
              <a:ext uri="{FF2B5EF4-FFF2-40B4-BE49-F238E27FC236}">
                <a16:creationId xmlns:a16="http://schemas.microsoft.com/office/drawing/2014/main" id="{FD7D1980-902F-0C4E-9380-2B1FF4199DCF}"/>
              </a:ext>
            </a:extLst>
          </p:cNvPr>
          <p:cNvSpPr>
            <a:spLocks noChangeArrowheads="1"/>
          </p:cNvSpPr>
          <p:nvPr/>
        </p:nvSpPr>
        <p:spPr bwMode="auto">
          <a:xfrm>
            <a:off x="179388" y="1462088"/>
            <a:ext cx="4381500" cy="523875"/>
          </a:xfrm>
          <a:prstGeom prst="rect">
            <a:avLst/>
          </a:prstGeom>
          <a:noFill/>
          <a:ln>
            <a:noFill/>
          </a:ln>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800" b="1" dirty="0">
              <a:solidFill>
                <a:srgbClr val="00599B"/>
              </a:solidFill>
              <a:cs typeface="ＭＳ Ｐゴシック" charset="0"/>
            </a:endParaRPr>
          </a:p>
        </p:txBody>
      </p:sp>
      <p:sp>
        <p:nvSpPr>
          <p:cNvPr id="10" name="Rectangle 8">
            <a:extLst>
              <a:ext uri="{FF2B5EF4-FFF2-40B4-BE49-F238E27FC236}">
                <a16:creationId xmlns:a16="http://schemas.microsoft.com/office/drawing/2014/main" id="{9DB6768B-29E2-394D-809A-A04EB07AC7F1}"/>
              </a:ext>
            </a:extLst>
          </p:cNvPr>
          <p:cNvSpPr>
            <a:spLocks noChangeArrowheads="1"/>
          </p:cNvSpPr>
          <p:nvPr/>
        </p:nvSpPr>
        <p:spPr bwMode="auto">
          <a:xfrm>
            <a:off x="179388" y="3549650"/>
            <a:ext cx="4381500" cy="523875"/>
          </a:xfrm>
          <a:prstGeom prst="rect">
            <a:avLst/>
          </a:prstGeom>
          <a:noFill/>
          <a:ln>
            <a:noFill/>
          </a:ln>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800" b="1" dirty="0">
              <a:solidFill>
                <a:srgbClr val="00599B"/>
              </a:solidFill>
              <a:cs typeface="ＭＳ Ｐゴシック" charset="0"/>
            </a:endParaRPr>
          </a:p>
        </p:txBody>
      </p:sp>
      <p:sp>
        <p:nvSpPr>
          <p:cNvPr id="4" name="Title 3"/>
          <p:cNvSpPr>
            <a:spLocks noGrp="1"/>
          </p:cNvSpPr>
          <p:nvPr>
            <p:ph type="title"/>
          </p:nvPr>
        </p:nvSpPr>
        <p:spPr>
          <a:xfrm>
            <a:off x="154055" y="82154"/>
            <a:ext cx="6779008" cy="439340"/>
          </a:xfrm>
          <a:prstGeom prst="rect">
            <a:avLst/>
          </a:prstGeom>
        </p:spPr>
        <p:txBody>
          <a:bodyPr vert="horz"/>
          <a:lstStyle>
            <a:lvl1pPr algn="l">
              <a:defRPr sz="2400" b="1" i="0">
                <a:solidFill>
                  <a:srgbClr val="00599B"/>
                </a:solidFill>
                <a:latin typeface="Arial"/>
              </a:defRPr>
            </a:lvl1pPr>
          </a:lstStyle>
          <a:p>
            <a:r>
              <a:rPr lang="en-US"/>
              <a:t>Click to edit Master title style</a:t>
            </a:r>
            <a:endParaRPr lang="en-US" dirty="0"/>
          </a:p>
        </p:txBody>
      </p:sp>
      <p:sp>
        <p:nvSpPr>
          <p:cNvPr id="5" name="Text Placeholder 4"/>
          <p:cNvSpPr>
            <a:spLocks noGrp="1"/>
          </p:cNvSpPr>
          <p:nvPr>
            <p:ph type="body" sz="quarter" idx="14"/>
          </p:nvPr>
        </p:nvSpPr>
        <p:spPr>
          <a:xfrm>
            <a:off x="4551364" y="678657"/>
            <a:ext cx="4410075" cy="2080022"/>
          </a:xfrm>
          <a:prstGeom prst="rect">
            <a:avLst/>
          </a:prstGeom>
        </p:spPr>
        <p:txBody>
          <a:bodyPr vert="horz"/>
          <a:lstStyle>
            <a:lvl1pPr marL="274320" indent="-274320">
              <a:spcBef>
                <a:spcPts val="0"/>
              </a:spcBef>
              <a:spcAft>
                <a:spcPts val="600"/>
              </a:spcAft>
              <a:buClr>
                <a:schemeClr val="accent1"/>
              </a:buClr>
              <a:buSzPct val="150000"/>
              <a:buFont typeface="Wingdings" charset="2"/>
              <a:buChar char="§"/>
              <a:defRPr sz="2000" baseline="0"/>
            </a:lvl1pPr>
            <a:lvl2pPr marL="457200" indent="-182880">
              <a:spcBef>
                <a:spcPts val="0"/>
              </a:spcBef>
              <a:buFont typeface="Arial"/>
              <a:buChar char="•"/>
              <a:defRPr sz="1600" baseline="0"/>
            </a:lvl2pPr>
            <a:lvl3pPr marL="640080" indent="-182880">
              <a:spcBef>
                <a:spcPts val="600"/>
              </a:spcBef>
              <a:spcAft>
                <a:spcPts val="0"/>
              </a:spcAft>
              <a:buFont typeface="Arial"/>
              <a:buChar char="•"/>
              <a:defRPr sz="1600" baseline="0"/>
            </a:lvl3pPr>
          </a:lstStyle>
          <a:p>
            <a:pPr lvl="0"/>
            <a:r>
              <a:rPr lang="en-US"/>
              <a:t>Click to edit Master text styles</a:t>
            </a:r>
          </a:p>
          <a:p>
            <a:pPr lvl="1"/>
            <a:r>
              <a:rPr lang="en-US"/>
              <a:t>Second level</a:t>
            </a:r>
          </a:p>
          <a:p>
            <a:pPr lvl="2"/>
            <a:r>
              <a:rPr lang="en-US"/>
              <a:t>Third level</a:t>
            </a:r>
          </a:p>
        </p:txBody>
      </p:sp>
      <p:sp>
        <p:nvSpPr>
          <p:cNvPr id="11" name="Picture Placeholder 2"/>
          <p:cNvSpPr>
            <a:spLocks noGrp="1"/>
          </p:cNvSpPr>
          <p:nvPr>
            <p:ph type="pic" sz="quarter" idx="10"/>
          </p:nvPr>
        </p:nvSpPr>
        <p:spPr>
          <a:xfrm>
            <a:off x="174626" y="669131"/>
            <a:ext cx="4379913" cy="2091929"/>
          </a:xfrm>
          <a:prstGeom prst="rect">
            <a:avLst/>
          </a:prstGeom>
        </p:spPr>
        <p:txBody>
          <a:bodyPr vert="horz"/>
          <a:lstStyle/>
          <a:p>
            <a:pPr lvl="0"/>
            <a:r>
              <a:rPr lang="en-US" noProof="0"/>
              <a:t>Click icon to add picture</a:t>
            </a:r>
            <a:endParaRPr lang="en-US" noProof="0" dirty="0"/>
          </a:p>
        </p:txBody>
      </p:sp>
      <p:sp>
        <p:nvSpPr>
          <p:cNvPr id="12" name="Picture Placeholder 2"/>
          <p:cNvSpPr>
            <a:spLocks noGrp="1"/>
          </p:cNvSpPr>
          <p:nvPr>
            <p:ph type="pic" sz="quarter" idx="15"/>
          </p:nvPr>
        </p:nvSpPr>
        <p:spPr>
          <a:xfrm>
            <a:off x="174626" y="2767251"/>
            <a:ext cx="4379913" cy="2091929"/>
          </a:xfrm>
          <a:prstGeom prst="rect">
            <a:avLst/>
          </a:prstGeom>
        </p:spPr>
        <p:txBody>
          <a:bodyPr vert="horz"/>
          <a:lstStyle/>
          <a:p>
            <a:pPr lvl="0"/>
            <a:r>
              <a:rPr lang="en-US" noProof="0"/>
              <a:t>Click icon to add picture</a:t>
            </a:r>
            <a:endParaRPr lang="en-US" noProof="0" dirty="0"/>
          </a:p>
        </p:txBody>
      </p:sp>
      <p:sp>
        <p:nvSpPr>
          <p:cNvPr id="14" name="Picture Placeholder 2"/>
          <p:cNvSpPr>
            <a:spLocks noGrp="1"/>
          </p:cNvSpPr>
          <p:nvPr>
            <p:ph type="pic" sz="quarter" idx="16"/>
          </p:nvPr>
        </p:nvSpPr>
        <p:spPr>
          <a:xfrm>
            <a:off x="4564298" y="2767251"/>
            <a:ext cx="4379913" cy="2091929"/>
          </a:xfrm>
          <a:prstGeom prst="rect">
            <a:avLst/>
          </a:prstGeom>
        </p:spPr>
        <p:txBody>
          <a:bodyPr vert="horz"/>
          <a:lstStyle/>
          <a:p>
            <a:pPr lvl="0"/>
            <a:r>
              <a:rPr lang="en-US" noProof="0"/>
              <a:t>Click icon to add picture</a:t>
            </a:r>
            <a:endParaRPr lang="en-US" noProof="0" dirty="0"/>
          </a:p>
        </p:txBody>
      </p:sp>
    </p:spTree>
    <p:extLst>
      <p:ext uri="{BB962C8B-B14F-4D97-AF65-F5344CB8AC3E}">
        <p14:creationId xmlns:p14="http://schemas.microsoft.com/office/powerpoint/2010/main" val="96995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itle 5"/>
          <p:cNvSpPr>
            <a:spLocks noGrp="1"/>
          </p:cNvSpPr>
          <p:nvPr>
            <p:ph type="title"/>
          </p:nvPr>
        </p:nvSpPr>
        <p:spPr>
          <a:xfrm>
            <a:off x="157231" y="85725"/>
            <a:ext cx="6830423" cy="628650"/>
          </a:xfrm>
          <a:prstGeom prst="rect">
            <a:avLst/>
          </a:prstGeom>
        </p:spPr>
        <p:txBody>
          <a:bodyPr vert="horz"/>
          <a:lstStyle>
            <a:lvl1pPr algn="l">
              <a:defRPr sz="2400" b="1" i="0" baseline="0">
                <a:solidFill>
                  <a:srgbClr val="00599B"/>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3148324481"/>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5 level bullets">
    <p:spTree>
      <p:nvGrpSpPr>
        <p:cNvPr id="1" name=""/>
        <p:cNvGrpSpPr/>
        <p:nvPr/>
      </p:nvGrpSpPr>
      <p:grpSpPr>
        <a:xfrm>
          <a:off x="0" y="0"/>
          <a:ext cx="0" cy="0"/>
          <a:chOff x="0" y="0"/>
          <a:chExt cx="0" cy="0"/>
        </a:xfrm>
      </p:grpSpPr>
      <p:sp>
        <p:nvSpPr>
          <p:cNvPr id="4" name="Title 5"/>
          <p:cNvSpPr>
            <a:spLocks noGrp="1"/>
          </p:cNvSpPr>
          <p:nvPr>
            <p:ph type="title"/>
          </p:nvPr>
        </p:nvSpPr>
        <p:spPr>
          <a:xfrm>
            <a:off x="157231" y="85725"/>
            <a:ext cx="6939605" cy="628650"/>
          </a:xfrm>
          <a:prstGeom prst="rect">
            <a:avLst/>
          </a:prstGeom>
        </p:spPr>
        <p:txBody>
          <a:bodyPr vert="horz"/>
          <a:lstStyle>
            <a:lvl1pPr algn="l">
              <a:defRPr sz="2400" b="1" i="0" baseline="0">
                <a:solidFill>
                  <a:schemeClr val="accent2"/>
                </a:solidFill>
                <a:latin typeface="Arial"/>
              </a:defRPr>
            </a:lvl1pPr>
          </a:lstStyle>
          <a:p>
            <a:r>
              <a:rPr lang="en-US"/>
              <a:t>Click to edit Master title style</a:t>
            </a:r>
            <a:endParaRPr lang="en-US" dirty="0"/>
          </a:p>
        </p:txBody>
      </p:sp>
      <p:sp>
        <p:nvSpPr>
          <p:cNvPr id="3" name="Text Placeholder 2"/>
          <p:cNvSpPr>
            <a:spLocks noGrp="1"/>
          </p:cNvSpPr>
          <p:nvPr>
            <p:ph type="body" sz="quarter" idx="10"/>
          </p:nvPr>
        </p:nvSpPr>
        <p:spPr>
          <a:xfrm>
            <a:off x="168275" y="852488"/>
            <a:ext cx="4351338" cy="3969544"/>
          </a:xfrm>
          <a:prstGeom prst="rect">
            <a:avLst/>
          </a:prstGeom>
        </p:spPr>
        <p:txBody>
          <a:bodyPr vert="horz"/>
          <a:lstStyle>
            <a:lvl1pPr marL="256032" indent="-256032">
              <a:spcBef>
                <a:spcPts val="0"/>
              </a:spcBef>
              <a:spcAft>
                <a:spcPts val="0"/>
              </a:spcAft>
              <a:buClr>
                <a:schemeClr val="accent1"/>
              </a:buClr>
              <a:buSzPct val="150000"/>
              <a:buFont typeface="Wingdings" charset="2"/>
              <a:buChar char="§"/>
              <a:defRPr sz="1800" baseline="0"/>
            </a:lvl1pPr>
            <a:lvl2pPr marL="452438" indent="-168275">
              <a:buClr>
                <a:schemeClr val="accent2"/>
              </a:buClr>
              <a:buFont typeface="Wingdings" charset="2"/>
              <a:buChar char="§"/>
              <a:defRPr sz="1600"/>
            </a:lvl2pPr>
            <a:lvl3pPr marL="630238" indent="-177800">
              <a:buFont typeface="Arial"/>
              <a:buChar char="•"/>
              <a:defRPr sz="1400"/>
            </a:lvl3pPr>
            <a:lvl4pPr marL="798513" indent="-168275">
              <a:defRPr sz="1200"/>
            </a:lvl4pPr>
            <a:lvl5pPr marL="914400" indent="-115888">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1"/>
          </p:nvPr>
        </p:nvSpPr>
        <p:spPr>
          <a:xfrm>
            <a:off x="4590965" y="852488"/>
            <a:ext cx="4351338" cy="3969544"/>
          </a:xfrm>
          <a:prstGeom prst="rect">
            <a:avLst/>
          </a:prstGeom>
        </p:spPr>
        <p:txBody>
          <a:bodyPr vert="horz"/>
          <a:lstStyle>
            <a:lvl1pPr marL="256032" indent="-256032">
              <a:spcBef>
                <a:spcPts val="0"/>
              </a:spcBef>
              <a:spcAft>
                <a:spcPts val="0"/>
              </a:spcAft>
              <a:buClr>
                <a:schemeClr val="accent1"/>
              </a:buClr>
              <a:buSzPct val="150000"/>
              <a:buFont typeface="Wingdings" charset="2"/>
              <a:buChar char="§"/>
              <a:defRPr sz="1800" baseline="0"/>
            </a:lvl1pPr>
            <a:lvl2pPr marL="452438" indent="-168275">
              <a:buClr>
                <a:schemeClr val="accent2"/>
              </a:buClr>
              <a:buFont typeface="Wingdings" charset="2"/>
              <a:buChar char="§"/>
              <a:defRPr sz="1600"/>
            </a:lvl2pPr>
            <a:lvl3pPr marL="630238" indent="-177800">
              <a:buFont typeface="Arial"/>
              <a:buChar char="•"/>
              <a:defRPr sz="1400"/>
            </a:lvl3pPr>
            <a:lvl4pPr marL="798513" indent="-168275">
              <a:defRPr sz="1200"/>
            </a:lvl4pPr>
            <a:lvl5pPr marL="914400" indent="-115888">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720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6" name="Title 5"/>
          <p:cNvSpPr>
            <a:spLocks noGrp="1"/>
          </p:cNvSpPr>
          <p:nvPr>
            <p:ph type="title"/>
          </p:nvPr>
        </p:nvSpPr>
        <p:spPr>
          <a:xfrm>
            <a:off x="157231" y="85725"/>
            <a:ext cx="6898662" cy="628650"/>
          </a:xfrm>
          <a:prstGeom prst="rect">
            <a:avLst/>
          </a:prstGeom>
        </p:spPr>
        <p:txBody>
          <a:bodyPr vert="horz"/>
          <a:lstStyle>
            <a:lvl1pPr algn="l">
              <a:defRPr sz="2400" b="1" i="0" baseline="0">
                <a:solidFill>
                  <a:srgbClr val="00599B"/>
                </a:solidFill>
                <a:latin typeface="Arial"/>
              </a:defRPr>
            </a:lvl1pPr>
          </a:lstStyle>
          <a:p>
            <a:r>
              <a:rPr lang="en-US"/>
              <a:t>Click to edit Master title style</a:t>
            </a:r>
            <a:endParaRPr lang="en-US" dirty="0"/>
          </a:p>
        </p:txBody>
      </p:sp>
      <p:sp>
        <p:nvSpPr>
          <p:cNvPr id="3" name="Text Placeholder 2"/>
          <p:cNvSpPr>
            <a:spLocks noGrp="1"/>
          </p:cNvSpPr>
          <p:nvPr>
            <p:ph type="body" sz="quarter" idx="15"/>
          </p:nvPr>
        </p:nvSpPr>
        <p:spPr>
          <a:xfrm>
            <a:off x="171388" y="824664"/>
            <a:ext cx="4358956" cy="272709"/>
          </a:xfrm>
          <a:prstGeom prst="rect">
            <a:avLst/>
          </a:prstGeom>
        </p:spPr>
        <p:txBody>
          <a:bodyPr vert="horz"/>
          <a:lstStyle>
            <a:lvl1pPr marL="0" indent="0">
              <a:spcBef>
                <a:spcPts val="0"/>
              </a:spcBef>
              <a:spcAft>
                <a:spcPts val="300"/>
              </a:spcAft>
              <a:buNone/>
              <a:defRPr sz="1600" b="1">
                <a:solidFill>
                  <a:schemeClr val="accent2"/>
                </a:solidFill>
              </a:defRPr>
            </a:lvl1pPr>
            <a:lvl2pPr marL="182880" indent="-182880">
              <a:spcBef>
                <a:spcPts val="0"/>
              </a:spcBef>
              <a:spcAft>
                <a:spcPts val="300"/>
              </a:spcAft>
              <a:buClr>
                <a:schemeClr val="accent1"/>
              </a:buClr>
              <a:buSzPct val="150000"/>
              <a:buFont typeface="Wingdings" charset="2"/>
              <a:buChar char="§"/>
              <a:defRPr sz="1400"/>
            </a:lvl2pPr>
            <a:lvl3pPr marL="365760" indent="-182880">
              <a:spcBef>
                <a:spcPts val="0"/>
              </a:spcBef>
              <a:spcAft>
                <a:spcPts val="300"/>
              </a:spcAft>
              <a:defRPr sz="1400"/>
            </a:lvl3pPr>
          </a:lstStyle>
          <a:p>
            <a:pPr lvl="0"/>
            <a:r>
              <a:rPr lang="en-US"/>
              <a:t>Click to edit Master text styles</a:t>
            </a:r>
          </a:p>
        </p:txBody>
      </p:sp>
      <p:sp>
        <p:nvSpPr>
          <p:cNvPr id="7" name="Text Placeholder 2"/>
          <p:cNvSpPr>
            <a:spLocks noGrp="1"/>
          </p:cNvSpPr>
          <p:nvPr>
            <p:ph type="body" sz="quarter" idx="16"/>
          </p:nvPr>
        </p:nvSpPr>
        <p:spPr>
          <a:xfrm>
            <a:off x="4620673" y="824664"/>
            <a:ext cx="4358956" cy="272709"/>
          </a:xfrm>
          <a:prstGeom prst="rect">
            <a:avLst/>
          </a:prstGeom>
        </p:spPr>
        <p:txBody>
          <a:bodyPr vert="horz"/>
          <a:lstStyle>
            <a:lvl1pPr marL="0" indent="0">
              <a:spcBef>
                <a:spcPts val="0"/>
              </a:spcBef>
              <a:spcAft>
                <a:spcPts val="300"/>
              </a:spcAft>
              <a:buNone/>
              <a:defRPr sz="1600" b="1">
                <a:solidFill>
                  <a:schemeClr val="accent2"/>
                </a:solidFill>
              </a:defRPr>
            </a:lvl1pPr>
            <a:lvl2pPr marL="182880" indent="-182880">
              <a:spcBef>
                <a:spcPts val="0"/>
              </a:spcBef>
              <a:spcAft>
                <a:spcPts val="300"/>
              </a:spcAft>
              <a:buClr>
                <a:schemeClr val="accent1"/>
              </a:buClr>
              <a:buSzPct val="150000"/>
              <a:buFont typeface="Wingdings" charset="2"/>
              <a:buChar char="§"/>
              <a:defRPr sz="1400"/>
            </a:lvl2pPr>
            <a:lvl3pPr marL="365760" indent="-182880">
              <a:spcBef>
                <a:spcPts val="0"/>
              </a:spcBef>
              <a:spcAft>
                <a:spcPts val="300"/>
              </a:spcAft>
              <a:defRPr sz="1400"/>
            </a:lvl3pPr>
          </a:lstStyle>
          <a:p>
            <a:pPr lvl="0"/>
            <a:r>
              <a:rPr lang="en-US"/>
              <a:t>Click to edit Master text styles</a:t>
            </a:r>
          </a:p>
        </p:txBody>
      </p:sp>
      <p:sp>
        <p:nvSpPr>
          <p:cNvPr id="5" name="Text Placeholder 4"/>
          <p:cNvSpPr>
            <a:spLocks noGrp="1"/>
          </p:cNvSpPr>
          <p:nvPr>
            <p:ph type="body" sz="quarter" idx="17"/>
          </p:nvPr>
        </p:nvSpPr>
        <p:spPr>
          <a:xfrm>
            <a:off x="165100" y="1103709"/>
            <a:ext cx="4362450" cy="3700463"/>
          </a:xfrm>
          <a:prstGeom prst="rect">
            <a:avLst/>
          </a:prstGeom>
        </p:spPr>
        <p:txBody>
          <a:bodyPr vert="horz"/>
          <a:lstStyle>
            <a:lvl1pPr marL="0" indent="-182880">
              <a:spcBef>
                <a:spcPts val="0"/>
              </a:spcBef>
              <a:spcAft>
                <a:spcPts val="300"/>
              </a:spcAft>
              <a:buClr>
                <a:schemeClr val="accent1"/>
              </a:buClr>
              <a:buSzPct val="150000"/>
              <a:buFont typeface="Wingdings" charset="2"/>
              <a:buChar char="§"/>
              <a:defRPr sz="1400" baseline="0"/>
            </a:lvl1pPr>
            <a:lvl2pPr marL="365760" indent="-182880">
              <a:spcBef>
                <a:spcPts val="0"/>
              </a:spcBef>
              <a:spcAft>
                <a:spcPts val="300"/>
              </a:spcAft>
              <a:buFont typeface="Arial"/>
              <a:buChar char="•"/>
              <a:defRPr sz="1400" baseline="0"/>
            </a:lvl2pPr>
          </a:lstStyle>
          <a:p>
            <a:pPr lvl="0"/>
            <a:r>
              <a:rPr lang="en-US"/>
              <a:t>Click to edit Master text styles</a:t>
            </a:r>
          </a:p>
          <a:p>
            <a:pPr lvl="1"/>
            <a:r>
              <a:rPr lang="en-US"/>
              <a:t>Second level</a:t>
            </a:r>
          </a:p>
        </p:txBody>
      </p:sp>
      <p:sp>
        <p:nvSpPr>
          <p:cNvPr id="13" name="Text Placeholder 4"/>
          <p:cNvSpPr>
            <a:spLocks noGrp="1"/>
          </p:cNvSpPr>
          <p:nvPr>
            <p:ph type="body" sz="quarter" idx="18"/>
          </p:nvPr>
        </p:nvSpPr>
        <p:spPr>
          <a:xfrm>
            <a:off x="4614384" y="1103709"/>
            <a:ext cx="4362450" cy="3700463"/>
          </a:xfrm>
          <a:prstGeom prst="rect">
            <a:avLst/>
          </a:prstGeom>
        </p:spPr>
        <p:txBody>
          <a:bodyPr vert="horz"/>
          <a:lstStyle>
            <a:lvl1pPr marL="0" indent="-182880">
              <a:spcBef>
                <a:spcPts val="0"/>
              </a:spcBef>
              <a:spcAft>
                <a:spcPts val="300"/>
              </a:spcAft>
              <a:buClr>
                <a:schemeClr val="accent1"/>
              </a:buClr>
              <a:buSzPct val="150000"/>
              <a:buFont typeface="Wingdings" charset="2"/>
              <a:buChar char="§"/>
              <a:defRPr sz="1400" baseline="0"/>
            </a:lvl1pPr>
            <a:lvl2pPr marL="365760" indent="-182880">
              <a:spcBef>
                <a:spcPts val="0"/>
              </a:spcBef>
              <a:spcAft>
                <a:spcPts val="300"/>
              </a:spcAft>
              <a:buFont typeface="Arial"/>
              <a:buChar char="•"/>
              <a:defRPr sz="1400" baseline="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0449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P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5343B2D-9D59-9343-8489-23A5234102B2}"/>
              </a:ext>
            </a:extLst>
          </p:cNvPr>
          <p:cNvSpPr/>
          <p:nvPr/>
        </p:nvSpPr>
        <p:spPr>
          <a:xfrm>
            <a:off x="261938" y="193675"/>
            <a:ext cx="461962" cy="444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nvGrpSpPr>
          <p:cNvPr id="11" name="Group 8">
            <a:extLst>
              <a:ext uri="{FF2B5EF4-FFF2-40B4-BE49-F238E27FC236}">
                <a16:creationId xmlns:a16="http://schemas.microsoft.com/office/drawing/2014/main" id="{4E11DBAD-F3B4-6C41-BFBE-84D010471FFA}"/>
              </a:ext>
            </a:extLst>
          </p:cNvPr>
          <p:cNvGrpSpPr>
            <a:grpSpLocks/>
          </p:cNvGrpSpPr>
          <p:nvPr/>
        </p:nvGrpSpPr>
        <p:grpSpPr bwMode="auto">
          <a:xfrm>
            <a:off x="6286500" y="4552950"/>
            <a:ext cx="2768600" cy="261938"/>
            <a:chOff x="5985406" y="4524375"/>
            <a:chExt cx="3070225" cy="289734"/>
          </a:xfrm>
        </p:grpSpPr>
        <p:sp>
          <p:nvSpPr>
            <p:cNvPr id="12" name="Slide Number Placeholder 5">
              <a:extLst>
                <a:ext uri="{FF2B5EF4-FFF2-40B4-BE49-F238E27FC236}">
                  <a16:creationId xmlns:a16="http://schemas.microsoft.com/office/drawing/2014/main" id="{73004D5C-E69D-CF41-BAC6-9A848E14EE8C}"/>
                </a:ext>
              </a:extLst>
            </p:cNvPr>
            <p:cNvSpPr txBox="1">
              <a:spLocks/>
            </p:cNvSpPr>
            <p:nvPr/>
          </p:nvSpPr>
          <p:spPr bwMode="auto">
            <a:xfrm>
              <a:off x="6921965" y="4524375"/>
              <a:ext cx="2133666" cy="272174"/>
            </a:xfrm>
            <a:prstGeom prst="rect">
              <a:avLst/>
            </a:prstGeom>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A5EE3325-FF86-5647-8EAD-82C810DDA43A}" type="slidenum">
                <a:rPr lang="en-US" sz="1050" b="1">
                  <a:solidFill>
                    <a:srgbClr val="898989"/>
                  </a:solidFill>
                  <a:cs typeface="MS PGothic" charset="0"/>
                </a:rPr>
                <a:pPr eaLnBrk="1" hangingPunct="1">
                  <a:defRPr/>
                </a:pPr>
                <a:t>‹#›</a:t>
              </a:fld>
              <a:endParaRPr lang="en-US" sz="1050" b="1" dirty="0">
                <a:solidFill>
                  <a:srgbClr val="898989"/>
                </a:solidFill>
                <a:cs typeface="MS PGothic" charset="0"/>
              </a:endParaRPr>
            </a:p>
          </p:txBody>
        </p:sp>
        <p:sp>
          <p:nvSpPr>
            <p:cNvPr id="13" name="TextBox 5">
              <a:extLst>
                <a:ext uri="{FF2B5EF4-FFF2-40B4-BE49-F238E27FC236}">
                  <a16:creationId xmlns:a16="http://schemas.microsoft.com/office/drawing/2014/main" id="{23A206A9-9839-9B4D-934F-3EF840BF03CE}"/>
                </a:ext>
              </a:extLst>
            </p:cNvPr>
            <p:cNvSpPr txBox="1">
              <a:spLocks noChangeArrowheads="1"/>
            </p:cNvSpPr>
            <p:nvPr/>
          </p:nvSpPr>
          <p:spPr bwMode="auto">
            <a:xfrm>
              <a:off x="6617408" y="4575298"/>
              <a:ext cx="786921" cy="238811"/>
            </a:xfrm>
            <a:prstGeom prst="rect">
              <a:avLst/>
            </a:prstGeom>
            <a:solidFill>
              <a:srgbClr val="3DA238"/>
            </a:solid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800" dirty="0">
                  <a:solidFill>
                    <a:schemeClr val="bg1"/>
                  </a:solidFill>
                  <a:latin typeface="Arial"/>
                  <a:ea typeface="MS PGothic" pitchFamily="34" charset="-128"/>
                  <a:cs typeface="Arial"/>
                </a:rPr>
                <a:t>On Track</a:t>
              </a:r>
            </a:p>
          </p:txBody>
        </p:sp>
        <p:sp>
          <p:nvSpPr>
            <p:cNvPr id="14" name="TextBox 6">
              <a:extLst>
                <a:ext uri="{FF2B5EF4-FFF2-40B4-BE49-F238E27FC236}">
                  <a16:creationId xmlns:a16="http://schemas.microsoft.com/office/drawing/2014/main" id="{B0E71A41-767E-2447-A3DB-84C9FA0CB083}"/>
                </a:ext>
              </a:extLst>
            </p:cNvPr>
            <p:cNvSpPr txBox="1">
              <a:spLocks noChangeArrowheads="1"/>
            </p:cNvSpPr>
            <p:nvPr/>
          </p:nvSpPr>
          <p:spPr bwMode="auto">
            <a:xfrm>
              <a:off x="7399048" y="4575298"/>
              <a:ext cx="737628" cy="238811"/>
            </a:xfrm>
            <a:prstGeom prst="rect">
              <a:avLst/>
            </a:prstGeom>
            <a:solidFill>
              <a:srgbClr val="FED656"/>
            </a:solid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800" dirty="0">
                  <a:latin typeface="Arial"/>
                  <a:ea typeface="MS PGothic" pitchFamily="34" charset="-128"/>
                  <a:cs typeface="Arial"/>
                </a:rPr>
                <a:t>Concerns</a:t>
              </a:r>
            </a:p>
          </p:txBody>
        </p:sp>
        <p:sp>
          <p:nvSpPr>
            <p:cNvPr id="16" name="TextBox 7">
              <a:extLst>
                <a:ext uri="{FF2B5EF4-FFF2-40B4-BE49-F238E27FC236}">
                  <a16:creationId xmlns:a16="http://schemas.microsoft.com/office/drawing/2014/main" id="{D0C21132-E106-5D49-B30A-51A74113EF56}"/>
                </a:ext>
              </a:extLst>
            </p:cNvPr>
            <p:cNvSpPr txBox="1">
              <a:spLocks noChangeArrowheads="1"/>
            </p:cNvSpPr>
            <p:nvPr/>
          </p:nvSpPr>
          <p:spPr bwMode="auto">
            <a:xfrm>
              <a:off x="8126113" y="4575298"/>
              <a:ext cx="802765" cy="238811"/>
            </a:xfrm>
            <a:prstGeom prst="rect">
              <a:avLst/>
            </a:prstGeom>
            <a:solidFill>
              <a:schemeClr val="accent1"/>
            </a:solid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800" dirty="0">
                  <a:solidFill>
                    <a:schemeClr val="bg1"/>
                  </a:solidFill>
                  <a:latin typeface="Arial"/>
                  <a:ea typeface="MS PGothic" pitchFamily="34" charset="-128"/>
                  <a:cs typeface="Arial"/>
                </a:rPr>
                <a:t>Need Help</a:t>
              </a:r>
            </a:p>
          </p:txBody>
        </p:sp>
        <p:sp>
          <p:nvSpPr>
            <p:cNvPr id="18" name="TextBox 8">
              <a:extLst>
                <a:ext uri="{FF2B5EF4-FFF2-40B4-BE49-F238E27FC236}">
                  <a16:creationId xmlns:a16="http://schemas.microsoft.com/office/drawing/2014/main" id="{9F008EDD-9CB0-CA4C-99BC-F4F106F00ACD}"/>
                </a:ext>
              </a:extLst>
            </p:cNvPr>
            <p:cNvSpPr txBox="1">
              <a:spLocks noChangeArrowheads="1"/>
            </p:cNvSpPr>
            <p:nvPr/>
          </p:nvSpPr>
          <p:spPr bwMode="auto">
            <a:xfrm>
              <a:off x="5985406" y="4573542"/>
              <a:ext cx="660169" cy="238811"/>
            </a:xfrm>
            <a:prstGeom prst="rect">
              <a:avLst/>
            </a:prstGeom>
            <a:noFill/>
            <a:ln w="12700">
              <a:noFill/>
              <a:miter lim="800000"/>
              <a:headEnd/>
              <a:tailEnd/>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800" b="1" dirty="0">
                  <a:solidFill>
                    <a:schemeClr val="bg1"/>
                  </a:solidFill>
                  <a:latin typeface="Arial"/>
                  <a:ea typeface="MS PGothic" pitchFamily="34" charset="-128"/>
                  <a:cs typeface="Arial"/>
                </a:rPr>
                <a:t>Legend</a:t>
              </a:r>
            </a:p>
          </p:txBody>
        </p:sp>
      </p:grpSp>
      <p:sp>
        <p:nvSpPr>
          <p:cNvPr id="15" name="Title 14"/>
          <p:cNvSpPr>
            <a:spLocks noGrp="1"/>
          </p:cNvSpPr>
          <p:nvPr>
            <p:ph type="title"/>
          </p:nvPr>
        </p:nvSpPr>
        <p:spPr>
          <a:xfrm>
            <a:off x="817467" y="84379"/>
            <a:ext cx="6394546" cy="706019"/>
          </a:xfrm>
          <a:prstGeom prst="rect">
            <a:avLst/>
          </a:prstGeom>
        </p:spPr>
        <p:txBody>
          <a:bodyPr vert="horz"/>
          <a:lstStyle>
            <a:lvl1pPr algn="l">
              <a:defRPr sz="1600" b="1">
                <a:solidFill>
                  <a:schemeClr val="accent2"/>
                </a:solidFill>
              </a:defRPr>
            </a:lvl1pPr>
          </a:lstStyle>
          <a:p>
            <a:r>
              <a:rPr lang="en-US"/>
              <a:t>Click to edit Master title style</a:t>
            </a:r>
            <a:endParaRPr lang="en-US" dirty="0"/>
          </a:p>
        </p:txBody>
      </p:sp>
      <p:sp>
        <p:nvSpPr>
          <p:cNvPr id="17" name="Text Placeholder 16"/>
          <p:cNvSpPr>
            <a:spLocks noGrp="1"/>
          </p:cNvSpPr>
          <p:nvPr>
            <p:ph type="body" sz="quarter" idx="12"/>
          </p:nvPr>
        </p:nvSpPr>
        <p:spPr>
          <a:xfrm>
            <a:off x="117475" y="4547506"/>
            <a:ext cx="5457640" cy="236934"/>
          </a:xfrm>
          <a:prstGeom prst="rect">
            <a:avLst/>
          </a:prstGeom>
        </p:spPr>
        <p:txBody>
          <a:bodyPr vert="horz"/>
          <a:lstStyle>
            <a:lvl1pPr marL="0" indent="0">
              <a:spcBef>
                <a:spcPts val="0"/>
              </a:spcBef>
              <a:buNone/>
              <a:defRPr sz="1600" baseline="0"/>
            </a:lvl1pPr>
            <a:lvl2pPr marL="0" indent="0">
              <a:spcBef>
                <a:spcPts val="0"/>
              </a:spcBef>
              <a:buNone/>
              <a:defRPr sz="1600" baseline="0"/>
            </a:lvl2pPr>
            <a:lvl3pPr marL="0" indent="0">
              <a:spcBef>
                <a:spcPts val="0"/>
              </a:spcBef>
              <a:buNone/>
              <a:defRPr sz="1600" baseline="0"/>
            </a:lvl3pPr>
            <a:lvl4pPr marL="0" indent="0">
              <a:spcBef>
                <a:spcPts val="0"/>
              </a:spcBef>
              <a:buNone/>
              <a:defRPr sz="1600" baseline="0"/>
            </a:lvl4pPr>
            <a:lvl5pPr marL="0" indent="0">
              <a:spcBef>
                <a:spcPts val="0"/>
              </a:spcBef>
              <a:buNone/>
              <a:defRPr sz="1600" baseline="0"/>
            </a:lvl5pPr>
          </a:lstStyle>
          <a:p>
            <a:pPr lvl="0"/>
            <a:r>
              <a:rPr lang="en-US"/>
              <a:t>Click to edit Master text styles</a:t>
            </a:r>
          </a:p>
        </p:txBody>
      </p:sp>
      <p:sp>
        <p:nvSpPr>
          <p:cNvPr id="26" name="Text Placeholder 25"/>
          <p:cNvSpPr>
            <a:spLocks noGrp="1"/>
          </p:cNvSpPr>
          <p:nvPr>
            <p:ph type="body" sz="quarter" idx="14"/>
          </p:nvPr>
        </p:nvSpPr>
        <p:spPr>
          <a:xfrm>
            <a:off x="198439" y="2621395"/>
            <a:ext cx="4313893" cy="215503"/>
          </a:xfrm>
          <a:prstGeom prst="rect">
            <a:avLst/>
          </a:prstGeom>
        </p:spPr>
        <p:txBody>
          <a:bodyPr vert="horz"/>
          <a:lstStyle>
            <a:lvl1pPr marL="0" indent="0">
              <a:buNone/>
              <a:defRPr sz="1400" b="1">
                <a:solidFill>
                  <a:schemeClr val="accent2"/>
                </a:solidFill>
              </a:defRPr>
            </a:lvl1pPr>
          </a:lstStyle>
          <a:p>
            <a:pPr lvl="0"/>
            <a:r>
              <a:rPr lang="en-US"/>
              <a:t>Click to edit Master text styles</a:t>
            </a:r>
          </a:p>
        </p:txBody>
      </p:sp>
      <p:sp>
        <p:nvSpPr>
          <p:cNvPr id="27" name="Text Placeholder 25"/>
          <p:cNvSpPr>
            <a:spLocks noGrp="1"/>
          </p:cNvSpPr>
          <p:nvPr>
            <p:ph type="body" sz="quarter" idx="15"/>
          </p:nvPr>
        </p:nvSpPr>
        <p:spPr>
          <a:xfrm>
            <a:off x="198439" y="797399"/>
            <a:ext cx="4313893" cy="215503"/>
          </a:xfrm>
          <a:prstGeom prst="rect">
            <a:avLst/>
          </a:prstGeom>
        </p:spPr>
        <p:txBody>
          <a:bodyPr vert="horz"/>
          <a:lstStyle>
            <a:lvl1pPr marL="0" indent="0">
              <a:buNone/>
              <a:defRPr sz="1400" b="1">
                <a:solidFill>
                  <a:schemeClr val="accent2"/>
                </a:solidFill>
              </a:defRPr>
            </a:lvl1pPr>
          </a:lstStyle>
          <a:p>
            <a:pPr lvl="0"/>
            <a:r>
              <a:rPr lang="en-US"/>
              <a:t>Click to edit Master text styles</a:t>
            </a:r>
          </a:p>
        </p:txBody>
      </p:sp>
      <p:sp>
        <p:nvSpPr>
          <p:cNvPr id="29" name="Text Placeholder 28"/>
          <p:cNvSpPr>
            <a:spLocks noGrp="1"/>
          </p:cNvSpPr>
          <p:nvPr>
            <p:ph type="body" sz="quarter" idx="16"/>
          </p:nvPr>
        </p:nvSpPr>
        <p:spPr>
          <a:xfrm>
            <a:off x="198439" y="1013222"/>
            <a:ext cx="4313893" cy="1594247"/>
          </a:xfrm>
          <a:prstGeom prst="rect">
            <a:avLst/>
          </a:prstGeom>
        </p:spPr>
        <p:txBody>
          <a:bodyPr vert="horz"/>
          <a:lstStyle>
            <a:lvl1pPr marL="0" indent="-182880">
              <a:spcBef>
                <a:spcPts val="0"/>
              </a:spcBef>
              <a:spcAft>
                <a:spcPts val="300"/>
              </a:spcAft>
              <a:buClr>
                <a:schemeClr val="accent2"/>
              </a:buClr>
              <a:buSzPct val="150000"/>
              <a:buFont typeface="Wingdings" charset="2"/>
              <a:buChar char="§"/>
              <a:defRPr sz="1200"/>
            </a:lvl1pPr>
            <a:lvl2pPr marL="365760" indent="-182880">
              <a:spcBef>
                <a:spcPts val="0"/>
              </a:spcBef>
              <a:buFont typeface="Arial"/>
              <a:buChar cha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2" name="Text Placeholder 31"/>
          <p:cNvSpPr>
            <a:spLocks noGrp="1"/>
          </p:cNvSpPr>
          <p:nvPr>
            <p:ph type="body" sz="quarter" idx="17"/>
          </p:nvPr>
        </p:nvSpPr>
        <p:spPr>
          <a:xfrm>
            <a:off x="225425" y="2836793"/>
            <a:ext cx="4286906" cy="1696641"/>
          </a:xfrm>
          <a:prstGeom prst="rect">
            <a:avLst/>
          </a:prstGeom>
        </p:spPr>
        <p:txBody>
          <a:bodyPr vert="horz"/>
          <a:lstStyle>
            <a:lvl1pPr marL="0" indent="-182880">
              <a:spcBef>
                <a:spcPts val="0"/>
              </a:spcBef>
              <a:spcAft>
                <a:spcPts val="300"/>
              </a:spcAft>
              <a:buClr>
                <a:schemeClr val="accent2"/>
              </a:buClr>
              <a:buSzPct val="150000"/>
              <a:buFont typeface="Wingdings" charset="2"/>
              <a:buChar char="§"/>
              <a:defRPr sz="1200"/>
            </a:lvl1pPr>
            <a:lvl2pPr marL="365760" indent="-182880">
              <a:spcBef>
                <a:spcPts val="0"/>
              </a:spcBef>
              <a:spcAft>
                <a:spcPts val="300"/>
              </a:spcAft>
              <a:buFont typeface="Arial"/>
              <a:buChar cha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3" name="Text Placeholder 25"/>
          <p:cNvSpPr>
            <a:spLocks noGrp="1"/>
          </p:cNvSpPr>
          <p:nvPr>
            <p:ph type="body" sz="quarter" idx="18"/>
          </p:nvPr>
        </p:nvSpPr>
        <p:spPr>
          <a:xfrm>
            <a:off x="4746795" y="797399"/>
            <a:ext cx="4205814" cy="215503"/>
          </a:xfrm>
          <a:prstGeom prst="rect">
            <a:avLst/>
          </a:prstGeom>
        </p:spPr>
        <p:txBody>
          <a:bodyPr vert="horz"/>
          <a:lstStyle>
            <a:lvl1pPr marL="0" indent="0">
              <a:buNone/>
              <a:defRPr sz="1400" b="1">
                <a:solidFill>
                  <a:schemeClr val="accent2"/>
                </a:solidFill>
              </a:defRPr>
            </a:lvl1pPr>
          </a:lstStyle>
          <a:p>
            <a:pPr lvl="0"/>
            <a:r>
              <a:rPr lang="en-US"/>
              <a:t>Click to edit Master text styles</a:t>
            </a:r>
          </a:p>
        </p:txBody>
      </p:sp>
      <p:sp>
        <p:nvSpPr>
          <p:cNvPr id="34" name="Text Placeholder 28"/>
          <p:cNvSpPr>
            <a:spLocks noGrp="1"/>
          </p:cNvSpPr>
          <p:nvPr>
            <p:ph type="body" sz="quarter" idx="19"/>
          </p:nvPr>
        </p:nvSpPr>
        <p:spPr>
          <a:xfrm>
            <a:off x="4746797" y="1013222"/>
            <a:ext cx="4259853" cy="1594247"/>
          </a:xfrm>
          <a:prstGeom prst="rect">
            <a:avLst/>
          </a:prstGeom>
        </p:spPr>
        <p:txBody>
          <a:bodyPr vert="horz"/>
          <a:lstStyle>
            <a:lvl1pPr marL="0" indent="-182880">
              <a:spcBef>
                <a:spcPts val="0"/>
              </a:spcBef>
              <a:spcAft>
                <a:spcPts val="300"/>
              </a:spcAft>
              <a:buClr>
                <a:schemeClr val="accent2"/>
              </a:buClr>
              <a:buSzPct val="150000"/>
              <a:buFont typeface="Wingdings" charset="2"/>
              <a:buChar char="§"/>
              <a:defRPr sz="1200"/>
            </a:lvl1pPr>
            <a:lvl2pPr marL="365760" indent="-182880">
              <a:spcBef>
                <a:spcPts val="0"/>
              </a:spcBef>
              <a:buFont typeface="Arial"/>
              <a:buChar char="•"/>
              <a:defRPr sz="1200"/>
            </a:lvl2pPr>
            <a:lvl3pPr>
              <a:defRPr sz="1200"/>
            </a:lvl3pPr>
            <a:lvl4pPr>
              <a:defRPr sz="1200"/>
            </a:lvl4pPr>
            <a:lvl5pP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7699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DCE5BFAB-D794-B842-B5F0-5567679CF10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6946108" y="150813"/>
            <a:ext cx="20018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5D978BC4-B0D2-AD41-9D81-CB6BF1252D0B}"/>
              </a:ext>
            </a:extLst>
          </p:cNvPr>
          <p:cNvSpPr txBox="1">
            <a:spLocks/>
          </p:cNvSpPr>
          <p:nvPr/>
        </p:nvSpPr>
        <p:spPr>
          <a:xfrm>
            <a:off x="100013" y="4822825"/>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eaLnBrk="1" hangingPunct="1">
              <a:defRPr/>
            </a:pPr>
            <a:r>
              <a:rPr lang="en-US" b="1" i="1" dirty="0">
                <a:solidFill>
                  <a:schemeClr val="tx1">
                    <a:lumMod val="75000"/>
                  </a:schemeClr>
                </a:solidFill>
              </a:rPr>
              <a:t>Spinoff 2021</a:t>
            </a:r>
          </a:p>
        </p:txBody>
      </p:sp>
      <p:sp>
        <p:nvSpPr>
          <p:cNvPr id="6" name="Footer Placeholder 4">
            <a:extLst>
              <a:ext uri="{FF2B5EF4-FFF2-40B4-BE49-F238E27FC236}">
                <a16:creationId xmlns:a16="http://schemas.microsoft.com/office/drawing/2014/main" id="{E8C63C2B-04F7-7A4E-9185-0F119A643090}"/>
              </a:ext>
            </a:extLst>
          </p:cNvPr>
          <p:cNvSpPr txBox="1">
            <a:spLocks/>
          </p:cNvSpPr>
          <p:nvPr/>
        </p:nvSpPr>
        <p:spPr>
          <a:xfrm>
            <a:off x="5915635" y="4826000"/>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algn="r" eaLnBrk="1" hangingPunct="1">
              <a:defRPr/>
            </a:pPr>
            <a:r>
              <a:rPr lang="en-US" b="1" dirty="0">
                <a:solidFill>
                  <a:schemeClr val="tx1">
                    <a:lumMod val="75000"/>
                  </a:schemeClr>
                </a:solidFill>
              </a:rPr>
              <a:t>technology.nasa.gov</a:t>
            </a:r>
          </a:p>
        </p:txBody>
      </p:sp>
    </p:spTree>
  </p:cSld>
  <p:clrMap bg1="dk1" tx1="lt1" bg2="dk2" tx2="lt2" accent1="accent1" accent2="accent2" accent3="accent3" accent4="accent4" accent5="accent5" accent6="accent6" hlink="hlink" folHlink="folHlink"/>
  <p:sldLayoutIdLst>
    <p:sldLayoutId id="2147484002" r:id="rId1"/>
    <p:sldLayoutId id="2147483992" r:id="rId2"/>
    <p:sldLayoutId id="2147483993" r:id="rId3"/>
    <p:sldLayoutId id="2147483999" r:id="rId4"/>
    <p:sldLayoutId id="2147484000" r:id="rId5"/>
    <p:sldLayoutId id="2147483994" r:id="rId6"/>
    <p:sldLayoutId id="2147483995" r:id="rId7"/>
    <p:sldLayoutId id="2147483996" r:id="rId8"/>
    <p:sldLayoutId id="2147484001" r:id="rId9"/>
    <p:sldLayoutId id="2147483997" r:id="rId10"/>
  </p:sldLayoutIdLst>
  <p:hf hdr="0" ftr="0"/>
  <p:txStyles>
    <p:titleStyle>
      <a:lvl1pPr algn="ctr" rtl="0" eaLnBrk="1" fontAlgn="base" hangingPunct="1">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89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544074-CB7B-DB47-BD82-4F3862AAD63B}"/>
              </a:ext>
            </a:extLst>
          </p:cNvPr>
          <p:cNvSpPr/>
          <p:nvPr/>
        </p:nvSpPr>
        <p:spPr>
          <a:xfrm>
            <a:off x="0" y="1249046"/>
            <a:ext cx="4385734" cy="3288100"/>
          </a:xfrm>
          <a:prstGeom prst="rect">
            <a:avLst/>
          </a:prstGeom>
          <a:solidFill>
            <a:srgbClr val="00A1A7"/>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Space-Age Water Conservation</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761352"/>
            <a:ext cx="3025154" cy="2869841"/>
          </a:xfrm>
        </p:spPr>
        <p:txBody>
          <a:bodyPr/>
          <a:lstStyle/>
          <a:p>
            <a:r>
              <a:rPr lang="en-US" sz="2000" dirty="0">
                <a:solidFill>
                  <a:schemeClr val="tx1"/>
                </a:solidFill>
              </a:rPr>
              <a:t>Spinoff Theme</a:t>
            </a:r>
          </a:p>
          <a:p>
            <a:r>
              <a:rPr lang="en-US" sz="1600" b="0" dirty="0">
                <a:solidFill>
                  <a:schemeClr val="tx1"/>
                </a:solidFill>
              </a:rPr>
              <a:t>Few challenges are more pressing for the space agency than the need for clean water. These are just a few examples of NASA technology now cleaning water on Earth. </a:t>
            </a:r>
          </a:p>
          <a:p>
            <a:pPr marL="0" indent="0">
              <a:buNone/>
            </a:pPr>
            <a:endParaRPr lang="en-US" dirty="0"/>
          </a:p>
        </p:txBody>
      </p:sp>
      <p:sp>
        <p:nvSpPr>
          <p:cNvPr id="7" name="Rectangle 6">
            <a:extLst>
              <a:ext uri="{FF2B5EF4-FFF2-40B4-BE49-F238E27FC236}">
                <a16:creationId xmlns:a16="http://schemas.microsoft.com/office/drawing/2014/main" id="{D71C4627-6998-A54B-AF66-FA953AF2EE7C}"/>
              </a:ext>
            </a:extLst>
          </p:cNvPr>
          <p:cNvSpPr/>
          <p:nvPr/>
        </p:nvSpPr>
        <p:spPr>
          <a:xfrm>
            <a:off x="134905" y="496232"/>
            <a:ext cx="6131888" cy="523220"/>
          </a:xfrm>
          <a:prstGeom prst="rect">
            <a:avLst/>
          </a:prstGeom>
        </p:spPr>
        <p:txBody>
          <a:bodyPr wrap="square">
            <a:spAutoFit/>
          </a:bodyPr>
          <a:lstStyle/>
          <a:p>
            <a:r>
              <a:rPr lang="en-US" sz="1400" dirty="0">
                <a:solidFill>
                  <a:srgbClr val="00A1A7"/>
                </a:solidFill>
              </a:rPr>
              <a:t>NASA’s need to conserve water in space has long supported terrestrial water-purification techniques </a:t>
            </a:r>
          </a:p>
        </p:txBody>
      </p:sp>
      <p:pic>
        <p:nvPicPr>
          <p:cNvPr id="6" name="Picture 5">
            <a:extLst>
              <a:ext uri="{FF2B5EF4-FFF2-40B4-BE49-F238E27FC236}">
                <a16:creationId xmlns:a16="http://schemas.microsoft.com/office/drawing/2014/main" id="{2F34796B-C257-104D-9DA0-AA4ACF8D29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04130" y="1249046"/>
            <a:ext cx="5839870" cy="3894454"/>
          </a:xfrm>
          <a:prstGeom prst="rect">
            <a:avLst/>
          </a:prstGeom>
        </p:spPr>
      </p:pic>
    </p:spTree>
    <p:extLst>
      <p:ext uri="{BB962C8B-B14F-4D97-AF65-F5344CB8AC3E}">
        <p14:creationId xmlns:p14="http://schemas.microsoft.com/office/powerpoint/2010/main" val="103544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F7741F-A17D-E14D-868E-610A2D9BE198}"/>
              </a:ext>
            </a:extLst>
          </p:cNvPr>
          <p:cNvSpPr/>
          <p:nvPr/>
        </p:nvSpPr>
        <p:spPr>
          <a:xfrm>
            <a:off x="4758266" y="1249046"/>
            <a:ext cx="4385734" cy="3288100"/>
          </a:xfrm>
          <a:prstGeom prst="rect">
            <a:avLst/>
          </a:prstGeom>
          <a:solidFill>
            <a:srgbClr val="00A1A7"/>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Shower like a Martian</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4030694" cy="4384475"/>
          </a:xfrm>
        </p:spPr>
        <p:txBody>
          <a:bodyPr/>
          <a:lstStyle/>
          <a:p>
            <a:pPr marL="0" indent="0">
              <a:buNone/>
            </a:pPr>
            <a:r>
              <a:rPr lang="en-US" dirty="0">
                <a:solidFill>
                  <a:srgbClr val="00A1A7"/>
                </a:solidFill>
              </a:rPr>
              <a:t>Johnson Space Center</a:t>
            </a:r>
          </a:p>
          <a:p>
            <a:r>
              <a:rPr lang="en-US" dirty="0">
                <a:solidFill>
                  <a:srgbClr val="00A1A7"/>
                </a:solidFill>
              </a:rPr>
              <a:t>Orbital Systems: Malmö, Sweden</a:t>
            </a:r>
          </a:p>
          <a:p>
            <a:endParaRPr lang="en-US" dirty="0"/>
          </a:p>
          <a:p>
            <a:pPr marL="0" indent="0">
              <a:buNone/>
            </a:pPr>
            <a:r>
              <a:rPr lang="en-US" dirty="0">
                <a:solidFill>
                  <a:schemeClr val="tx1"/>
                </a:solidFill>
              </a:rPr>
              <a:t>Abstract:</a:t>
            </a:r>
          </a:p>
          <a:p>
            <a:r>
              <a:rPr lang="en-US" sz="1400" b="0" dirty="0">
                <a:solidFill>
                  <a:schemeClr val="tx1"/>
                </a:solidFill>
              </a:rPr>
              <a:t>Inspired by a NASA design exercise, a Swedish inventor used filter material developed with help from NASA to create the first recirculating shower, saving water and energy.</a:t>
            </a:r>
          </a:p>
        </p:txBody>
      </p:sp>
      <p:pic>
        <p:nvPicPr>
          <p:cNvPr id="6" name="Picture 5">
            <a:extLst>
              <a:ext uri="{FF2B5EF4-FFF2-40B4-BE49-F238E27FC236}">
                <a16:creationId xmlns:a16="http://schemas.microsoft.com/office/drawing/2014/main" id="{CB5DDBED-6BE1-9741-9862-DEFBBB656F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04965" y="712043"/>
            <a:ext cx="2635281" cy="3954678"/>
          </a:xfrm>
          <a:prstGeom prst="rect">
            <a:avLst/>
          </a:prstGeom>
        </p:spPr>
      </p:pic>
      <p:pic>
        <p:nvPicPr>
          <p:cNvPr id="9" name="Picture 8">
            <a:extLst>
              <a:ext uri="{FF2B5EF4-FFF2-40B4-BE49-F238E27FC236}">
                <a16:creationId xmlns:a16="http://schemas.microsoft.com/office/drawing/2014/main" id="{E077376D-9AEE-BB41-86EC-3B5D6ADA61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2580" r="19718"/>
          <a:stretch/>
        </p:blipFill>
        <p:spPr>
          <a:xfrm>
            <a:off x="4572000" y="1634302"/>
            <a:ext cx="1869140" cy="2517587"/>
          </a:xfrm>
          <a:prstGeom prst="rect">
            <a:avLst/>
          </a:prstGeom>
        </p:spPr>
      </p:pic>
    </p:spTree>
    <p:extLst>
      <p:ext uri="{BB962C8B-B14F-4D97-AF65-F5344CB8AC3E}">
        <p14:creationId xmlns:p14="http://schemas.microsoft.com/office/powerpoint/2010/main" val="3520254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CDC64F-E993-E64D-B848-F0781639E430}"/>
              </a:ext>
            </a:extLst>
          </p:cNvPr>
          <p:cNvSpPr/>
          <p:nvPr/>
        </p:nvSpPr>
        <p:spPr>
          <a:xfrm>
            <a:off x="4749800" y="1249046"/>
            <a:ext cx="4394200" cy="2425487"/>
          </a:xfrm>
          <a:prstGeom prst="rect">
            <a:avLst/>
          </a:prstGeom>
          <a:solidFill>
            <a:srgbClr val="00A1A7"/>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Ancient Technology Enters the Space Age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4394200" cy="4384475"/>
          </a:xfrm>
        </p:spPr>
        <p:txBody>
          <a:bodyPr/>
          <a:lstStyle/>
          <a:p>
            <a:pPr marL="0" indent="0">
              <a:buNone/>
            </a:pPr>
            <a:r>
              <a:rPr lang="en-US" dirty="0">
                <a:solidFill>
                  <a:srgbClr val="00A1A7"/>
                </a:solidFill>
              </a:rPr>
              <a:t>Johnson Space Center</a:t>
            </a:r>
          </a:p>
          <a:p>
            <a:pPr marL="0" indent="0">
              <a:buNone/>
            </a:pPr>
            <a:r>
              <a:rPr lang="en-US" dirty="0" err="1">
                <a:solidFill>
                  <a:srgbClr val="00A1A7"/>
                </a:solidFill>
              </a:rPr>
              <a:t>Puronics</a:t>
            </a:r>
            <a:r>
              <a:rPr lang="en-US" dirty="0">
                <a:solidFill>
                  <a:srgbClr val="00A1A7"/>
                </a:solidFill>
              </a:rPr>
              <a:t>: Livermore, CA</a:t>
            </a:r>
          </a:p>
          <a:p>
            <a:pPr marL="0" indent="0">
              <a:buNone/>
            </a:pPr>
            <a:endParaRPr lang="en-US" dirty="0"/>
          </a:p>
          <a:p>
            <a:pPr marL="0" indent="0">
              <a:buNone/>
            </a:pPr>
            <a:r>
              <a:rPr lang="en-US" dirty="0">
                <a:solidFill>
                  <a:schemeClr val="tx1"/>
                </a:solidFill>
              </a:rPr>
              <a:t>Abstract:</a:t>
            </a:r>
          </a:p>
          <a:p>
            <a:r>
              <a:rPr lang="en-US" sz="1400" b="0" dirty="0">
                <a:solidFill>
                  <a:schemeClr val="tx1"/>
                </a:solidFill>
              </a:rPr>
              <a:t>After helping another company implement silver-ion water purification technology from the space shuttle, </a:t>
            </a:r>
            <a:r>
              <a:rPr lang="en-US" sz="1400" b="0" dirty="0" err="1">
                <a:solidFill>
                  <a:schemeClr val="tx1"/>
                </a:solidFill>
              </a:rPr>
              <a:t>Puronics</a:t>
            </a:r>
            <a:r>
              <a:rPr lang="en-US" sz="1400" b="0" dirty="0">
                <a:solidFill>
                  <a:schemeClr val="tx1"/>
                </a:solidFill>
              </a:rPr>
              <a:t> has incorporated its </a:t>
            </a:r>
            <a:r>
              <a:rPr lang="en-US" sz="1400" b="0" dirty="0" err="1">
                <a:solidFill>
                  <a:schemeClr val="tx1"/>
                </a:solidFill>
              </a:rPr>
              <a:t>SilverShield</a:t>
            </a:r>
            <a:r>
              <a:rPr lang="en-US" sz="1400" b="0" dirty="0">
                <a:solidFill>
                  <a:schemeClr val="tx1"/>
                </a:solidFill>
              </a:rPr>
              <a:t> version into whole-house water conditioners to prevent bacterial growth in filters. </a:t>
            </a:r>
            <a:endParaRPr lang="en-US" sz="1600" b="0" dirty="0">
              <a:solidFill>
                <a:schemeClr val="tx1"/>
              </a:solidFill>
            </a:endParaRPr>
          </a:p>
        </p:txBody>
      </p:sp>
      <p:pic>
        <p:nvPicPr>
          <p:cNvPr id="6" name="Picture 5">
            <a:extLst>
              <a:ext uri="{FF2B5EF4-FFF2-40B4-BE49-F238E27FC236}">
                <a16:creationId xmlns:a16="http://schemas.microsoft.com/office/drawing/2014/main" id="{CB5DDBED-6BE1-9741-9862-DEFBBB656F1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333564" y="919959"/>
            <a:ext cx="2635281" cy="3623511"/>
          </a:xfrm>
          <a:prstGeom prst="rect">
            <a:avLst/>
          </a:prstGeom>
        </p:spPr>
      </p:pic>
      <p:pic>
        <p:nvPicPr>
          <p:cNvPr id="9" name="Picture 8">
            <a:extLst>
              <a:ext uri="{FF2B5EF4-FFF2-40B4-BE49-F238E27FC236}">
                <a16:creationId xmlns:a16="http://schemas.microsoft.com/office/drawing/2014/main" id="{E077376D-9AEE-BB41-86EC-3B5D6ADA616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16200000">
            <a:off x="4506792" y="2169874"/>
            <a:ext cx="2640894" cy="1446443"/>
          </a:xfrm>
          <a:prstGeom prst="rect">
            <a:avLst/>
          </a:prstGeom>
        </p:spPr>
      </p:pic>
    </p:spTree>
    <p:extLst>
      <p:ext uri="{BB962C8B-B14F-4D97-AF65-F5344CB8AC3E}">
        <p14:creationId xmlns:p14="http://schemas.microsoft.com/office/powerpoint/2010/main" val="1359781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F9C4F1-F2C1-5E4C-A12A-5B6E248A0083}"/>
              </a:ext>
            </a:extLst>
          </p:cNvPr>
          <p:cNvSpPr/>
          <p:nvPr/>
        </p:nvSpPr>
        <p:spPr>
          <a:xfrm>
            <a:off x="4758266" y="1249046"/>
            <a:ext cx="4385734" cy="3288100"/>
          </a:xfrm>
          <a:prstGeom prst="rect">
            <a:avLst/>
          </a:prstGeom>
          <a:solidFill>
            <a:srgbClr val="00A1A7"/>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Using Nature’s R&amp;D Lab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133889"/>
            <a:ext cx="3845887" cy="4384475"/>
          </a:xfrm>
        </p:spPr>
        <p:txBody>
          <a:bodyPr/>
          <a:lstStyle/>
          <a:p>
            <a:pPr marL="0" indent="0">
              <a:buNone/>
            </a:pPr>
            <a:r>
              <a:rPr lang="en-US" dirty="0">
                <a:solidFill>
                  <a:srgbClr val="00A1A7"/>
                </a:solidFill>
              </a:rPr>
              <a:t>Ames Research Center</a:t>
            </a:r>
          </a:p>
          <a:p>
            <a:pPr marL="0" indent="0">
              <a:buNone/>
            </a:pPr>
            <a:r>
              <a:rPr lang="en-US" dirty="0">
                <a:solidFill>
                  <a:srgbClr val="00A1A7"/>
                </a:solidFill>
              </a:rPr>
              <a:t>Aquaporin: Copenhagen, Denmark</a:t>
            </a:r>
          </a:p>
          <a:p>
            <a:pPr marL="0" indent="0">
              <a:buNone/>
            </a:pPr>
            <a:endParaRPr lang="en-US" dirty="0"/>
          </a:p>
          <a:p>
            <a:pPr marL="0" indent="0">
              <a:buNone/>
            </a:pPr>
            <a:r>
              <a:rPr lang="en-US" dirty="0">
                <a:solidFill>
                  <a:schemeClr val="tx1"/>
                </a:solidFill>
              </a:rPr>
              <a:t>Abstract:</a:t>
            </a:r>
          </a:p>
          <a:p>
            <a:r>
              <a:rPr lang="en-US" sz="1400" b="0" dirty="0">
                <a:solidFill>
                  <a:schemeClr val="tx1"/>
                </a:solidFill>
              </a:rPr>
              <a:t>With early NASA funding and testing, </a:t>
            </a:r>
            <a:br>
              <a:rPr lang="en-US" sz="1400" b="0" dirty="0">
                <a:solidFill>
                  <a:schemeClr val="tx1"/>
                </a:solidFill>
              </a:rPr>
            </a:br>
            <a:r>
              <a:rPr lang="en-US" sz="1400" b="0" dirty="0">
                <a:solidFill>
                  <a:schemeClr val="tx1"/>
                </a:solidFill>
              </a:rPr>
              <a:t>a company incorporated nature’s water-filtering proteins into membranes. Now companies and researchers are trying them out for many applications, from wastewater treatment to dialysis.</a:t>
            </a:r>
            <a:endParaRPr lang="en-US" sz="1600" b="0" dirty="0">
              <a:solidFill>
                <a:schemeClr val="tx1"/>
              </a:solidFill>
            </a:endParaRPr>
          </a:p>
        </p:txBody>
      </p:sp>
      <p:pic>
        <p:nvPicPr>
          <p:cNvPr id="7" name="Picture 6">
            <a:extLst>
              <a:ext uri="{FF2B5EF4-FFF2-40B4-BE49-F238E27FC236}">
                <a16:creationId xmlns:a16="http://schemas.microsoft.com/office/drawing/2014/main" id="{9F939BFE-3FFF-D24E-9510-D22C2EE52A97}"/>
              </a:ext>
            </a:extLst>
          </p:cNvPr>
          <p:cNvPicPr>
            <a:picLocks noChangeAspect="1"/>
          </p:cNvPicPr>
          <p:nvPr/>
        </p:nvPicPr>
        <p:blipFill rotWithShape="1">
          <a:blip r:embed="rId2"/>
          <a:srcRect t="5976"/>
          <a:stretch/>
        </p:blipFill>
        <p:spPr>
          <a:xfrm>
            <a:off x="6380510" y="1016000"/>
            <a:ext cx="2517056" cy="3552712"/>
          </a:xfrm>
          <a:prstGeom prst="rect">
            <a:avLst/>
          </a:prstGeom>
        </p:spPr>
      </p:pic>
      <p:pic>
        <p:nvPicPr>
          <p:cNvPr id="5" name="Picture 4">
            <a:extLst>
              <a:ext uri="{FF2B5EF4-FFF2-40B4-BE49-F238E27FC236}">
                <a16:creationId xmlns:a16="http://schemas.microsoft.com/office/drawing/2014/main" id="{132765AD-6E6E-AF4B-A83B-529B911B40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470" t="22111" b="3883"/>
          <a:stretch/>
        </p:blipFill>
        <p:spPr>
          <a:xfrm>
            <a:off x="4463514" y="2133171"/>
            <a:ext cx="2222937" cy="1571146"/>
          </a:xfrm>
          <a:prstGeom prst="rect">
            <a:avLst/>
          </a:prstGeom>
        </p:spPr>
      </p:pic>
    </p:spTree>
    <p:extLst>
      <p:ext uri="{BB962C8B-B14F-4D97-AF65-F5344CB8AC3E}">
        <p14:creationId xmlns:p14="http://schemas.microsoft.com/office/powerpoint/2010/main" val="3438604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4EC434-6100-B642-A1DB-B8AD0D58FE48}"/>
              </a:ext>
            </a:extLst>
          </p:cNvPr>
          <p:cNvSpPr/>
          <p:nvPr/>
        </p:nvSpPr>
        <p:spPr>
          <a:xfrm>
            <a:off x="0" y="1249046"/>
            <a:ext cx="3420533" cy="3288100"/>
          </a:xfrm>
          <a:prstGeom prst="rect">
            <a:avLst/>
          </a:prstGeom>
          <a:solidFill>
            <a:srgbClr val="C00000"/>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A Case Made in Space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788600"/>
            <a:ext cx="3213411" cy="2869841"/>
          </a:xfrm>
        </p:spPr>
        <p:txBody>
          <a:bodyPr/>
          <a:lstStyle/>
          <a:p>
            <a:r>
              <a:rPr lang="en-US" sz="2000" dirty="0">
                <a:solidFill>
                  <a:schemeClr val="tx1"/>
                </a:solidFill>
              </a:rPr>
              <a:t>Spinoff Theme</a:t>
            </a:r>
          </a:p>
          <a:p>
            <a:r>
              <a:rPr lang="en-US" sz="1600" b="0" dirty="0">
                <a:solidFill>
                  <a:schemeClr val="tx1"/>
                </a:solidFill>
              </a:rPr>
              <a:t>The Small Business Innovation Research program funds early technology that shows promise for NASA missions and commercial markets. </a:t>
            </a:r>
          </a:p>
          <a:p>
            <a:pPr marL="0" indent="0">
              <a:buNone/>
            </a:pPr>
            <a:endParaRPr lang="en-US" dirty="0"/>
          </a:p>
        </p:txBody>
      </p:sp>
      <p:sp>
        <p:nvSpPr>
          <p:cNvPr id="7" name="Rectangle 6">
            <a:extLst>
              <a:ext uri="{FF2B5EF4-FFF2-40B4-BE49-F238E27FC236}">
                <a16:creationId xmlns:a16="http://schemas.microsoft.com/office/drawing/2014/main" id="{D71C4627-6998-A54B-AF66-FA953AF2EE7C}"/>
              </a:ext>
            </a:extLst>
          </p:cNvPr>
          <p:cNvSpPr/>
          <p:nvPr/>
        </p:nvSpPr>
        <p:spPr>
          <a:xfrm>
            <a:off x="134905" y="496232"/>
            <a:ext cx="5587977" cy="307777"/>
          </a:xfrm>
          <a:prstGeom prst="rect">
            <a:avLst/>
          </a:prstGeom>
        </p:spPr>
        <p:txBody>
          <a:bodyPr wrap="square">
            <a:spAutoFit/>
          </a:bodyPr>
          <a:lstStyle/>
          <a:p>
            <a:r>
              <a:rPr lang="en-US" sz="1400" dirty="0">
                <a:solidFill>
                  <a:schemeClr val="accent2">
                    <a:lumMod val="60000"/>
                    <a:lumOff val="40000"/>
                  </a:schemeClr>
                </a:solidFill>
              </a:rPr>
              <a:t>How NASA investment in small businesses helps both thrive </a:t>
            </a:r>
          </a:p>
        </p:txBody>
      </p:sp>
      <p:pic>
        <p:nvPicPr>
          <p:cNvPr id="9" name="Picture 8">
            <a:extLst>
              <a:ext uri="{FF2B5EF4-FFF2-40B4-BE49-F238E27FC236}">
                <a16:creationId xmlns:a16="http://schemas.microsoft.com/office/drawing/2014/main" id="{49E4664E-FC98-FB4D-98CB-EA5622CB1B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50827" y="1710754"/>
            <a:ext cx="5022478" cy="1721992"/>
          </a:xfrm>
          <a:prstGeom prst="rect">
            <a:avLst/>
          </a:prstGeom>
        </p:spPr>
      </p:pic>
    </p:spTree>
    <p:extLst>
      <p:ext uri="{BB962C8B-B14F-4D97-AF65-F5344CB8AC3E}">
        <p14:creationId xmlns:p14="http://schemas.microsoft.com/office/powerpoint/2010/main" val="710189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01FD17-B932-8641-AAA5-8ECDCCA9A602}"/>
              </a:ext>
            </a:extLst>
          </p:cNvPr>
          <p:cNvSpPr/>
          <p:nvPr/>
        </p:nvSpPr>
        <p:spPr>
          <a:xfrm>
            <a:off x="5089715" y="1121606"/>
            <a:ext cx="4054286" cy="3288100"/>
          </a:xfrm>
          <a:prstGeom prst="rect">
            <a:avLst/>
          </a:prstGeom>
          <a:solidFill>
            <a:srgbClr val="C00000"/>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From Supersonic Jets to Medical Tech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3919383" cy="4227509"/>
          </a:xfrm>
        </p:spPr>
        <p:txBody>
          <a:bodyPr/>
          <a:lstStyle/>
          <a:p>
            <a:pPr marL="0" indent="0">
              <a:buNone/>
            </a:pPr>
            <a:r>
              <a:rPr lang="en-US" dirty="0">
                <a:solidFill>
                  <a:srgbClr val="C00000"/>
                </a:solidFill>
              </a:rPr>
              <a:t>Langley Research Center</a:t>
            </a:r>
          </a:p>
          <a:p>
            <a:r>
              <a:rPr lang="en-US" dirty="0" err="1">
                <a:solidFill>
                  <a:srgbClr val="C00000"/>
                </a:solidFill>
              </a:rPr>
              <a:t>Imitec</a:t>
            </a:r>
            <a:r>
              <a:rPr lang="en-US" dirty="0">
                <a:solidFill>
                  <a:srgbClr val="C00000"/>
                </a:solidFill>
              </a:rPr>
              <a:t>: Schenectady, NY</a:t>
            </a:r>
          </a:p>
          <a:p>
            <a:pPr marL="0" indent="0">
              <a:buNone/>
            </a:pPr>
            <a:endParaRPr lang="en-US" dirty="0"/>
          </a:p>
          <a:p>
            <a:pPr marL="0" indent="0">
              <a:buNone/>
            </a:pPr>
            <a:r>
              <a:rPr lang="en-US" dirty="0">
                <a:solidFill>
                  <a:schemeClr val="tx1"/>
                </a:solidFill>
              </a:rPr>
              <a:t>Abstract:</a:t>
            </a:r>
          </a:p>
          <a:p>
            <a:r>
              <a:rPr lang="en-US" sz="1400" b="0" dirty="0">
                <a:solidFill>
                  <a:schemeClr val="tx1"/>
                </a:solidFill>
              </a:rPr>
              <a:t>NASA-backed research into durable materials for supersonic jets finds a second life in the medical industry, helping to make more durable implants.</a:t>
            </a:r>
          </a:p>
        </p:txBody>
      </p:sp>
      <p:pic>
        <p:nvPicPr>
          <p:cNvPr id="5" name="Picture 4">
            <a:extLst>
              <a:ext uri="{FF2B5EF4-FFF2-40B4-BE49-F238E27FC236}">
                <a16:creationId xmlns:a16="http://schemas.microsoft.com/office/drawing/2014/main" id="{39D41839-D7F8-C447-BA9D-213BD5E6944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955" b="3567"/>
          <a:stretch/>
        </p:blipFill>
        <p:spPr>
          <a:xfrm>
            <a:off x="5990898" y="752631"/>
            <a:ext cx="2932386" cy="3983514"/>
          </a:xfrm>
          <a:prstGeom prst="rect">
            <a:avLst/>
          </a:prstGeom>
        </p:spPr>
      </p:pic>
      <p:pic>
        <p:nvPicPr>
          <p:cNvPr id="9" name="Picture 8">
            <a:extLst>
              <a:ext uri="{FF2B5EF4-FFF2-40B4-BE49-F238E27FC236}">
                <a16:creationId xmlns:a16="http://schemas.microsoft.com/office/drawing/2014/main" id="{2ED7DA6E-3116-7A48-BAEF-5EFE943B0F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711" t="7927" r="6385" b="24391"/>
          <a:stretch/>
        </p:blipFill>
        <p:spPr>
          <a:xfrm>
            <a:off x="4185939" y="2277532"/>
            <a:ext cx="2655795" cy="1915655"/>
          </a:xfrm>
          <a:prstGeom prst="rect">
            <a:avLst/>
          </a:prstGeom>
        </p:spPr>
      </p:pic>
    </p:spTree>
    <p:extLst>
      <p:ext uri="{BB962C8B-B14F-4D97-AF65-F5344CB8AC3E}">
        <p14:creationId xmlns:p14="http://schemas.microsoft.com/office/powerpoint/2010/main" val="585868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244F61-8AB3-9640-95E0-CAB9585660C8}"/>
              </a:ext>
            </a:extLst>
          </p:cNvPr>
          <p:cNvSpPr/>
          <p:nvPr/>
        </p:nvSpPr>
        <p:spPr>
          <a:xfrm>
            <a:off x="5089715" y="1121606"/>
            <a:ext cx="4054286" cy="3288100"/>
          </a:xfrm>
          <a:prstGeom prst="rect">
            <a:avLst/>
          </a:prstGeom>
          <a:solidFill>
            <a:srgbClr val="C00000"/>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Fiber Optics Feel the Heat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000956"/>
            <a:ext cx="3429562" cy="4227509"/>
          </a:xfrm>
        </p:spPr>
        <p:txBody>
          <a:bodyPr/>
          <a:lstStyle/>
          <a:p>
            <a:pPr marL="0" indent="0">
              <a:buNone/>
            </a:pPr>
            <a:r>
              <a:rPr lang="en-US" dirty="0">
                <a:solidFill>
                  <a:srgbClr val="C00000"/>
                </a:solidFill>
              </a:rPr>
              <a:t>Ames Research Center</a:t>
            </a:r>
          </a:p>
          <a:p>
            <a:r>
              <a:rPr lang="en-US" dirty="0">
                <a:solidFill>
                  <a:srgbClr val="C00000"/>
                </a:solidFill>
              </a:rPr>
              <a:t>Intelligent Fiber Optic Systems:   San Jose, CA</a:t>
            </a:r>
          </a:p>
          <a:p>
            <a:pPr marL="0" indent="0">
              <a:buNone/>
            </a:pPr>
            <a:endParaRPr lang="en-US" dirty="0"/>
          </a:p>
          <a:p>
            <a:pPr marL="0" indent="0">
              <a:buNone/>
            </a:pPr>
            <a:r>
              <a:rPr lang="en-US" dirty="0">
                <a:solidFill>
                  <a:schemeClr val="tx1"/>
                </a:solidFill>
              </a:rPr>
              <a:t>Abstract:</a:t>
            </a:r>
          </a:p>
          <a:p>
            <a:r>
              <a:rPr lang="en-US" sz="1400" b="0" dirty="0">
                <a:solidFill>
                  <a:schemeClr val="tx1"/>
                </a:solidFill>
              </a:rPr>
              <a:t>Development of high-heat fiber optic temperature sensors for testing spacecraft heat shields shows promise for semiconductor manufacturing.</a:t>
            </a:r>
          </a:p>
        </p:txBody>
      </p:sp>
      <p:pic>
        <p:nvPicPr>
          <p:cNvPr id="10" name="Picture 9">
            <a:extLst>
              <a:ext uri="{FF2B5EF4-FFF2-40B4-BE49-F238E27FC236}">
                <a16:creationId xmlns:a16="http://schemas.microsoft.com/office/drawing/2014/main" id="{C5E7C646-77E2-9847-9D55-0F884272A9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0375"/>
          <a:stretch/>
        </p:blipFill>
        <p:spPr>
          <a:xfrm flipH="1">
            <a:off x="4357548" y="767204"/>
            <a:ext cx="4786452" cy="2967694"/>
          </a:xfrm>
          <a:prstGeom prst="rect">
            <a:avLst/>
          </a:prstGeom>
        </p:spPr>
      </p:pic>
      <p:pic>
        <p:nvPicPr>
          <p:cNvPr id="7" name="Picture 6">
            <a:extLst>
              <a:ext uri="{FF2B5EF4-FFF2-40B4-BE49-F238E27FC236}">
                <a16:creationId xmlns:a16="http://schemas.microsoft.com/office/drawing/2014/main" id="{3070F935-87BE-1648-B79B-756B7BE03A49}"/>
              </a:ext>
            </a:extLst>
          </p:cNvPr>
          <p:cNvPicPr>
            <a:picLocks noChangeAspect="1"/>
          </p:cNvPicPr>
          <p:nvPr/>
        </p:nvPicPr>
        <p:blipFill>
          <a:blip r:embed="rId3"/>
          <a:stretch>
            <a:fillRect/>
          </a:stretch>
        </p:blipFill>
        <p:spPr>
          <a:xfrm>
            <a:off x="3891378" y="3361494"/>
            <a:ext cx="1981200" cy="1320800"/>
          </a:xfrm>
          <a:prstGeom prst="rect">
            <a:avLst/>
          </a:prstGeom>
        </p:spPr>
      </p:pic>
    </p:spTree>
    <p:extLst>
      <p:ext uri="{BB962C8B-B14F-4D97-AF65-F5344CB8AC3E}">
        <p14:creationId xmlns:p14="http://schemas.microsoft.com/office/powerpoint/2010/main" val="1504145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8F522E-EDEB-BE42-89B8-D02770FAE62C}"/>
              </a:ext>
            </a:extLst>
          </p:cNvPr>
          <p:cNvSpPr/>
          <p:nvPr/>
        </p:nvSpPr>
        <p:spPr>
          <a:xfrm>
            <a:off x="5089715" y="1121606"/>
            <a:ext cx="4054286" cy="3288100"/>
          </a:xfrm>
          <a:prstGeom prst="rect">
            <a:avLst/>
          </a:prstGeom>
          <a:solidFill>
            <a:srgbClr val="C00000"/>
          </a:solidFill>
        </p:spPr>
        <p:txBody>
          <a:bodyPr wrap="square" rtlCol="0" anchor="ctr">
            <a:spAutoFit/>
          </a:bodyPr>
          <a:lstStyle/>
          <a:p>
            <a:pPr algn="l"/>
            <a:endParaRPr lang="en-US" sz="2800" b="1" dirty="0">
              <a:solidFill>
                <a:srgbClr val="00599B"/>
              </a:solidFill>
            </a:endParaRPr>
          </a:p>
        </p:txBody>
      </p:sp>
      <p:pic>
        <p:nvPicPr>
          <p:cNvPr id="8" name="Picture 7">
            <a:extLst>
              <a:ext uri="{FF2B5EF4-FFF2-40B4-BE49-F238E27FC236}">
                <a16:creationId xmlns:a16="http://schemas.microsoft.com/office/drawing/2014/main" id="{EB9A3459-D138-1F43-A56C-7A690C20ED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28247" y="2854777"/>
            <a:ext cx="3052483" cy="1816954"/>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Engine Pump Helps Computers Chill Out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3919383" cy="4227509"/>
          </a:xfrm>
        </p:spPr>
        <p:txBody>
          <a:bodyPr/>
          <a:lstStyle/>
          <a:p>
            <a:pPr marL="0" indent="0">
              <a:buNone/>
            </a:pPr>
            <a:r>
              <a:rPr lang="en-US" dirty="0">
                <a:solidFill>
                  <a:srgbClr val="C00000"/>
                </a:solidFill>
              </a:rPr>
              <a:t>Glenn Research Center</a:t>
            </a:r>
          </a:p>
          <a:p>
            <a:r>
              <a:rPr lang="en-US" dirty="0" err="1">
                <a:solidFill>
                  <a:srgbClr val="C00000"/>
                </a:solidFill>
              </a:rPr>
              <a:t>Chilldyne</a:t>
            </a:r>
            <a:r>
              <a:rPr lang="en-US" dirty="0">
                <a:solidFill>
                  <a:srgbClr val="C00000"/>
                </a:solidFill>
              </a:rPr>
              <a:t>: Carlsbad, CA</a:t>
            </a:r>
          </a:p>
          <a:p>
            <a:pPr marL="0" indent="0">
              <a:buNone/>
            </a:pPr>
            <a:endParaRPr lang="en-US" dirty="0"/>
          </a:p>
          <a:p>
            <a:pPr marL="0" indent="0">
              <a:buNone/>
            </a:pPr>
            <a:r>
              <a:rPr lang="en-US" dirty="0">
                <a:solidFill>
                  <a:schemeClr val="tx1"/>
                </a:solidFill>
              </a:rPr>
              <a:t>Abstract:</a:t>
            </a:r>
          </a:p>
          <a:p>
            <a:r>
              <a:rPr lang="en-US" sz="1400" b="0" dirty="0">
                <a:solidFill>
                  <a:schemeClr val="tx1"/>
                </a:solidFill>
              </a:rPr>
              <a:t>NASA-backed research to make a lighter, more reliable rocket engine pump led to a liquid cooling system for supercomputer processors and servers.</a:t>
            </a:r>
          </a:p>
        </p:txBody>
      </p:sp>
      <p:pic>
        <p:nvPicPr>
          <p:cNvPr id="5" name="Picture 4">
            <a:extLst>
              <a:ext uri="{FF2B5EF4-FFF2-40B4-BE49-F238E27FC236}">
                <a16:creationId xmlns:a16="http://schemas.microsoft.com/office/drawing/2014/main" id="{4B4D5F7E-07FA-1D46-911D-F12DC964EF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531"/>
          <a:stretch/>
        </p:blipFill>
        <p:spPr>
          <a:xfrm>
            <a:off x="5557345" y="907677"/>
            <a:ext cx="3363243" cy="2141977"/>
          </a:xfrm>
          <a:prstGeom prst="rect">
            <a:avLst/>
          </a:prstGeom>
        </p:spPr>
      </p:pic>
    </p:spTree>
    <p:extLst>
      <p:ext uri="{BB962C8B-B14F-4D97-AF65-F5344CB8AC3E}">
        <p14:creationId xmlns:p14="http://schemas.microsoft.com/office/powerpoint/2010/main" val="2265580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279F81-A06A-4A4B-B290-7D3A388A23EF}"/>
              </a:ext>
            </a:extLst>
          </p:cNvPr>
          <p:cNvSpPr/>
          <p:nvPr/>
        </p:nvSpPr>
        <p:spPr>
          <a:xfrm>
            <a:off x="5089715" y="1121606"/>
            <a:ext cx="4054286" cy="3288100"/>
          </a:xfrm>
          <a:prstGeom prst="rect">
            <a:avLst/>
          </a:prstGeom>
          <a:solidFill>
            <a:srgbClr val="C00000"/>
          </a:solidFill>
        </p:spPr>
        <p:txBody>
          <a:bodyPr wrap="square" rtlCol="0" anchor="ctr">
            <a:spAutoFit/>
          </a:bodyPr>
          <a:lstStyle/>
          <a:p>
            <a:pPr algn="l"/>
            <a:endParaRPr lang="en-US" sz="2800" b="1" dirty="0">
              <a:solidFill>
                <a:srgbClr val="00599B"/>
              </a:solidFill>
            </a:endParaRPr>
          </a:p>
        </p:txBody>
      </p:sp>
      <p:pic>
        <p:nvPicPr>
          <p:cNvPr id="9" name="Picture 8">
            <a:extLst>
              <a:ext uri="{FF2B5EF4-FFF2-40B4-BE49-F238E27FC236}">
                <a16:creationId xmlns:a16="http://schemas.microsoft.com/office/drawing/2014/main" id="{8C59CFF3-4F5E-B649-8758-EAC73E138DE3}"/>
              </a:ext>
            </a:extLst>
          </p:cNvPr>
          <p:cNvPicPr>
            <a:picLocks noChangeAspect="1"/>
          </p:cNvPicPr>
          <p:nvPr/>
        </p:nvPicPr>
        <p:blipFill>
          <a:blip r:embed="rId2"/>
          <a:stretch>
            <a:fillRect/>
          </a:stretch>
        </p:blipFill>
        <p:spPr>
          <a:xfrm>
            <a:off x="4103092" y="1872752"/>
            <a:ext cx="2896265" cy="1922930"/>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Cooling Rocket Fuel and Drinks Alike</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3634743" cy="4227509"/>
          </a:xfrm>
        </p:spPr>
        <p:txBody>
          <a:bodyPr/>
          <a:lstStyle/>
          <a:p>
            <a:pPr marL="0" indent="0">
              <a:buNone/>
            </a:pPr>
            <a:r>
              <a:rPr lang="en-US" dirty="0">
                <a:solidFill>
                  <a:srgbClr val="C00000"/>
                </a:solidFill>
              </a:rPr>
              <a:t>Kennedy Space Center</a:t>
            </a:r>
          </a:p>
          <a:p>
            <a:r>
              <a:rPr lang="en-US" dirty="0" err="1">
                <a:solidFill>
                  <a:srgbClr val="C00000"/>
                </a:solidFill>
              </a:rPr>
              <a:t>CamelBak</a:t>
            </a:r>
            <a:r>
              <a:rPr lang="en-US" dirty="0">
                <a:solidFill>
                  <a:srgbClr val="C00000"/>
                </a:solidFill>
              </a:rPr>
              <a:t>: Petaluma, CA</a:t>
            </a:r>
          </a:p>
          <a:p>
            <a:pPr marL="0" indent="0">
              <a:buNone/>
            </a:pPr>
            <a:endParaRPr lang="en-US" dirty="0"/>
          </a:p>
          <a:p>
            <a:pPr marL="0" indent="0">
              <a:buNone/>
            </a:pPr>
            <a:r>
              <a:rPr lang="en-US" dirty="0">
                <a:solidFill>
                  <a:schemeClr val="tx1"/>
                </a:solidFill>
              </a:rPr>
              <a:t>Abstract:</a:t>
            </a:r>
          </a:p>
          <a:p>
            <a:r>
              <a:rPr lang="en-US" sz="1400" b="0" dirty="0">
                <a:solidFill>
                  <a:schemeClr val="tx1"/>
                </a:solidFill>
              </a:rPr>
              <a:t>Aerogels designed </a:t>
            </a:r>
            <a:r>
              <a:rPr lang="en-US" sz="1400" dirty="0">
                <a:solidFill>
                  <a:schemeClr val="tx1"/>
                </a:solidFill>
              </a:rPr>
              <a:t>to</a:t>
            </a:r>
            <a:r>
              <a:rPr lang="en-US" sz="1400" b="0" dirty="0">
                <a:solidFill>
                  <a:schemeClr val="tx1"/>
                </a:solidFill>
              </a:rPr>
              <a:t> keep cryogenic fuels cold are seeing new life as insulation for water bottles. They make sure drinks stay at the desired temperature longer.</a:t>
            </a:r>
          </a:p>
        </p:txBody>
      </p:sp>
      <p:pic>
        <p:nvPicPr>
          <p:cNvPr id="5" name="Picture 4" descr="A close up of a bottle on the counter&#10;&#10;Description automatically generated">
            <a:extLst>
              <a:ext uri="{FF2B5EF4-FFF2-40B4-BE49-F238E27FC236}">
                <a16:creationId xmlns:a16="http://schemas.microsoft.com/office/drawing/2014/main" id="{6FDA34E2-E7EC-984D-8B82-890F8E737C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2802" y="746536"/>
            <a:ext cx="1065336" cy="3904292"/>
          </a:xfrm>
          <a:prstGeom prst="rect">
            <a:avLst/>
          </a:prstGeom>
        </p:spPr>
      </p:pic>
    </p:spTree>
    <p:extLst>
      <p:ext uri="{BB962C8B-B14F-4D97-AF65-F5344CB8AC3E}">
        <p14:creationId xmlns:p14="http://schemas.microsoft.com/office/powerpoint/2010/main" val="26976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548AA7-6611-B048-8D2F-7730927AEFEF}"/>
              </a:ext>
            </a:extLst>
          </p:cNvPr>
          <p:cNvSpPr/>
          <p:nvPr/>
        </p:nvSpPr>
        <p:spPr>
          <a:xfrm>
            <a:off x="0" y="1744133"/>
            <a:ext cx="6841067" cy="2814261"/>
          </a:xfrm>
          <a:prstGeom prst="rect">
            <a:avLst/>
          </a:prstGeom>
          <a:solidFill>
            <a:schemeClr val="tx2"/>
          </a:solidFill>
        </p:spPr>
        <p:txBody>
          <a:bodyPr wrap="square" rtlCol="0" anchor="ctr">
            <a:spAutoFit/>
          </a:bodyPr>
          <a:lstStyle/>
          <a:p>
            <a:pPr algn="l"/>
            <a:endParaRPr lang="en-US" sz="2800" b="1" dirty="0">
              <a:solidFill>
                <a:srgbClr val="00599B"/>
              </a:solidFill>
            </a:endParaRPr>
          </a:p>
        </p:txBody>
      </p:sp>
      <p:pic>
        <p:nvPicPr>
          <p:cNvPr id="8" name="Picture 7" descr="A picture containing motorcycle, person, driving, sign&#10;&#10;Description automatically generated">
            <a:extLst>
              <a:ext uri="{FF2B5EF4-FFF2-40B4-BE49-F238E27FC236}">
                <a16:creationId xmlns:a16="http://schemas.microsoft.com/office/drawing/2014/main" id="{C290AE19-6049-5841-84FA-5E62DA88C0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7999" y="2152905"/>
            <a:ext cx="4702132" cy="2405489"/>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663419" cy="510778"/>
          </a:xfrm>
        </p:spPr>
        <p:txBody>
          <a:bodyPr/>
          <a:lstStyle/>
          <a:p>
            <a:r>
              <a:rPr lang="en-US" dirty="0"/>
              <a:t>Planets Take Virtual Shape on Earth with NASA Knowledge and Imagery</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7" y="1938608"/>
            <a:ext cx="2635590" cy="2869841"/>
          </a:xfrm>
        </p:spPr>
        <p:txBody>
          <a:bodyPr/>
          <a:lstStyle/>
          <a:p>
            <a:r>
              <a:rPr lang="en-US" sz="2000" dirty="0">
                <a:solidFill>
                  <a:schemeClr val="tx1"/>
                </a:solidFill>
              </a:rPr>
              <a:t>Spinoff Theme</a:t>
            </a:r>
          </a:p>
          <a:p>
            <a:r>
              <a:rPr lang="en-US" sz="1600" dirty="0">
                <a:solidFill>
                  <a:schemeClr val="tx1"/>
                </a:solidFill>
              </a:rPr>
              <a:t>NASA archives make data from the space agency’s planetary missions – and tools to process and use it – freely available to the public, including makers of virtual and augmented reality products. </a:t>
            </a:r>
          </a:p>
        </p:txBody>
      </p:sp>
      <p:sp>
        <p:nvSpPr>
          <p:cNvPr id="7" name="Rectangle 6">
            <a:extLst>
              <a:ext uri="{FF2B5EF4-FFF2-40B4-BE49-F238E27FC236}">
                <a16:creationId xmlns:a16="http://schemas.microsoft.com/office/drawing/2014/main" id="{D71C4627-6998-A54B-AF66-FA953AF2EE7C}"/>
              </a:ext>
            </a:extLst>
          </p:cNvPr>
          <p:cNvSpPr/>
          <p:nvPr/>
        </p:nvSpPr>
        <p:spPr>
          <a:xfrm>
            <a:off x="134905" y="969197"/>
            <a:ext cx="6321073" cy="523220"/>
          </a:xfrm>
          <a:prstGeom prst="rect">
            <a:avLst/>
          </a:prstGeom>
        </p:spPr>
        <p:txBody>
          <a:bodyPr wrap="square">
            <a:spAutoFit/>
          </a:bodyPr>
          <a:lstStyle/>
          <a:p>
            <a:r>
              <a:rPr lang="en-US" sz="1400" dirty="0">
                <a:solidFill>
                  <a:schemeClr val="tx1">
                    <a:lumMod val="50000"/>
                  </a:schemeClr>
                </a:solidFill>
              </a:rPr>
              <a:t>Companies are creating virtual worlds with NASA’s planetary data and augmenting our own, enabling immersive experiences of space</a:t>
            </a:r>
          </a:p>
        </p:txBody>
      </p:sp>
      <p:pic>
        <p:nvPicPr>
          <p:cNvPr id="5" name="Picture 4" descr="A picture containing indoor, table, small, sitting&#10;&#10;Description automatically generated">
            <a:extLst>
              <a:ext uri="{FF2B5EF4-FFF2-40B4-BE49-F238E27FC236}">
                <a16:creationId xmlns:a16="http://schemas.microsoft.com/office/drawing/2014/main" id="{2D1220CF-93C8-C94B-9588-43A4A50C7F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6200" y="969197"/>
            <a:ext cx="2717800" cy="2514600"/>
          </a:xfrm>
          <a:prstGeom prst="rect">
            <a:avLst/>
          </a:prstGeom>
        </p:spPr>
      </p:pic>
    </p:spTree>
    <p:extLst>
      <p:ext uri="{BB962C8B-B14F-4D97-AF65-F5344CB8AC3E}">
        <p14:creationId xmlns:p14="http://schemas.microsoft.com/office/powerpoint/2010/main" val="1040986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FC3CA-F6E5-F24C-8EB7-2E3E75CF813F}"/>
              </a:ext>
            </a:extLst>
          </p:cNvPr>
          <p:cNvSpPr/>
          <p:nvPr/>
        </p:nvSpPr>
        <p:spPr>
          <a:xfrm>
            <a:off x="0" y="1298398"/>
            <a:ext cx="3510366" cy="3288100"/>
          </a:xfrm>
          <a:prstGeom prst="rect">
            <a:avLst/>
          </a:prstGeom>
          <a:solidFill>
            <a:srgbClr val="E0A42B"/>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b="0" dirty="0"/>
              <a:t>The Rewards of Perseverance</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716657"/>
            <a:ext cx="3025154" cy="2869841"/>
          </a:xfrm>
        </p:spPr>
        <p:txBody>
          <a:bodyPr/>
          <a:lstStyle/>
          <a:p>
            <a:r>
              <a:rPr lang="en-US" sz="2000" b="0" dirty="0">
                <a:solidFill>
                  <a:schemeClr val="tx1"/>
                </a:solidFill>
              </a:rPr>
              <a:t>Spinoff Theme </a:t>
            </a:r>
          </a:p>
          <a:p>
            <a:r>
              <a:rPr lang="en-US" sz="1600" dirty="0">
                <a:solidFill>
                  <a:schemeClr val="tx1"/>
                </a:solidFill>
              </a:rPr>
              <a:t>NASA is constantly working to create the technology needed for current and future missions to Mars. Read on for examples of some of the innovations created with that goal in mind that have found important uses here on Earth, too. </a:t>
            </a:r>
          </a:p>
        </p:txBody>
      </p:sp>
      <p:sp>
        <p:nvSpPr>
          <p:cNvPr id="7" name="Rectangle 6">
            <a:extLst>
              <a:ext uri="{FF2B5EF4-FFF2-40B4-BE49-F238E27FC236}">
                <a16:creationId xmlns:a16="http://schemas.microsoft.com/office/drawing/2014/main" id="{D71C4627-6998-A54B-AF66-FA953AF2EE7C}"/>
              </a:ext>
            </a:extLst>
          </p:cNvPr>
          <p:cNvSpPr/>
          <p:nvPr/>
        </p:nvSpPr>
        <p:spPr>
          <a:xfrm>
            <a:off x="134905" y="496232"/>
            <a:ext cx="5664762" cy="523220"/>
          </a:xfrm>
          <a:prstGeom prst="rect">
            <a:avLst/>
          </a:prstGeom>
        </p:spPr>
        <p:txBody>
          <a:bodyPr wrap="square">
            <a:spAutoFit/>
          </a:bodyPr>
          <a:lstStyle/>
          <a:p>
            <a:r>
              <a:rPr lang="en-US" sz="1400" dirty="0">
                <a:solidFill>
                  <a:srgbClr val="E7AF26"/>
                </a:solidFill>
              </a:rPr>
              <a:t>Even before the Perseverance rover gets to Mars, work that went into it is already paying off on Earth </a:t>
            </a:r>
          </a:p>
        </p:txBody>
      </p:sp>
      <p:pic>
        <p:nvPicPr>
          <p:cNvPr id="6" name="Picture 5">
            <a:extLst>
              <a:ext uri="{FF2B5EF4-FFF2-40B4-BE49-F238E27FC236}">
                <a16:creationId xmlns:a16="http://schemas.microsoft.com/office/drawing/2014/main" id="{2F34796B-C257-104D-9DA0-AA4ACF8D296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23"/>
          <a:stretch/>
        </p:blipFill>
        <p:spPr>
          <a:xfrm>
            <a:off x="3369732" y="1298398"/>
            <a:ext cx="5774267" cy="3288100"/>
          </a:xfrm>
          <a:prstGeom prst="rect">
            <a:avLst/>
          </a:prstGeom>
        </p:spPr>
      </p:pic>
    </p:spTree>
    <p:extLst>
      <p:ext uri="{BB962C8B-B14F-4D97-AF65-F5344CB8AC3E}">
        <p14:creationId xmlns:p14="http://schemas.microsoft.com/office/powerpoint/2010/main" val="841940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7C6900-810D-4649-9EB6-AF1C6AB18DC3}"/>
              </a:ext>
            </a:extLst>
          </p:cNvPr>
          <p:cNvSpPr/>
          <p:nvPr/>
        </p:nvSpPr>
        <p:spPr>
          <a:xfrm>
            <a:off x="5274733" y="1085221"/>
            <a:ext cx="3869267" cy="2814261"/>
          </a:xfrm>
          <a:prstGeom prst="rect">
            <a:avLst/>
          </a:prstGeom>
          <a:solidFill>
            <a:schemeClr val="tx2"/>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Navigating Curiosity’s Path</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3040327" cy="4227509"/>
          </a:xfrm>
        </p:spPr>
        <p:txBody>
          <a:bodyPr/>
          <a:lstStyle/>
          <a:p>
            <a:r>
              <a:rPr lang="en-US" dirty="0">
                <a:solidFill>
                  <a:schemeClr val="tx1">
                    <a:lumMod val="50000"/>
                  </a:schemeClr>
                </a:solidFill>
              </a:rPr>
              <a:t>Jet Propulsion Laboratory</a:t>
            </a:r>
          </a:p>
          <a:p>
            <a:r>
              <a:rPr lang="en-US" dirty="0">
                <a:solidFill>
                  <a:schemeClr val="tx1">
                    <a:lumMod val="50000"/>
                  </a:schemeClr>
                </a:solidFill>
              </a:rPr>
              <a:t>Google: Mountain View, CA</a:t>
            </a:r>
          </a:p>
          <a:p>
            <a:endParaRPr lang="en-US" dirty="0">
              <a:solidFill>
                <a:schemeClr val="tx2"/>
              </a:solidFill>
            </a:endParaRPr>
          </a:p>
          <a:p>
            <a:r>
              <a:rPr lang="en-US" dirty="0">
                <a:solidFill>
                  <a:schemeClr val="tx1"/>
                </a:solidFill>
              </a:rPr>
              <a:t>Abstract:</a:t>
            </a:r>
          </a:p>
          <a:p>
            <a:r>
              <a:rPr lang="en-US" sz="1400" dirty="0">
                <a:solidFill>
                  <a:schemeClr val="tx1"/>
                </a:solidFill>
              </a:rPr>
              <a:t>A Space Act Agreement enabled NASA and Google to collaborate on Access Mars, a virtual reality experience that allows anyone with an internet connection to explore the Red Planet. </a:t>
            </a:r>
          </a:p>
          <a:p>
            <a:endParaRPr lang="en-US" dirty="0"/>
          </a:p>
        </p:txBody>
      </p:sp>
      <p:pic>
        <p:nvPicPr>
          <p:cNvPr id="11" name="Picture 10" descr="A picture containing person, motorcycle, vehicle, parked&#10;&#10;Description automatically generated">
            <a:extLst>
              <a:ext uri="{FF2B5EF4-FFF2-40B4-BE49-F238E27FC236}">
                <a16:creationId xmlns:a16="http://schemas.microsoft.com/office/drawing/2014/main" id="{414DE815-4D77-2545-9456-094A0FD554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96841" y="1972366"/>
            <a:ext cx="5259523" cy="2678461"/>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6940697E-AAC8-FB4D-A86F-6640B8F523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6432" y="867103"/>
            <a:ext cx="2800340" cy="1927116"/>
          </a:xfrm>
          <a:prstGeom prst="rect">
            <a:avLst/>
          </a:prstGeom>
        </p:spPr>
      </p:pic>
    </p:spTree>
    <p:extLst>
      <p:ext uri="{BB962C8B-B14F-4D97-AF65-F5344CB8AC3E}">
        <p14:creationId xmlns:p14="http://schemas.microsoft.com/office/powerpoint/2010/main" val="82690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holding a cellphone&#10;&#10;Description automatically generated">
            <a:extLst>
              <a:ext uri="{FF2B5EF4-FFF2-40B4-BE49-F238E27FC236}">
                <a16:creationId xmlns:a16="http://schemas.microsoft.com/office/drawing/2014/main" id="{BA1BF513-53E7-5946-B6D4-045B699F94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2059" r="2049" b="5085"/>
          <a:stretch/>
        </p:blipFill>
        <p:spPr>
          <a:xfrm>
            <a:off x="3175232" y="2199290"/>
            <a:ext cx="3536895" cy="2944210"/>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The World at Your Fingertips</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4712992" cy="4227509"/>
          </a:xfrm>
        </p:spPr>
        <p:txBody>
          <a:bodyPr/>
          <a:lstStyle/>
          <a:p>
            <a:r>
              <a:rPr lang="en-US" dirty="0">
                <a:solidFill>
                  <a:schemeClr val="tx1">
                    <a:lumMod val="50000"/>
                  </a:schemeClr>
                </a:solidFill>
              </a:rPr>
              <a:t>Goddard Space Flight Center</a:t>
            </a:r>
          </a:p>
          <a:p>
            <a:r>
              <a:rPr lang="en-US" dirty="0">
                <a:solidFill>
                  <a:schemeClr val="tx1">
                    <a:lumMod val="50000"/>
                  </a:schemeClr>
                </a:solidFill>
              </a:rPr>
              <a:t>Quantum AR Technologies: Cupertino, CA</a:t>
            </a:r>
          </a:p>
          <a:p>
            <a:endParaRPr lang="en-US" dirty="0"/>
          </a:p>
          <a:p>
            <a:r>
              <a:rPr lang="en-US" dirty="0">
                <a:solidFill>
                  <a:schemeClr val="tx1"/>
                </a:solidFill>
              </a:rPr>
              <a:t>Abstract:</a:t>
            </a:r>
          </a:p>
          <a:p>
            <a:r>
              <a:rPr lang="en-US" sz="1400" dirty="0" err="1">
                <a:solidFill>
                  <a:schemeClr val="tx1"/>
                </a:solidFill>
              </a:rPr>
              <a:t>AstroReality</a:t>
            </a:r>
            <a:r>
              <a:rPr lang="en-US" sz="1400" dirty="0">
                <a:solidFill>
                  <a:schemeClr val="tx1"/>
                </a:solidFill>
              </a:rPr>
              <a:t>, a brand of Quantum AR, uses publicly available NASA data to create models of the </a:t>
            </a:r>
            <a:br>
              <a:rPr lang="en-US" sz="1400" dirty="0">
                <a:solidFill>
                  <a:schemeClr val="tx1"/>
                </a:solidFill>
              </a:rPr>
            </a:br>
            <a:r>
              <a:rPr lang="en-US" sz="1400" dirty="0">
                <a:solidFill>
                  <a:schemeClr val="tx1"/>
                </a:solidFill>
              </a:rPr>
              <a:t>Moon and planets that pair with the </a:t>
            </a:r>
            <a:br>
              <a:rPr lang="en-US" sz="1400" dirty="0">
                <a:solidFill>
                  <a:schemeClr val="tx1"/>
                </a:solidFill>
              </a:rPr>
            </a:br>
            <a:r>
              <a:rPr lang="en-US" sz="1400" dirty="0">
                <a:solidFill>
                  <a:schemeClr val="tx1"/>
                </a:solidFill>
              </a:rPr>
              <a:t>company’s apps, which provide </a:t>
            </a:r>
            <a:br>
              <a:rPr lang="en-US" sz="1400" dirty="0">
                <a:solidFill>
                  <a:schemeClr val="tx1"/>
                </a:solidFill>
              </a:rPr>
            </a:br>
            <a:r>
              <a:rPr lang="en-US" sz="1400" dirty="0">
                <a:solidFill>
                  <a:schemeClr val="tx1"/>
                </a:solidFill>
              </a:rPr>
              <a:t>additional information about specific </a:t>
            </a:r>
            <a:br>
              <a:rPr lang="en-US" sz="1400" dirty="0">
                <a:solidFill>
                  <a:schemeClr val="tx1"/>
                </a:solidFill>
              </a:rPr>
            </a:br>
            <a:r>
              <a:rPr lang="en-US" sz="1400" dirty="0">
                <a:solidFill>
                  <a:schemeClr val="tx1"/>
                </a:solidFill>
              </a:rPr>
              <a:t>lunar and planetary features. </a:t>
            </a:r>
          </a:p>
          <a:p>
            <a:endParaRPr lang="en-US" dirty="0"/>
          </a:p>
        </p:txBody>
      </p:sp>
      <p:pic>
        <p:nvPicPr>
          <p:cNvPr id="6" name="Picture 5" descr="A picture containing indoor, table, sitting, food&#10;&#10;Description automatically generated">
            <a:extLst>
              <a:ext uri="{FF2B5EF4-FFF2-40B4-BE49-F238E27FC236}">
                <a16:creationId xmlns:a16="http://schemas.microsoft.com/office/drawing/2014/main" id="{C54C8BE9-270C-1344-9FFE-9E240FFD75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1387"/>
          <a:stretch/>
        </p:blipFill>
        <p:spPr>
          <a:xfrm>
            <a:off x="5350724" y="1056290"/>
            <a:ext cx="3793276" cy="1718441"/>
          </a:xfrm>
          <a:prstGeom prst="rect">
            <a:avLst/>
          </a:prstGeom>
        </p:spPr>
      </p:pic>
    </p:spTree>
    <p:extLst>
      <p:ext uri="{BB962C8B-B14F-4D97-AF65-F5344CB8AC3E}">
        <p14:creationId xmlns:p14="http://schemas.microsoft.com/office/powerpoint/2010/main" val="2185544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CB6663-315E-3548-9652-D6B0ECE3684E}"/>
              </a:ext>
            </a:extLst>
          </p:cNvPr>
          <p:cNvSpPr/>
          <p:nvPr/>
        </p:nvSpPr>
        <p:spPr>
          <a:xfrm>
            <a:off x="0" y="1744133"/>
            <a:ext cx="5494867" cy="2814261"/>
          </a:xfrm>
          <a:prstGeom prst="rect">
            <a:avLst/>
          </a:prstGeom>
          <a:solidFill>
            <a:srgbClr val="CC562A"/>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663419" cy="510778"/>
          </a:xfrm>
        </p:spPr>
        <p:txBody>
          <a:bodyPr/>
          <a:lstStyle/>
          <a:p>
            <a:r>
              <a:rPr lang="en-US" dirty="0"/>
              <a:t>Food Safety Program for Space Has Taken Over on Earth</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916698"/>
            <a:ext cx="4039161" cy="2869841"/>
          </a:xfrm>
        </p:spPr>
        <p:txBody>
          <a:bodyPr/>
          <a:lstStyle/>
          <a:p>
            <a:r>
              <a:rPr lang="en-US" sz="2000" dirty="0">
                <a:solidFill>
                  <a:schemeClr val="tx1"/>
                </a:solidFill>
              </a:rPr>
              <a:t>Spinoff Theme</a:t>
            </a:r>
          </a:p>
          <a:p>
            <a:r>
              <a:rPr lang="en-US" sz="1600" dirty="0">
                <a:solidFill>
                  <a:schemeClr val="tx1"/>
                </a:solidFill>
              </a:rPr>
              <a:t>Facing strict reliability requirements, NASA and Pillsbury personnel invented a system to prevent hazards from entering foods processed for the Apollo astronauts. Their approach now assures safe processed foods all over the world. </a:t>
            </a:r>
          </a:p>
          <a:p>
            <a:pPr marL="0" indent="0">
              <a:buNone/>
            </a:pPr>
            <a:endParaRPr lang="en-US" dirty="0"/>
          </a:p>
        </p:txBody>
      </p:sp>
      <p:sp>
        <p:nvSpPr>
          <p:cNvPr id="7" name="Rectangle 6">
            <a:extLst>
              <a:ext uri="{FF2B5EF4-FFF2-40B4-BE49-F238E27FC236}">
                <a16:creationId xmlns:a16="http://schemas.microsoft.com/office/drawing/2014/main" id="{D71C4627-6998-A54B-AF66-FA953AF2EE7C}"/>
              </a:ext>
            </a:extLst>
          </p:cNvPr>
          <p:cNvSpPr/>
          <p:nvPr/>
        </p:nvSpPr>
        <p:spPr>
          <a:xfrm>
            <a:off x="134905" y="969197"/>
            <a:ext cx="4252850" cy="523220"/>
          </a:xfrm>
          <a:prstGeom prst="rect">
            <a:avLst/>
          </a:prstGeom>
        </p:spPr>
        <p:txBody>
          <a:bodyPr wrap="square">
            <a:spAutoFit/>
          </a:bodyPr>
          <a:lstStyle/>
          <a:p>
            <a:r>
              <a:rPr lang="en-US" sz="1400" dirty="0">
                <a:solidFill>
                  <a:srgbClr val="CC562A"/>
                </a:solidFill>
              </a:rPr>
              <a:t>System created for Apollo astronaut food has become the global standard for hazard prevention </a:t>
            </a:r>
          </a:p>
        </p:txBody>
      </p:sp>
      <p:pic>
        <p:nvPicPr>
          <p:cNvPr id="12" name="Picture 11" descr="A group of people sitting at a table with food&#10;&#10;Description automatically generated">
            <a:extLst>
              <a:ext uri="{FF2B5EF4-FFF2-40B4-BE49-F238E27FC236}">
                <a16:creationId xmlns:a16="http://schemas.microsoft.com/office/drawing/2014/main" id="{53740DF9-8656-904C-95CF-C3E14761B6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649" t="8382" b="3903"/>
          <a:stretch/>
        </p:blipFill>
        <p:spPr>
          <a:xfrm>
            <a:off x="4387755" y="999637"/>
            <a:ext cx="4155704" cy="2814261"/>
          </a:xfrm>
          <a:prstGeom prst="rect">
            <a:avLst/>
          </a:prstGeom>
        </p:spPr>
      </p:pic>
      <p:pic>
        <p:nvPicPr>
          <p:cNvPr id="14" name="Picture 13" descr="A hand holding a cell phone&#10;&#10;Description automatically generated">
            <a:extLst>
              <a:ext uri="{FF2B5EF4-FFF2-40B4-BE49-F238E27FC236}">
                <a16:creationId xmlns:a16="http://schemas.microsoft.com/office/drawing/2014/main" id="{A5D7A4A7-6478-2942-B437-A5A07267FC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7476" y="2486716"/>
            <a:ext cx="3326524" cy="2656784"/>
          </a:xfrm>
          <a:prstGeom prst="rect">
            <a:avLst/>
          </a:prstGeom>
        </p:spPr>
      </p:pic>
    </p:spTree>
    <p:extLst>
      <p:ext uri="{BB962C8B-B14F-4D97-AF65-F5344CB8AC3E}">
        <p14:creationId xmlns:p14="http://schemas.microsoft.com/office/powerpoint/2010/main" val="2109778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EB4C5-0A47-9343-9871-155217CE6DE0}"/>
              </a:ext>
            </a:extLst>
          </p:cNvPr>
          <p:cNvSpPr/>
          <p:nvPr/>
        </p:nvSpPr>
        <p:spPr>
          <a:xfrm>
            <a:off x="5240867" y="1913467"/>
            <a:ext cx="3903132" cy="2742548"/>
          </a:xfrm>
          <a:prstGeom prst="rect">
            <a:avLst/>
          </a:prstGeom>
          <a:solidFill>
            <a:srgbClr val="CC562A"/>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Safe Enough for Space</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4295205" cy="4227509"/>
          </a:xfrm>
        </p:spPr>
        <p:txBody>
          <a:bodyPr/>
          <a:lstStyle/>
          <a:p>
            <a:r>
              <a:rPr lang="en-US" dirty="0">
                <a:solidFill>
                  <a:srgbClr val="CC562A"/>
                </a:solidFill>
              </a:rPr>
              <a:t>Johnson Space Center</a:t>
            </a:r>
          </a:p>
          <a:p>
            <a:r>
              <a:rPr lang="en-US" dirty="0">
                <a:solidFill>
                  <a:srgbClr val="CC562A"/>
                </a:solidFill>
              </a:rPr>
              <a:t>Pillsbury/General Mills: Minneapolis, MN</a:t>
            </a:r>
          </a:p>
          <a:p>
            <a:endParaRPr lang="en-US" dirty="0"/>
          </a:p>
          <a:p>
            <a:r>
              <a:rPr lang="en-US" dirty="0">
                <a:solidFill>
                  <a:schemeClr val="tx1"/>
                </a:solidFill>
              </a:rPr>
              <a:t>Abstract:</a:t>
            </a:r>
          </a:p>
          <a:p>
            <a:r>
              <a:rPr lang="en-US" sz="1400" dirty="0">
                <a:solidFill>
                  <a:schemeClr val="tx1"/>
                </a:solidFill>
              </a:rPr>
              <a:t>The team tasked with supplying food for astronauts on the Apollo missions came up with a system to eliminate hazards from food processing. The Hazard Analysis and Critical Control Point (HACCP) system is now the global standard for food safety and regulation.  </a:t>
            </a:r>
          </a:p>
          <a:p>
            <a:endParaRPr lang="en-US" dirty="0"/>
          </a:p>
        </p:txBody>
      </p:sp>
      <p:pic>
        <p:nvPicPr>
          <p:cNvPr id="7" name="Picture 6" descr="A bunch of food on a table&#10;&#10;Description automatically generated">
            <a:extLst>
              <a:ext uri="{FF2B5EF4-FFF2-40B4-BE49-F238E27FC236}">
                <a16:creationId xmlns:a16="http://schemas.microsoft.com/office/drawing/2014/main" id="{4FEADACF-45DD-7043-9BFF-943E146EA7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006" t="19301" r="4166" b="23703"/>
          <a:stretch/>
        </p:blipFill>
        <p:spPr>
          <a:xfrm>
            <a:off x="4832424" y="1072069"/>
            <a:ext cx="4311575" cy="1925634"/>
          </a:xfrm>
          <a:prstGeom prst="rect">
            <a:avLst/>
          </a:prstGeom>
        </p:spPr>
      </p:pic>
      <p:pic>
        <p:nvPicPr>
          <p:cNvPr id="5" name="Picture 4" descr="A person cooking food in a pan&#10;&#10;Description automatically generated">
            <a:extLst>
              <a:ext uri="{FF2B5EF4-FFF2-40B4-BE49-F238E27FC236}">
                <a16:creationId xmlns:a16="http://schemas.microsoft.com/office/drawing/2014/main" id="{F0034699-0C36-3E4B-9AF5-2908F328E2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193" t="20437" r="9139" b="13762"/>
          <a:stretch/>
        </p:blipFill>
        <p:spPr>
          <a:xfrm>
            <a:off x="4832424" y="3235360"/>
            <a:ext cx="2782612" cy="1495028"/>
          </a:xfrm>
          <a:prstGeom prst="rect">
            <a:avLst/>
          </a:prstGeom>
        </p:spPr>
      </p:pic>
    </p:spTree>
    <p:extLst>
      <p:ext uri="{BB962C8B-B14F-4D97-AF65-F5344CB8AC3E}">
        <p14:creationId xmlns:p14="http://schemas.microsoft.com/office/powerpoint/2010/main" val="128937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4D1786-CB03-2F40-8222-9063B74442F1}"/>
              </a:ext>
            </a:extLst>
          </p:cNvPr>
          <p:cNvSpPr/>
          <p:nvPr/>
        </p:nvSpPr>
        <p:spPr>
          <a:xfrm>
            <a:off x="4756245" y="982133"/>
            <a:ext cx="4387755" cy="2814261"/>
          </a:xfrm>
          <a:prstGeom prst="rect">
            <a:avLst/>
          </a:prstGeom>
          <a:solidFill>
            <a:srgbClr val="CC562A"/>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From Farm to Table</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6"/>
            <a:ext cx="4387755" cy="4227509"/>
          </a:xfrm>
        </p:spPr>
        <p:txBody>
          <a:bodyPr/>
          <a:lstStyle/>
          <a:p>
            <a:r>
              <a:rPr lang="en-US" dirty="0">
                <a:solidFill>
                  <a:srgbClr val="CC562A"/>
                </a:solidFill>
              </a:rPr>
              <a:t>Johnson Space Center </a:t>
            </a:r>
          </a:p>
          <a:p>
            <a:r>
              <a:rPr lang="en-US" dirty="0">
                <a:solidFill>
                  <a:srgbClr val="CC562A"/>
                </a:solidFill>
              </a:rPr>
              <a:t>Butterball: Garner, NC</a:t>
            </a:r>
          </a:p>
          <a:p>
            <a:endParaRPr lang="en-US" dirty="0"/>
          </a:p>
          <a:p>
            <a:r>
              <a:rPr lang="en-US" dirty="0">
                <a:solidFill>
                  <a:schemeClr val="tx1"/>
                </a:solidFill>
              </a:rPr>
              <a:t>Abstract:</a:t>
            </a:r>
          </a:p>
          <a:p>
            <a:r>
              <a:rPr lang="en-US" sz="1400" dirty="0">
                <a:solidFill>
                  <a:schemeClr val="tx1"/>
                </a:solidFill>
              </a:rPr>
              <a:t>A HACCP plan for turkey processing means monitoring crucial points such as those where any residual farm chemicals are removed, proper refrigeration must be maintained, and antimicrobial sprays or dip tanks are used. High-pressure processing has recently become popular for poultry and various other foods as a way to eliminate potential pathogens and extend shelf life.</a:t>
            </a:r>
            <a:r>
              <a:rPr lang="en-US" sz="1400" i="1" dirty="0">
                <a:solidFill>
                  <a:schemeClr val="tx1"/>
                </a:solidFill>
              </a:rPr>
              <a:t> </a:t>
            </a:r>
            <a:endParaRPr lang="en-US" sz="1400" dirty="0">
              <a:solidFill>
                <a:schemeClr val="tx1"/>
              </a:solidFill>
            </a:endParaRPr>
          </a:p>
          <a:p>
            <a:endParaRPr lang="en-US" dirty="0"/>
          </a:p>
        </p:txBody>
      </p:sp>
      <p:pic>
        <p:nvPicPr>
          <p:cNvPr id="7" name="Picture 6" descr="A person preparing food in a kitchen&#10;&#10;Description automatically generated">
            <a:extLst>
              <a:ext uri="{FF2B5EF4-FFF2-40B4-BE49-F238E27FC236}">
                <a16:creationId xmlns:a16="http://schemas.microsoft.com/office/drawing/2014/main" id="{8418313C-51AE-5F43-A028-A9786423D2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537"/>
          <a:stretch/>
        </p:blipFill>
        <p:spPr>
          <a:xfrm>
            <a:off x="5054599" y="1279160"/>
            <a:ext cx="4089399" cy="3117045"/>
          </a:xfrm>
          <a:prstGeom prst="rect">
            <a:avLst/>
          </a:prstGeom>
        </p:spPr>
      </p:pic>
    </p:spTree>
    <p:extLst>
      <p:ext uri="{BB962C8B-B14F-4D97-AF65-F5344CB8AC3E}">
        <p14:creationId xmlns:p14="http://schemas.microsoft.com/office/powerpoint/2010/main" val="2154727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5ADD72-4B1F-DD46-A40E-FC9DC4FE0B18}"/>
              </a:ext>
            </a:extLst>
          </p:cNvPr>
          <p:cNvSpPr/>
          <p:nvPr/>
        </p:nvSpPr>
        <p:spPr>
          <a:xfrm>
            <a:off x="4756245" y="1439673"/>
            <a:ext cx="4387755" cy="2814261"/>
          </a:xfrm>
          <a:prstGeom prst="rect">
            <a:avLst/>
          </a:prstGeom>
          <a:solidFill>
            <a:srgbClr val="CC562A"/>
          </a:solidFill>
        </p:spPr>
        <p:txBody>
          <a:bodyPr wrap="square" rtlCol="0" anchor="ctr">
            <a:spAutoFit/>
          </a:bodyPr>
          <a:lstStyle/>
          <a:p>
            <a:pPr algn="l"/>
            <a:endParaRPr lang="en-US" sz="2800" b="1" dirty="0">
              <a:solidFill>
                <a:srgbClr val="00599B"/>
              </a:solidFill>
            </a:endParaRPr>
          </a:p>
        </p:txBody>
      </p:sp>
      <p:pic>
        <p:nvPicPr>
          <p:cNvPr id="5" name="Picture 4" descr="A bowl of food on a table&#10;&#10;Description automatically generated">
            <a:extLst>
              <a:ext uri="{FF2B5EF4-FFF2-40B4-BE49-F238E27FC236}">
                <a16:creationId xmlns:a16="http://schemas.microsoft.com/office/drawing/2014/main" id="{AB6A72ED-91D2-4D4E-BEF8-C5BD6D6928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5520"/>
          <a:stretch/>
        </p:blipFill>
        <p:spPr>
          <a:xfrm>
            <a:off x="4408069" y="2033398"/>
            <a:ext cx="2631558" cy="2445470"/>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Contamination-Free Canning</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21607"/>
            <a:ext cx="4216378" cy="3450394"/>
          </a:xfrm>
        </p:spPr>
        <p:txBody>
          <a:bodyPr/>
          <a:lstStyle/>
          <a:p>
            <a:r>
              <a:rPr lang="en-US" dirty="0">
                <a:solidFill>
                  <a:srgbClr val="CC562A"/>
                </a:solidFill>
              </a:rPr>
              <a:t>Johnson Space Center </a:t>
            </a:r>
          </a:p>
          <a:p>
            <a:r>
              <a:rPr lang="en-US" dirty="0">
                <a:solidFill>
                  <a:srgbClr val="CC562A"/>
                </a:solidFill>
              </a:rPr>
              <a:t>Ocean Spray: Lakeville-Middleboro, MA</a:t>
            </a:r>
          </a:p>
          <a:p>
            <a:endParaRPr lang="en-US" dirty="0"/>
          </a:p>
          <a:p>
            <a:r>
              <a:rPr lang="en-US" dirty="0">
                <a:solidFill>
                  <a:schemeClr val="tx1"/>
                </a:solidFill>
              </a:rPr>
              <a:t>Abstract:</a:t>
            </a:r>
          </a:p>
          <a:p>
            <a:r>
              <a:rPr lang="en-US" sz="1400" dirty="0">
                <a:solidFill>
                  <a:schemeClr val="tx1"/>
                </a:solidFill>
              </a:rPr>
              <a:t>Critical control points to monitor cranberry sauce production can include a washing station </a:t>
            </a:r>
            <a:br>
              <a:rPr lang="en-US" sz="1400" dirty="0">
                <a:solidFill>
                  <a:schemeClr val="tx1"/>
                </a:solidFill>
              </a:rPr>
            </a:br>
            <a:r>
              <a:rPr lang="en-US" sz="1400" dirty="0">
                <a:solidFill>
                  <a:schemeClr val="tx1"/>
                </a:solidFill>
              </a:rPr>
              <a:t>for the berries, filtration and metal detection that ensure against foreign materials, heat treatment </a:t>
            </a:r>
            <a:br>
              <a:rPr lang="en-US" sz="1400" dirty="0">
                <a:solidFill>
                  <a:schemeClr val="tx1"/>
                </a:solidFill>
              </a:rPr>
            </a:br>
            <a:r>
              <a:rPr lang="en-US" sz="1400" dirty="0">
                <a:solidFill>
                  <a:schemeClr val="tx1"/>
                </a:solidFill>
              </a:rPr>
              <a:t>for pasteurization, and checks of acidity levels, among others.</a:t>
            </a:r>
          </a:p>
          <a:p>
            <a:endParaRPr lang="en-US" dirty="0"/>
          </a:p>
        </p:txBody>
      </p:sp>
      <p:pic>
        <p:nvPicPr>
          <p:cNvPr id="7" name="Picture 6">
            <a:extLst>
              <a:ext uri="{FF2B5EF4-FFF2-40B4-BE49-F238E27FC236}">
                <a16:creationId xmlns:a16="http://schemas.microsoft.com/office/drawing/2014/main" id="{8418313C-51AE-5F43-A028-A9786423D27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039626" y="763854"/>
            <a:ext cx="1869495" cy="2636152"/>
          </a:xfrm>
          <a:prstGeom prst="rect">
            <a:avLst/>
          </a:prstGeom>
        </p:spPr>
      </p:pic>
    </p:spTree>
    <p:extLst>
      <p:ext uri="{BB962C8B-B14F-4D97-AF65-F5344CB8AC3E}">
        <p14:creationId xmlns:p14="http://schemas.microsoft.com/office/powerpoint/2010/main" val="3974939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3F7A1B-D4B0-AF48-AED9-C0DEBC1D3A14}"/>
              </a:ext>
            </a:extLst>
          </p:cNvPr>
          <p:cNvPicPr>
            <a:picLocks noChangeAspect="1"/>
          </p:cNvPicPr>
          <p:nvPr/>
        </p:nvPicPr>
        <p:blipFill rotWithShape="1">
          <a:blip r:embed="rId2"/>
          <a:srcRect l="22541" t="4815" r="-30363" b="5148"/>
          <a:stretch/>
        </p:blipFill>
        <p:spPr>
          <a:xfrm>
            <a:off x="0" y="614512"/>
            <a:ext cx="8989944" cy="4222220"/>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Spinoff Features</a:t>
            </a:r>
          </a:p>
        </p:txBody>
      </p:sp>
      <p:sp>
        <p:nvSpPr>
          <p:cNvPr id="11" name="Text Placeholder 2">
            <a:extLst>
              <a:ext uri="{FF2B5EF4-FFF2-40B4-BE49-F238E27FC236}">
                <a16:creationId xmlns:a16="http://schemas.microsoft.com/office/drawing/2014/main" id="{B754EBDA-751A-7245-9DA0-060C85C12A4F}"/>
              </a:ext>
            </a:extLst>
          </p:cNvPr>
          <p:cNvSpPr>
            <a:spLocks noGrp="1"/>
          </p:cNvSpPr>
          <p:nvPr>
            <p:ph type="body" sz="quarter" idx="11"/>
          </p:nvPr>
        </p:nvSpPr>
        <p:spPr>
          <a:xfrm>
            <a:off x="4749800" y="1439333"/>
            <a:ext cx="4013200" cy="2844121"/>
          </a:xfrm>
        </p:spPr>
        <p:txBody>
          <a:bodyPr/>
          <a:lstStyle/>
          <a:p>
            <a:pPr>
              <a:lnSpc>
                <a:spcPts val="2460"/>
              </a:lnSpc>
            </a:pPr>
            <a:r>
              <a:rPr lang="en-US" dirty="0">
                <a:solidFill>
                  <a:schemeClr val="tx1"/>
                </a:solidFill>
              </a:rPr>
              <a:t>We are always advancing technology to enable exploration of our home planet and beyond. The following slides give a glimpse of some more ways this technology improves life </a:t>
            </a:r>
            <a:br>
              <a:rPr lang="en-US" dirty="0">
                <a:solidFill>
                  <a:schemeClr val="tx1"/>
                </a:solidFill>
              </a:rPr>
            </a:br>
            <a:r>
              <a:rPr lang="en-US" dirty="0">
                <a:solidFill>
                  <a:schemeClr val="tx1"/>
                </a:solidFill>
              </a:rPr>
              <a:t>on the ground.</a:t>
            </a:r>
          </a:p>
        </p:txBody>
      </p:sp>
    </p:spTree>
    <p:extLst>
      <p:ext uri="{BB962C8B-B14F-4D97-AF65-F5344CB8AC3E}">
        <p14:creationId xmlns:p14="http://schemas.microsoft.com/office/powerpoint/2010/main" val="1127769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Medical Mission Control</a:t>
            </a:r>
          </a:p>
        </p:txBody>
      </p:sp>
      <p:sp>
        <p:nvSpPr>
          <p:cNvPr id="7" name="Rectangle 6">
            <a:extLst>
              <a:ext uri="{FF2B5EF4-FFF2-40B4-BE49-F238E27FC236}">
                <a16:creationId xmlns:a16="http://schemas.microsoft.com/office/drawing/2014/main" id="{B3622D03-872D-E547-A73F-E7A5996FD365}"/>
              </a:ext>
            </a:extLst>
          </p:cNvPr>
          <p:cNvSpPr/>
          <p:nvPr/>
        </p:nvSpPr>
        <p:spPr>
          <a:xfrm>
            <a:off x="134905" y="496232"/>
            <a:ext cx="4329519" cy="523220"/>
          </a:xfrm>
          <a:prstGeom prst="rect">
            <a:avLst/>
          </a:prstGeom>
        </p:spPr>
        <p:txBody>
          <a:bodyPr wrap="square">
            <a:spAutoFit/>
          </a:bodyPr>
          <a:lstStyle/>
          <a:p>
            <a:r>
              <a:rPr lang="en-US" sz="1400" dirty="0">
                <a:solidFill>
                  <a:schemeClr val="accent2">
                    <a:lumMod val="60000"/>
                    <a:lumOff val="40000"/>
                  </a:schemeClr>
                </a:solidFill>
              </a:rPr>
              <a:t>Software that monitors astronaut health in space now monitors high-risk patients at home</a:t>
            </a:r>
          </a:p>
        </p:txBody>
      </p:sp>
      <p:sp>
        <p:nvSpPr>
          <p:cNvPr id="11" name="Text Placeholder 2">
            <a:extLst>
              <a:ext uri="{FF2B5EF4-FFF2-40B4-BE49-F238E27FC236}">
                <a16:creationId xmlns:a16="http://schemas.microsoft.com/office/drawing/2014/main" id="{B754EBDA-751A-7245-9DA0-060C85C12A4F}"/>
              </a:ext>
            </a:extLst>
          </p:cNvPr>
          <p:cNvSpPr>
            <a:spLocks noGrp="1"/>
          </p:cNvSpPr>
          <p:nvPr>
            <p:ph type="body" sz="quarter" idx="11"/>
          </p:nvPr>
        </p:nvSpPr>
        <p:spPr>
          <a:xfrm>
            <a:off x="134905" y="1647265"/>
            <a:ext cx="4437095" cy="3176190"/>
          </a:xfrm>
        </p:spPr>
        <p:txBody>
          <a:bodyPr/>
          <a:lstStyle/>
          <a:p>
            <a:pPr marL="0" indent="0">
              <a:buNone/>
            </a:pPr>
            <a:r>
              <a:rPr lang="en-US" dirty="0">
                <a:solidFill>
                  <a:schemeClr val="accent2">
                    <a:lumMod val="60000"/>
                    <a:lumOff val="40000"/>
                  </a:schemeClr>
                </a:solidFill>
              </a:rPr>
              <a:t>Kennedy Space Center</a:t>
            </a:r>
          </a:p>
          <a:p>
            <a:r>
              <a:rPr lang="en-US" dirty="0" err="1">
                <a:solidFill>
                  <a:schemeClr val="accent2">
                    <a:lumMod val="60000"/>
                    <a:lumOff val="40000"/>
                  </a:schemeClr>
                </a:solidFill>
              </a:rPr>
              <a:t>Ejenta</a:t>
            </a:r>
            <a:r>
              <a:rPr lang="en-US" dirty="0">
                <a:solidFill>
                  <a:schemeClr val="accent2">
                    <a:lumMod val="60000"/>
                    <a:lumOff val="40000"/>
                  </a:schemeClr>
                </a:solidFill>
              </a:rPr>
              <a:t>: </a:t>
            </a:r>
            <a:r>
              <a:rPr lang="en-US" dirty="0"/>
              <a:t>San Francisco</a:t>
            </a:r>
            <a:r>
              <a:rPr lang="en-US" dirty="0">
                <a:solidFill>
                  <a:schemeClr val="accent2">
                    <a:lumMod val="60000"/>
                    <a:lumOff val="40000"/>
                  </a:schemeClr>
                </a:solidFill>
              </a:rPr>
              <a:t>, CA</a:t>
            </a:r>
          </a:p>
          <a:p>
            <a:pPr marL="0" indent="0">
              <a:buNone/>
            </a:pPr>
            <a:endParaRPr lang="en-US" dirty="0"/>
          </a:p>
          <a:p>
            <a:pPr marL="0" indent="0">
              <a:buNone/>
            </a:pPr>
            <a:r>
              <a:rPr lang="en-US" dirty="0">
                <a:solidFill>
                  <a:schemeClr val="tx1"/>
                </a:solidFill>
              </a:rPr>
              <a:t>Abstract:</a:t>
            </a:r>
          </a:p>
          <a:p>
            <a:r>
              <a:rPr lang="en-US" sz="1400" dirty="0">
                <a:solidFill>
                  <a:schemeClr val="tx1"/>
                </a:solidFill>
              </a:rPr>
              <a:t>Custom software automated data collection from the space station, distributing it across NASA. Under exclusive license, that same program is now organizing and disseminating patient data for healthcare systems.</a:t>
            </a:r>
            <a:endParaRPr lang="en-US" sz="1600" dirty="0">
              <a:solidFill>
                <a:schemeClr val="tx1"/>
              </a:solidFill>
            </a:endParaRPr>
          </a:p>
        </p:txBody>
      </p:sp>
      <p:pic>
        <p:nvPicPr>
          <p:cNvPr id="13" name="Picture 12">
            <a:extLst>
              <a:ext uri="{FF2B5EF4-FFF2-40B4-BE49-F238E27FC236}">
                <a16:creationId xmlns:a16="http://schemas.microsoft.com/office/drawing/2014/main" id="{2819FF25-6EE9-C042-8EB4-2A64C11916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410" b="22830"/>
          <a:stretch/>
        </p:blipFill>
        <p:spPr>
          <a:xfrm>
            <a:off x="3523591" y="1237593"/>
            <a:ext cx="2430193" cy="1421096"/>
          </a:xfrm>
          <a:prstGeom prst="rect">
            <a:avLst/>
          </a:prstGeom>
        </p:spPr>
      </p:pic>
      <p:pic>
        <p:nvPicPr>
          <p:cNvPr id="15" name="Picture 14">
            <a:extLst>
              <a:ext uri="{FF2B5EF4-FFF2-40B4-BE49-F238E27FC236}">
                <a16:creationId xmlns:a16="http://schemas.microsoft.com/office/drawing/2014/main" id="{92F6952F-E82C-7845-BE6F-065966CA13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7928" t="11451"/>
          <a:stretch/>
        </p:blipFill>
        <p:spPr>
          <a:xfrm>
            <a:off x="6085490" y="1237593"/>
            <a:ext cx="3058510" cy="2908738"/>
          </a:xfrm>
          <a:prstGeom prst="rect">
            <a:avLst/>
          </a:prstGeom>
        </p:spPr>
      </p:pic>
    </p:spTree>
    <p:extLst>
      <p:ext uri="{BB962C8B-B14F-4D97-AF65-F5344CB8AC3E}">
        <p14:creationId xmlns:p14="http://schemas.microsoft.com/office/powerpoint/2010/main" val="1698910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Cleaning Up a Toxic Legacy</a:t>
            </a:r>
            <a:endParaRPr lang="en-US" sz="1800" b="0" dirty="0"/>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647265"/>
            <a:ext cx="3969810" cy="3176190"/>
          </a:xfrm>
        </p:spPr>
        <p:txBody>
          <a:bodyPr/>
          <a:lstStyle/>
          <a:p>
            <a:pPr marL="0" indent="0">
              <a:buNone/>
            </a:pPr>
            <a:r>
              <a:rPr lang="en-US" dirty="0">
                <a:solidFill>
                  <a:schemeClr val="accent2">
                    <a:lumMod val="60000"/>
                    <a:lumOff val="40000"/>
                  </a:schemeClr>
                </a:solidFill>
              </a:rPr>
              <a:t>Kennedy Space Center</a:t>
            </a:r>
          </a:p>
          <a:p>
            <a:pPr marL="0" indent="0">
              <a:buNone/>
            </a:pPr>
            <a:r>
              <a:rPr lang="en-US" dirty="0" err="1">
                <a:solidFill>
                  <a:schemeClr val="accent2">
                    <a:lumMod val="60000"/>
                    <a:lumOff val="40000"/>
                  </a:schemeClr>
                </a:solidFill>
              </a:rPr>
              <a:t>ecoSPEARS</a:t>
            </a:r>
            <a:r>
              <a:rPr lang="en-US" dirty="0">
                <a:solidFill>
                  <a:schemeClr val="accent2">
                    <a:lumMod val="60000"/>
                    <a:lumOff val="40000"/>
                  </a:schemeClr>
                </a:solidFill>
              </a:rPr>
              <a:t>: Altamonte Springs, FL</a:t>
            </a:r>
          </a:p>
          <a:p>
            <a:pPr marL="0" indent="0">
              <a:buNone/>
            </a:pPr>
            <a:endParaRPr lang="en-US" dirty="0"/>
          </a:p>
          <a:p>
            <a:pPr marL="0" indent="0">
              <a:buNone/>
            </a:pPr>
            <a:r>
              <a:rPr lang="en-US" dirty="0">
                <a:solidFill>
                  <a:schemeClr val="tx1"/>
                </a:solidFill>
              </a:rPr>
              <a:t>Abstract:</a:t>
            </a:r>
          </a:p>
          <a:p>
            <a:pPr marL="0" indent="0">
              <a:buNone/>
            </a:pPr>
            <a:r>
              <a:rPr lang="en-US" sz="1400" b="0" dirty="0">
                <a:solidFill>
                  <a:schemeClr val="tx1"/>
                </a:solidFill>
              </a:rPr>
              <a:t>NASA created technology that absorbs toxins </a:t>
            </a:r>
            <a:br>
              <a:rPr lang="en-US" sz="1400" b="0" dirty="0">
                <a:solidFill>
                  <a:schemeClr val="tx1"/>
                </a:solidFill>
              </a:rPr>
            </a:br>
            <a:r>
              <a:rPr lang="en-US" sz="1400" b="0" dirty="0">
                <a:solidFill>
                  <a:schemeClr val="tx1"/>
                </a:solidFill>
              </a:rPr>
              <a:t>from sediment and groundwater. A company </a:t>
            </a:r>
            <a:br>
              <a:rPr lang="en-US" sz="1400" b="0" dirty="0">
                <a:solidFill>
                  <a:schemeClr val="tx1"/>
                </a:solidFill>
              </a:rPr>
            </a:br>
            <a:r>
              <a:rPr lang="en-US" sz="1400" b="0" dirty="0">
                <a:solidFill>
                  <a:schemeClr val="tx1"/>
                </a:solidFill>
              </a:rPr>
              <a:t>licensed it and now sells a system that is both cheaper and more effective than traditional cleanups.</a:t>
            </a:r>
          </a:p>
        </p:txBody>
      </p:sp>
      <p:pic>
        <p:nvPicPr>
          <p:cNvPr id="6" name="Picture 5">
            <a:extLst>
              <a:ext uri="{FF2B5EF4-FFF2-40B4-BE49-F238E27FC236}">
                <a16:creationId xmlns:a16="http://schemas.microsoft.com/office/drawing/2014/main" id="{DC93E133-3C52-5940-B1D2-5B06F1A059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634" r="11645"/>
          <a:stretch/>
        </p:blipFill>
        <p:spPr>
          <a:xfrm>
            <a:off x="5546912" y="837079"/>
            <a:ext cx="3597088" cy="3469341"/>
          </a:xfrm>
          <a:prstGeom prst="rect">
            <a:avLst/>
          </a:prstGeom>
        </p:spPr>
      </p:pic>
      <p:sp>
        <p:nvSpPr>
          <p:cNvPr id="7" name="Rectangle 6">
            <a:extLst>
              <a:ext uri="{FF2B5EF4-FFF2-40B4-BE49-F238E27FC236}">
                <a16:creationId xmlns:a16="http://schemas.microsoft.com/office/drawing/2014/main" id="{D71C4627-6998-A54B-AF66-FA953AF2EE7C}"/>
              </a:ext>
            </a:extLst>
          </p:cNvPr>
          <p:cNvSpPr/>
          <p:nvPr/>
        </p:nvSpPr>
        <p:spPr>
          <a:xfrm>
            <a:off x="134905" y="496232"/>
            <a:ext cx="4329519" cy="523220"/>
          </a:xfrm>
          <a:prstGeom prst="rect">
            <a:avLst/>
          </a:prstGeom>
        </p:spPr>
        <p:txBody>
          <a:bodyPr wrap="square">
            <a:spAutoFit/>
          </a:bodyPr>
          <a:lstStyle/>
          <a:p>
            <a:r>
              <a:rPr lang="en-US" sz="1400" dirty="0">
                <a:solidFill>
                  <a:schemeClr val="accent2">
                    <a:lumMod val="60000"/>
                    <a:lumOff val="40000"/>
                  </a:schemeClr>
                </a:solidFill>
              </a:rPr>
              <a:t>System for removing toxins from buildings is repackaged to clean up contaminated sediment</a:t>
            </a:r>
          </a:p>
        </p:txBody>
      </p:sp>
      <p:pic>
        <p:nvPicPr>
          <p:cNvPr id="9" name="Picture 8">
            <a:extLst>
              <a:ext uri="{FF2B5EF4-FFF2-40B4-BE49-F238E27FC236}">
                <a16:creationId xmlns:a16="http://schemas.microsoft.com/office/drawing/2014/main" id="{73D7D7A9-CA13-7742-94CB-3FBC080C06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043" t="27469" r="3542" b="23604"/>
          <a:stretch/>
        </p:blipFill>
        <p:spPr>
          <a:xfrm>
            <a:off x="4350375" y="3781704"/>
            <a:ext cx="1909483" cy="766482"/>
          </a:xfrm>
          <a:prstGeom prst="rect">
            <a:avLst/>
          </a:prstGeom>
        </p:spPr>
      </p:pic>
    </p:spTree>
    <p:extLst>
      <p:ext uri="{BB962C8B-B14F-4D97-AF65-F5344CB8AC3E}">
        <p14:creationId xmlns:p14="http://schemas.microsoft.com/office/powerpoint/2010/main" val="2445362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sitting, plane, large&#10;&#10;Description automatically generated">
            <a:extLst>
              <a:ext uri="{FF2B5EF4-FFF2-40B4-BE49-F238E27FC236}">
                <a16:creationId xmlns:a16="http://schemas.microsoft.com/office/drawing/2014/main" id="{443E687F-A2F2-6E41-B7C6-3286BBA9E4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0500"/>
          <a:stretch/>
        </p:blipFill>
        <p:spPr>
          <a:xfrm>
            <a:off x="5988269" y="993228"/>
            <a:ext cx="3155731" cy="3763223"/>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5985961" cy="510778"/>
          </a:xfrm>
        </p:spPr>
        <p:txBody>
          <a:bodyPr/>
          <a:lstStyle/>
          <a:p>
            <a:r>
              <a:rPr lang="en-US" dirty="0"/>
              <a:t>In Cloud Computing, Open Source Becomes Big Business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854199"/>
            <a:ext cx="4437095" cy="2994655"/>
          </a:xfrm>
        </p:spPr>
        <p:txBody>
          <a:bodyPr/>
          <a:lstStyle/>
          <a:p>
            <a:r>
              <a:rPr lang="en-US" dirty="0"/>
              <a:t>Ames Research Center </a:t>
            </a:r>
          </a:p>
          <a:p>
            <a:r>
              <a:rPr lang="en-US" dirty="0"/>
              <a:t>Red Hat: Raleigh, NC </a:t>
            </a:r>
          </a:p>
          <a:p>
            <a:pPr marL="0" indent="0">
              <a:buNone/>
            </a:pPr>
            <a:endParaRPr lang="en-US" dirty="0"/>
          </a:p>
          <a:p>
            <a:pPr marL="0" indent="0">
              <a:buNone/>
            </a:pPr>
            <a:r>
              <a:rPr lang="en-US" dirty="0">
                <a:solidFill>
                  <a:schemeClr val="tx1"/>
                </a:solidFill>
              </a:rPr>
              <a:t>Abstract:</a:t>
            </a:r>
          </a:p>
          <a:p>
            <a:r>
              <a:rPr lang="en-US" sz="1400" dirty="0">
                <a:solidFill>
                  <a:schemeClr val="tx1"/>
                </a:solidFill>
              </a:rPr>
              <a:t>NASA co-created the first open source cloud infrastructure, OpenStack, which companies have commercialized and built upon with other open source tools like the OpenShift platform. Open source cloud computing subsequently exploded across industries. </a:t>
            </a:r>
          </a:p>
          <a:p>
            <a:r>
              <a:rPr lang="en-US" sz="1400" b="0" dirty="0">
                <a:solidFill>
                  <a:schemeClr val="tx1"/>
                </a:solidFill>
              </a:rPr>
              <a:t> </a:t>
            </a:r>
          </a:p>
        </p:txBody>
      </p:sp>
      <p:sp>
        <p:nvSpPr>
          <p:cNvPr id="7" name="Rectangle 6">
            <a:extLst>
              <a:ext uri="{FF2B5EF4-FFF2-40B4-BE49-F238E27FC236}">
                <a16:creationId xmlns:a16="http://schemas.microsoft.com/office/drawing/2014/main" id="{D71C4627-6998-A54B-AF66-FA953AF2EE7C}"/>
              </a:ext>
            </a:extLst>
          </p:cNvPr>
          <p:cNvSpPr/>
          <p:nvPr/>
        </p:nvSpPr>
        <p:spPr>
          <a:xfrm>
            <a:off x="134905" y="914477"/>
            <a:ext cx="4878529" cy="523220"/>
          </a:xfrm>
          <a:prstGeom prst="rect">
            <a:avLst/>
          </a:prstGeom>
        </p:spPr>
        <p:txBody>
          <a:bodyPr wrap="square">
            <a:spAutoFit/>
          </a:bodyPr>
          <a:lstStyle/>
          <a:p>
            <a:r>
              <a:rPr lang="en-US" sz="1400" dirty="0">
                <a:solidFill>
                  <a:schemeClr val="accent2">
                    <a:lumMod val="60000"/>
                    <a:lumOff val="40000"/>
                  </a:schemeClr>
                </a:solidFill>
              </a:rPr>
              <a:t>OpenStack, co-created by NASA, gained a huge user base and gave rise to other open source cloud computing tools </a:t>
            </a:r>
          </a:p>
        </p:txBody>
      </p:sp>
      <p:pic>
        <p:nvPicPr>
          <p:cNvPr id="5" name="Picture 4" descr="A picture containing graphical user interface&#10;&#10;Description automatically generated">
            <a:extLst>
              <a:ext uri="{FF2B5EF4-FFF2-40B4-BE49-F238E27FC236}">
                <a16:creationId xmlns:a16="http://schemas.microsoft.com/office/drawing/2014/main" id="{3EBC39B7-35B0-3E44-AA80-BDEB457C47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1" y="1511568"/>
            <a:ext cx="2246586" cy="1980664"/>
          </a:xfrm>
          <a:prstGeom prst="rect">
            <a:avLst/>
          </a:prstGeom>
        </p:spPr>
      </p:pic>
    </p:spTree>
    <p:extLst>
      <p:ext uri="{BB962C8B-B14F-4D97-AF65-F5344CB8AC3E}">
        <p14:creationId xmlns:p14="http://schemas.microsoft.com/office/powerpoint/2010/main" val="4188221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F12DC-29C9-FD42-B900-9BDAFBAE00B7}"/>
              </a:ext>
            </a:extLst>
          </p:cNvPr>
          <p:cNvSpPr/>
          <p:nvPr/>
        </p:nvSpPr>
        <p:spPr>
          <a:xfrm>
            <a:off x="5071533" y="1047750"/>
            <a:ext cx="4072467" cy="3335064"/>
          </a:xfrm>
          <a:prstGeom prst="rect">
            <a:avLst/>
          </a:prstGeom>
          <a:solidFill>
            <a:srgbClr val="E7AF26"/>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Giving Geologists a Break</a:t>
            </a: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5390909" cy="3248925"/>
          </a:xfrm>
        </p:spPr>
        <p:txBody>
          <a:bodyPr/>
          <a:lstStyle/>
          <a:p>
            <a:r>
              <a:rPr lang="en-US" dirty="0">
                <a:solidFill>
                  <a:srgbClr val="E0A42B"/>
                </a:solidFill>
              </a:rPr>
              <a:t>Jet Propulsion Laboratory </a:t>
            </a:r>
            <a:r>
              <a:rPr lang="en-US" i="1" dirty="0">
                <a:solidFill>
                  <a:srgbClr val="E0A42B"/>
                </a:solidFill>
              </a:rPr>
              <a:t> </a:t>
            </a:r>
            <a:endParaRPr lang="en-US" dirty="0">
              <a:solidFill>
                <a:srgbClr val="E0A42B"/>
              </a:solidFill>
            </a:endParaRPr>
          </a:p>
          <a:p>
            <a:r>
              <a:rPr lang="en-US" dirty="0">
                <a:solidFill>
                  <a:srgbClr val="E0A42B"/>
                </a:solidFill>
              </a:rPr>
              <a:t>Honeybee Robotics: Brooklyn, NY</a:t>
            </a:r>
          </a:p>
          <a:p>
            <a:pPr marL="0" indent="0">
              <a:buNone/>
            </a:pPr>
            <a:endParaRPr lang="en-US" dirty="0"/>
          </a:p>
          <a:p>
            <a:pPr marL="0" indent="0">
              <a:buNone/>
            </a:pPr>
            <a:r>
              <a:rPr lang="en-US" dirty="0">
                <a:solidFill>
                  <a:schemeClr val="tx1"/>
                </a:solidFill>
              </a:rPr>
              <a:t>Abstract:</a:t>
            </a:r>
          </a:p>
          <a:p>
            <a:r>
              <a:rPr lang="en-US" sz="1400" dirty="0">
                <a:solidFill>
                  <a:schemeClr val="tx1"/>
                </a:solidFill>
              </a:rPr>
              <a:t>With SBIR funding from JPL, Honeybee </a:t>
            </a:r>
            <a:br>
              <a:rPr lang="en-US" sz="1400" dirty="0">
                <a:solidFill>
                  <a:schemeClr val="tx1"/>
                </a:solidFill>
              </a:rPr>
            </a:br>
            <a:r>
              <a:rPr lang="en-US" sz="1400" dirty="0">
                <a:solidFill>
                  <a:schemeClr val="tx1"/>
                </a:solidFill>
              </a:rPr>
              <a:t>Robotics developed coring drill bits that can </a:t>
            </a:r>
            <a:br>
              <a:rPr lang="en-US" sz="1400" dirty="0">
                <a:solidFill>
                  <a:schemeClr val="tx1"/>
                </a:solidFill>
              </a:rPr>
            </a:br>
            <a:r>
              <a:rPr lang="en-US" sz="1400" dirty="0">
                <a:solidFill>
                  <a:schemeClr val="tx1"/>
                </a:solidFill>
              </a:rPr>
              <a:t>break off and retain rock samples. The bits </a:t>
            </a:r>
            <a:br>
              <a:rPr lang="en-US" sz="1400" dirty="0">
                <a:solidFill>
                  <a:schemeClr val="tx1"/>
                </a:solidFill>
              </a:rPr>
            </a:br>
            <a:r>
              <a:rPr lang="en-US" sz="1400" dirty="0">
                <a:solidFill>
                  <a:schemeClr val="tx1"/>
                </a:solidFill>
              </a:rPr>
              <a:t>are flying for the first time on Perseverance </a:t>
            </a:r>
            <a:br>
              <a:rPr lang="en-US" sz="1400" dirty="0">
                <a:solidFill>
                  <a:schemeClr val="tx1"/>
                </a:solidFill>
              </a:rPr>
            </a:br>
            <a:r>
              <a:rPr lang="en-US" sz="1400" dirty="0">
                <a:solidFill>
                  <a:schemeClr val="tx1"/>
                </a:solidFill>
              </a:rPr>
              <a:t>and are available to geologists on Earth.</a:t>
            </a:r>
            <a:r>
              <a:rPr lang="en-US" sz="1400" dirty="0"/>
              <a:t> </a:t>
            </a:r>
          </a:p>
          <a:p>
            <a:endParaRPr lang="en-US" sz="1600" b="0" dirty="0">
              <a:solidFill>
                <a:schemeClr val="tx1"/>
              </a:solidFill>
            </a:endParaRPr>
          </a:p>
        </p:txBody>
      </p:sp>
      <p:pic>
        <p:nvPicPr>
          <p:cNvPr id="13" name="Picture 12" descr="A person standing next to a forest&#10;&#10;Description automatically generated">
            <a:extLst>
              <a:ext uri="{FF2B5EF4-FFF2-40B4-BE49-F238E27FC236}">
                <a16:creationId xmlns:a16="http://schemas.microsoft.com/office/drawing/2014/main" id="{FD2851FE-53B1-1441-B3AE-17192874B6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3796"/>
          <a:stretch/>
        </p:blipFill>
        <p:spPr>
          <a:xfrm>
            <a:off x="6574377" y="1047750"/>
            <a:ext cx="2569622" cy="3048000"/>
          </a:xfrm>
          <a:prstGeom prst="rect">
            <a:avLst/>
          </a:prstGeom>
        </p:spPr>
      </p:pic>
      <p:pic>
        <p:nvPicPr>
          <p:cNvPr id="15" name="Picture 14">
            <a:extLst>
              <a:ext uri="{FF2B5EF4-FFF2-40B4-BE49-F238E27FC236}">
                <a16:creationId xmlns:a16="http://schemas.microsoft.com/office/drawing/2014/main" id="{30DE1C96-2F85-CE40-9B4A-2C795A7302F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737" y="2157147"/>
            <a:ext cx="2309805" cy="1852464"/>
          </a:xfrm>
          <a:prstGeom prst="rect">
            <a:avLst/>
          </a:prstGeom>
        </p:spPr>
      </p:pic>
    </p:spTree>
    <p:extLst>
      <p:ext uri="{BB962C8B-B14F-4D97-AF65-F5344CB8AC3E}">
        <p14:creationId xmlns:p14="http://schemas.microsoft.com/office/powerpoint/2010/main" val="2068684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Gecko Gripper Finally Sticks</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828799"/>
            <a:ext cx="4437095" cy="2994655"/>
          </a:xfrm>
        </p:spPr>
        <p:txBody>
          <a:bodyPr/>
          <a:lstStyle/>
          <a:p>
            <a:pPr marL="0" indent="0">
              <a:buNone/>
            </a:pPr>
            <a:r>
              <a:rPr lang="en-US" dirty="0">
                <a:solidFill>
                  <a:schemeClr val="accent2">
                    <a:lumMod val="60000"/>
                    <a:lumOff val="40000"/>
                  </a:schemeClr>
                </a:solidFill>
              </a:rPr>
              <a:t>Jet Propulsion Laboratory</a:t>
            </a:r>
          </a:p>
          <a:p>
            <a:pPr marL="0" indent="0">
              <a:buNone/>
            </a:pPr>
            <a:r>
              <a:rPr lang="en-US" dirty="0" err="1">
                <a:solidFill>
                  <a:schemeClr val="accent2">
                    <a:lumMod val="60000"/>
                    <a:lumOff val="40000"/>
                  </a:schemeClr>
                </a:solidFill>
              </a:rPr>
              <a:t>OnRobot</a:t>
            </a:r>
            <a:r>
              <a:rPr lang="en-US" dirty="0">
                <a:solidFill>
                  <a:schemeClr val="accent2">
                    <a:lumMod val="60000"/>
                    <a:lumOff val="40000"/>
                  </a:schemeClr>
                </a:solidFill>
              </a:rPr>
              <a:t>: Culver City, CA</a:t>
            </a:r>
          </a:p>
          <a:p>
            <a:pPr marL="0" indent="0">
              <a:buNone/>
            </a:pPr>
            <a:endParaRPr lang="en-US" dirty="0"/>
          </a:p>
          <a:p>
            <a:pPr marL="0" indent="0">
              <a:buNone/>
            </a:pPr>
            <a:r>
              <a:rPr lang="en-US" dirty="0">
                <a:solidFill>
                  <a:schemeClr val="tx1"/>
                </a:solidFill>
              </a:rPr>
              <a:t>Abstract:</a:t>
            </a:r>
          </a:p>
          <a:p>
            <a:r>
              <a:rPr lang="en-US" sz="1400" b="0" dirty="0">
                <a:solidFill>
                  <a:schemeClr val="tx1"/>
                </a:solidFill>
              </a:rPr>
              <a:t>NASA was interested in the technology for astronaut mobility and grappling satellites in orbit. A former JPL researcher licensed it and received NASA SBIR funding to develop it for industrial grippers, which are now going into factories. </a:t>
            </a:r>
          </a:p>
        </p:txBody>
      </p:sp>
      <p:sp>
        <p:nvSpPr>
          <p:cNvPr id="7" name="Rectangle 6">
            <a:extLst>
              <a:ext uri="{FF2B5EF4-FFF2-40B4-BE49-F238E27FC236}">
                <a16:creationId xmlns:a16="http://schemas.microsoft.com/office/drawing/2014/main" id="{D71C4627-6998-A54B-AF66-FA953AF2EE7C}"/>
              </a:ext>
            </a:extLst>
          </p:cNvPr>
          <p:cNvSpPr/>
          <p:nvPr/>
        </p:nvSpPr>
        <p:spPr>
          <a:xfrm>
            <a:off x="134905" y="496232"/>
            <a:ext cx="4547454" cy="523220"/>
          </a:xfrm>
          <a:prstGeom prst="rect">
            <a:avLst/>
          </a:prstGeom>
        </p:spPr>
        <p:txBody>
          <a:bodyPr wrap="square">
            <a:spAutoFit/>
          </a:bodyPr>
          <a:lstStyle/>
          <a:p>
            <a:r>
              <a:rPr lang="en-US" sz="1400" dirty="0">
                <a:solidFill>
                  <a:schemeClr val="accent2">
                    <a:lumMod val="60000"/>
                    <a:lumOff val="40000"/>
                  </a:schemeClr>
                </a:solidFill>
              </a:rPr>
              <a:t>After two decades of effort, gripper imitating a gecko’s toe pads outfits industrial robots</a:t>
            </a:r>
          </a:p>
        </p:txBody>
      </p:sp>
      <p:pic>
        <p:nvPicPr>
          <p:cNvPr id="13" name="Picture 12">
            <a:extLst>
              <a:ext uri="{FF2B5EF4-FFF2-40B4-BE49-F238E27FC236}">
                <a16:creationId xmlns:a16="http://schemas.microsoft.com/office/drawing/2014/main" id="{2CDAAFF9-5EA3-F241-BC13-6531C985F8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5715472" y="1290109"/>
            <a:ext cx="3637576" cy="2788486"/>
          </a:xfrm>
          <a:prstGeom prst="rect">
            <a:avLst/>
          </a:prstGeom>
        </p:spPr>
      </p:pic>
      <p:pic>
        <p:nvPicPr>
          <p:cNvPr id="17" name="Picture 16">
            <a:extLst>
              <a:ext uri="{FF2B5EF4-FFF2-40B4-BE49-F238E27FC236}">
                <a16:creationId xmlns:a16="http://schemas.microsoft.com/office/drawing/2014/main" id="{97AD3819-8ADE-6B47-A75F-129AC166B4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0199" y="702732"/>
            <a:ext cx="2121260" cy="2425700"/>
          </a:xfrm>
          <a:prstGeom prst="rect">
            <a:avLst/>
          </a:prstGeom>
        </p:spPr>
      </p:pic>
    </p:spTree>
    <p:extLst>
      <p:ext uri="{BB962C8B-B14F-4D97-AF65-F5344CB8AC3E}">
        <p14:creationId xmlns:p14="http://schemas.microsoft.com/office/powerpoint/2010/main" val="323317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Airports Go Digital</a:t>
            </a:r>
            <a:br>
              <a:rPr lang="en-US" dirty="0"/>
            </a:br>
            <a:endParaRPr lang="en-US" dirty="0"/>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828799"/>
            <a:ext cx="4232143" cy="2994655"/>
          </a:xfrm>
        </p:spPr>
        <p:txBody>
          <a:bodyPr/>
          <a:lstStyle/>
          <a:p>
            <a:r>
              <a:rPr lang="en-US" dirty="0"/>
              <a:t>Glenn Research Center</a:t>
            </a:r>
          </a:p>
          <a:p>
            <a:r>
              <a:rPr lang="en-US" dirty="0" err="1"/>
              <a:t>Telrad</a:t>
            </a:r>
            <a:r>
              <a:rPr lang="en-US" dirty="0"/>
              <a:t>: Delmar, NY</a:t>
            </a:r>
            <a:endParaRPr lang="en-US" dirty="0">
              <a:solidFill>
                <a:schemeClr val="accent2">
                  <a:lumMod val="60000"/>
                  <a:lumOff val="40000"/>
                </a:schemeClr>
              </a:solidFill>
            </a:endParaRPr>
          </a:p>
          <a:p>
            <a:pPr marL="0" indent="0">
              <a:buNone/>
            </a:pPr>
            <a:endParaRPr lang="en-US" dirty="0"/>
          </a:p>
          <a:p>
            <a:pPr marL="0" indent="0">
              <a:buNone/>
            </a:pPr>
            <a:r>
              <a:rPr lang="en-US" dirty="0">
                <a:solidFill>
                  <a:schemeClr val="tx1"/>
                </a:solidFill>
              </a:rPr>
              <a:t>Abstract:</a:t>
            </a:r>
          </a:p>
          <a:p>
            <a:r>
              <a:rPr lang="en-US" sz="1400" dirty="0">
                <a:solidFill>
                  <a:schemeClr val="tx1"/>
                </a:solidFill>
              </a:rPr>
              <a:t>Airport communications are getting safer and more efficient thanks to a new international technology standard developed with decades of NASA expertise, leveraged in a Space Act Agreement with the FAA and now used by private companies.</a:t>
            </a:r>
          </a:p>
          <a:p>
            <a:r>
              <a:rPr lang="en-US" sz="1400" b="0" dirty="0">
                <a:solidFill>
                  <a:schemeClr val="tx1"/>
                </a:solidFill>
              </a:rPr>
              <a:t> </a:t>
            </a:r>
          </a:p>
        </p:txBody>
      </p:sp>
      <p:sp>
        <p:nvSpPr>
          <p:cNvPr id="7" name="Rectangle 6">
            <a:extLst>
              <a:ext uri="{FF2B5EF4-FFF2-40B4-BE49-F238E27FC236}">
                <a16:creationId xmlns:a16="http://schemas.microsoft.com/office/drawing/2014/main" id="{D71C4627-6998-A54B-AF66-FA953AF2EE7C}"/>
              </a:ext>
            </a:extLst>
          </p:cNvPr>
          <p:cNvSpPr/>
          <p:nvPr/>
        </p:nvSpPr>
        <p:spPr>
          <a:xfrm>
            <a:off x="134905" y="496232"/>
            <a:ext cx="4329519" cy="523220"/>
          </a:xfrm>
          <a:prstGeom prst="rect">
            <a:avLst/>
          </a:prstGeom>
        </p:spPr>
        <p:txBody>
          <a:bodyPr wrap="square">
            <a:spAutoFit/>
          </a:bodyPr>
          <a:lstStyle/>
          <a:p>
            <a:r>
              <a:rPr lang="en-US" sz="1400" dirty="0">
                <a:solidFill>
                  <a:schemeClr val="accent2">
                    <a:lumMod val="60000"/>
                    <a:lumOff val="40000"/>
                  </a:schemeClr>
                </a:solidFill>
              </a:rPr>
              <a:t>NASA’s aviation expertise helps usher in digital communications at airports worldwide </a:t>
            </a:r>
          </a:p>
        </p:txBody>
      </p:sp>
      <p:pic>
        <p:nvPicPr>
          <p:cNvPr id="8" name="Picture 7" descr="A screen shot of a computer&#10;&#10;Description automatically generated">
            <a:extLst>
              <a:ext uri="{FF2B5EF4-FFF2-40B4-BE49-F238E27FC236}">
                <a16:creationId xmlns:a16="http://schemas.microsoft.com/office/drawing/2014/main" id="{368163B2-43B7-9343-8814-D47A93162D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0" y="1232336"/>
            <a:ext cx="4572000" cy="3048001"/>
          </a:xfrm>
          <a:prstGeom prst="rect">
            <a:avLst/>
          </a:prstGeom>
        </p:spPr>
      </p:pic>
    </p:spTree>
    <p:extLst>
      <p:ext uri="{BB962C8B-B14F-4D97-AF65-F5344CB8AC3E}">
        <p14:creationId xmlns:p14="http://schemas.microsoft.com/office/powerpoint/2010/main" val="339743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5305048" cy="618197"/>
          </a:xfrm>
        </p:spPr>
        <p:txBody>
          <a:bodyPr/>
          <a:lstStyle/>
          <a:p>
            <a:r>
              <a:rPr lang="en-US" dirty="0" err="1"/>
              <a:t>TetrUSS</a:t>
            </a:r>
            <a:r>
              <a:rPr lang="en-US" dirty="0"/>
              <a:t> Stacks Up Building Blocks for Aircraft Design</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828799"/>
            <a:ext cx="4437095" cy="2994655"/>
          </a:xfrm>
        </p:spPr>
        <p:txBody>
          <a:bodyPr/>
          <a:lstStyle/>
          <a:p>
            <a:r>
              <a:rPr lang="en-US" dirty="0"/>
              <a:t>Langley Research Center </a:t>
            </a:r>
          </a:p>
          <a:p>
            <a:r>
              <a:rPr lang="en-US" dirty="0" err="1"/>
              <a:t>Helden</a:t>
            </a:r>
            <a:r>
              <a:rPr lang="en-US" dirty="0"/>
              <a:t> Aerospace: </a:t>
            </a:r>
            <a:r>
              <a:rPr lang="en-US" dirty="0">
                <a:solidFill>
                  <a:schemeClr val="accent2">
                    <a:lumMod val="60000"/>
                    <a:lumOff val="40000"/>
                  </a:schemeClr>
                </a:solidFill>
              </a:rPr>
              <a:t>Acworth, GA</a:t>
            </a:r>
          </a:p>
          <a:p>
            <a:pPr marL="0" indent="0">
              <a:buNone/>
            </a:pPr>
            <a:endParaRPr lang="en-US" dirty="0"/>
          </a:p>
          <a:p>
            <a:pPr marL="0" indent="0">
              <a:buNone/>
            </a:pPr>
            <a:r>
              <a:rPr lang="en-US" dirty="0">
                <a:solidFill>
                  <a:schemeClr val="tx1"/>
                </a:solidFill>
              </a:rPr>
              <a:t>Abstract:</a:t>
            </a:r>
          </a:p>
          <a:p>
            <a:r>
              <a:rPr lang="en-US" sz="1400" dirty="0">
                <a:solidFill>
                  <a:schemeClr val="tx1"/>
                </a:solidFill>
              </a:rPr>
              <a:t>The </a:t>
            </a:r>
            <a:r>
              <a:rPr lang="en-US" sz="1400" dirty="0" err="1">
                <a:solidFill>
                  <a:schemeClr val="tx1"/>
                </a:solidFill>
              </a:rPr>
              <a:t>TetrUSS</a:t>
            </a:r>
            <a:r>
              <a:rPr lang="en-US" sz="1400" dirty="0">
                <a:solidFill>
                  <a:schemeClr val="tx1"/>
                </a:solidFill>
              </a:rPr>
              <a:t> software suite is available for free to U.S. citizens through a software usage agreement. Aircraft and spacecraft designers, government agencies, academics and many others use the software for a variety of purposes.  </a:t>
            </a:r>
            <a:endParaRPr lang="en-US" sz="1400" b="0" dirty="0">
              <a:solidFill>
                <a:schemeClr val="tx1"/>
              </a:solidFill>
            </a:endParaRPr>
          </a:p>
        </p:txBody>
      </p:sp>
      <p:sp>
        <p:nvSpPr>
          <p:cNvPr id="7" name="Rectangle 6">
            <a:extLst>
              <a:ext uri="{FF2B5EF4-FFF2-40B4-BE49-F238E27FC236}">
                <a16:creationId xmlns:a16="http://schemas.microsoft.com/office/drawing/2014/main" id="{D71C4627-6998-A54B-AF66-FA953AF2EE7C}"/>
              </a:ext>
            </a:extLst>
          </p:cNvPr>
          <p:cNvSpPr/>
          <p:nvPr/>
        </p:nvSpPr>
        <p:spPr>
          <a:xfrm>
            <a:off x="134904" y="919312"/>
            <a:ext cx="5583507" cy="523220"/>
          </a:xfrm>
          <a:prstGeom prst="rect">
            <a:avLst/>
          </a:prstGeom>
        </p:spPr>
        <p:txBody>
          <a:bodyPr wrap="square">
            <a:spAutoFit/>
          </a:bodyPr>
          <a:lstStyle/>
          <a:p>
            <a:r>
              <a:rPr lang="en-US" sz="1400" dirty="0">
                <a:solidFill>
                  <a:schemeClr val="accent2">
                    <a:lumMod val="60000"/>
                    <a:lumOff val="40000"/>
                  </a:schemeClr>
                </a:solidFill>
              </a:rPr>
              <a:t>NASA’s most popular and most-awarded software simulates aerodynamics for aircraft development and much more</a:t>
            </a:r>
          </a:p>
        </p:txBody>
      </p:sp>
      <p:pic>
        <p:nvPicPr>
          <p:cNvPr id="5" name="Picture 4" descr="A picture containing orange, table, bright, sitting&#10;&#10;Description automatically generated">
            <a:extLst>
              <a:ext uri="{FF2B5EF4-FFF2-40B4-BE49-F238E27FC236}">
                <a16:creationId xmlns:a16="http://schemas.microsoft.com/office/drawing/2014/main" id="{3DD78DA7-21B2-BC4A-86BB-CBF40460C9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634" b="12687"/>
          <a:stretch/>
        </p:blipFill>
        <p:spPr>
          <a:xfrm>
            <a:off x="6155140" y="987614"/>
            <a:ext cx="2779452" cy="1531989"/>
          </a:xfrm>
          <a:prstGeom prst="rect">
            <a:avLst/>
          </a:prstGeom>
        </p:spPr>
      </p:pic>
      <p:pic>
        <p:nvPicPr>
          <p:cNvPr id="8" name="Picture 7" descr="A close up of a pencil&#10;&#10;Description automatically generated">
            <a:extLst>
              <a:ext uri="{FF2B5EF4-FFF2-40B4-BE49-F238E27FC236}">
                <a16:creationId xmlns:a16="http://schemas.microsoft.com/office/drawing/2014/main" id="{C4D2DD2D-1464-2445-AD3A-67DECB02C7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8216" b="20399"/>
          <a:stretch/>
        </p:blipFill>
        <p:spPr>
          <a:xfrm>
            <a:off x="4832587" y="2640842"/>
            <a:ext cx="4102005" cy="1678676"/>
          </a:xfrm>
          <a:prstGeom prst="rect">
            <a:avLst/>
          </a:prstGeom>
        </p:spPr>
      </p:pic>
    </p:spTree>
    <p:extLst>
      <p:ext uri="{BB962C8B-B14F-4D97-AF65-F5344CB8AC3E}">
        <p14:creationId xmlns:p14="http://schemas.microsoft.com/office/powerpoint/2010/main" val="2156572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6001083" cy="618197"/>
          </a:xfrm>
        </p:spPr>
        <p:txBody>
          <a:bodyPr/>
          <a:lstStyle/>
          <a:p>
            <a:r>
              <a:rPr lang="en-US" dirty="0"/>
              <a:t>NASA Research Helps Make Electronics on Demand</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828799"/>
            <a:ext cx="3891184" cy="2994655"/>
          </a:xfrm>
        </p:spPr>
        <p:txBody>
          <a:bodyPr/>
          <a:lstStyle/>
          <a:p>
            <a:r>
              <a:rPr lang="en-US" dirty="0"/>
              <a:t>Marshall Space Flight Center </a:t>
            </a:r>
          </a:p>
          <a:p>
            <a:r>
              <a:rPr lang="en-US" dirty="0"/>
              <a:t>Electronic Alchemy: </a:t>
            </a:r>
            <a:r>
              <a:rPr lang="en-US" dirty="0">
                <a:solidFill>
                  <a:schemeClr val="accent2">
                    <a:lumMod val="60000"/>
                    <a:lumOff val="40000"/>
                  </a:schemeClr>
                </a:solidFill>
              </a:rPr>
              <a:t>Huntsville, AL</a:t>
            </a:r>
          </a:p>
          <a:p>
            <a:pPr marL="0" indent="0">
              <a:buNone/>
            </a:pPr>
            <a:endParaRPr lang="en-US" dirty="0"/>
          </a:p>
          <a:p>
            <a:pPr marL="0" indent="0">
              <a:buNone/>
            </a:pPr>
            <a:r>
              <a:rPr lang="en-US" dirty="0">
                <a:solidFill>
                  <a:schemeClr val="tx1"/>
                </a:solidFill>
              </a:rPr>
              <a:t>Abstract:</a:t>
            </a:r>
          </a:p>
          <a:p>
            <a:r>
              <a:rPr lang="en-US" sz="1400" dirty="0">
                <a:solidFill>
                  <a:schemeClr val="tx1"/>
                </a:solidFill>
              </a:rPr>
              <a:t>Electronic Alchemy developed the </a:t>
            </a:r>
            <a:r>
              <a:rPr lang="en-US" sz="1400" dirty="0" err="1">
                <a:solidFill>
                  <a:schemeClr val="tx1"/>
                </a:solidFill>
              </a:rPr>
              <a:t>eForge</a:t>
            </a:r>
            <a:r>
              <a:rPr lang="en-US" sz="1400" dirty="0">
                <a:solidFill>
                  <a:schemeClr val="tx1"/>
                </a:solidFill>
              </a:rPr>
              <a:t> 3D printer with NASA STTR and SBIR funding. The space agency was interested in 3D printing electronics on orbit and beyond. </a:t>
            </a:r>
            <a:endParaRPr lang="en-US" dirty="0">
              <a:solidFill>
                <a:schemeClr val="tx1"/>
              </a:solidFill>
            </a:endParaRPr>
          </a:p>
        </p:txBody>
      </p:sp>
      <p:sp>
        <p:nvSpPr>
          <p:cNvPr id="7" name="Rectangle 6">
            <a:extLst>
              <a:ext uri="{FF2B5EF4-FFF2-40B4-BE49-F238E27FC236}">
                <a16:creationId xmlns:a16="http://schemas.microsoft.com/office/drawing/2014/main" id="{D71C4627-6998-A54B-AF66-FA953AF2EE7C}"/>
              </a:ext>
            </a:extLst>
          </p:cNvPr>
          <p:cNvSpPr/>
          <p:nvPr/>
        </p:nvSpPr>
        <p:spPr>
          <a:xfrm>
            <a:off x="134904" y="919312"/>
            <a:ext cx="5583507" cy="523220"/>
          </a:xfrm>
          <a:prstGeom prst="rect">
            <a:avLst/>
          </a:prstGeom>
        </p:spPr>
        <p:txBody>
          <a:bodyPr wrap="square">
            <a:spAutoFit/>
          </a:bodyPr>
          <a:lstStyle/>
          <a:p>
            <a:r>
              <a:rPr lang="en-US" sz="1400" dirty="0">
                <a:solidFill>
                  <a:schemeClr val="accent2">
                    <a:lumMod val="60000"/>
                    <a:lumOff val="40000"/>
                  </a:schemeClr>
                </a:solidFill>
              </a:rPr>
              <a:t>The agency’s interest in printing components in space results in a commercially available 3D printer for electronic devices and parts</a:t>
            </a:r>
          </a:p>
        </p:txBody>
      </p:sp>
      <p:pic>
        <p:nvPicPr>
          <p:cNvPr id="10" name="Picture 9" descr="A picture containing person, outdoor, truck, person&#10;&#10;Description automatically generated">
            <a:extLst>
              <a:ext uri="{FF2B5EF4-FFF2-40B4-BE49-F238E27FC236}">
                <a16:creationId xmlns:a16="http://schemas.microsoft.com/office/drawing/2014/main" id="{4B04401D-51CB-A547-9BCE-DF77FA5C23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393" t="7080" r="10876" b="4542"/>
          <a:stretch/>
        </p:blipFill>
        <p:spPr>
          <a:xfrm>
            <a:off x="6292754" y="814796"/>
            <a:ext cx="2613547" cy="2028005"/>
          </a:xfrm>
          <a:prstGeom prst="rect">
            <a:avLst/>
          </a:prstGeom>
        </p:spPr>
      </p:pic>
      <p:pic>
        <p:nvPicPr>
          <p:cNvPr id="6" name="Picture 5" descr="A desk with a computer&#10;&#10;Description automatically generated">
            <a:extLst>
              <a:ext uri="{FF2B5EF4-FFF2-40B4-BE49-F238E27FC236}">
                <a16:creationId xmlns:a16="http://schemas.microsoft.com/office/drawing/2014/main" id="{730208D8-41BD-2840-AE43-B954FE7278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9486" y="2571750"/>
            <a:ext cx="3795215" cy="2132258"/>
          </a:xfrm>
          <a:prstGeom prst="rect">
            <a:avLst/>
          </a:prstGeom>
        </p:spPr>
      </p:pic>
    </p:spTree>
    <p:extLst>
      <p:ext uri="{BB962C8B-B14F-4D97-AF65-F5344CB8AC3E}">
        <p14:creationId xmlns:p14="http://schemas.microsoft.com/office/powerpoint/2010/main" val="3922470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6001083" cy="618197"/>
          </a:xfrm>
        </p:spPr>
        <p:txBody>
          <a:bodyPr/>
          <a:lstStyle/>
          <a:p>
            <a:r>
              <a:rPr lang="en-US" dirty="0"/>
              <a:t>Answering the Call of Distress</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589964"/>
            <a:ext cx="4437094" cy="3547929"/>
          </a:xfrm>
        </p:spPr>
        <p:txBody>
          <a:bodyPr/>
          <a:lstStyle/>
          <a:p>
            <a:r>
              <a:rPr lang="en-US" dirty="0"/>
              <a:t>Johnson Space Center, </a:t>
            </a:r>
            <a:br>
              <a:rPr lang="en-US" dirty="0"/>
            </a:br>
            <a:r>
              <a:rPr lang="en-US" dirty="0"/>
              <a:t>Goddard Space Flight Center </a:t>
            </a:r>
          </a:p>
          <a:p>
            <a:r>
              <a:rPr lang="en-US" dirty="0"/>
              <a:t>Orbit Logic: Greenbelt, </a:t>
            </a:r>
            <a:r>
              <a:rPr lang="en-US" dirty="0">
                <a:solidFill>
                  <a:schemeClr val="accent2">
                    <a:lumMod val="60000"/>
                    <a:lumOff val="40000"/>
                  </a:schemeClr>
                </a:solidFill>
              </a:rPr>
              <a:t>MD</a:t>
            </a:r>
          </a:p>
          <a:p>
            <a:pPr marL="0" indent="0">
              <a:buNone/>
            </a:pPr>
            <a:endParaRPr lang="en-US" dirty="0"/>
          </a:p>
          <a:p>
            <a:pPr marL="0" indent="0">
              <a:buNone/>
            </a:pPr>
            <a:r>
              <a:rPr lang="en-US" dirty="0">
                <a:solidFill>
                  <a:schemeClr val="tx1"/>
                </a:solidFill>
              </a:rPr>
              <a:t>Abstract:</a:t>
            </a:r>
          </a:p>
          <a:p>
            <a:r>
              <a:rPr lang="en-US" sz="1400" dirty="0">
                <a:solidFill>
                  <a:schemeClr val="tx1"/>
                </a:solidFill>
              </a:rPr>
              <a:t>NASA helped establish the Search and Rescue Satellite Aided Tracking (SARSAT) system and remains its research and development lead. Now software built with NASA know-how is helping additional satellites significantly improve response time and location accuracy.</a:t>
            </a:r>
            <a:endParaRPr lang="en-US" dirty="0">
              <a:solidFill>
                <a:schemeClr val="tx1"/>
              </a:solidFill>
            </a:endParaRPr>
          </a:p>
        </p:txBody>
      </p:sp>
      <p:sp>
        <p:nvSpPr>
          <p:cNvPr id="7" name="Rectangle 6">
            <a:extLst>
              <a:ext uri="{FF2B5EF4-FFF2-40B4-BE49-F238E27FC236}">
                <a16:creationId xmlns:a16="http://schemas.microsoft.com/office/drawing/2014/main" id="{D71C4627-6998-A54B-AF66-FA953AF2EE7C}"/>
              </a:ext>
            </a:extLst>
          </p:cNvPr>
          <p:cNvSpPr/>
          <p:nvPr/>
        </p:nvSpPr>
        <p:spPr>
          <a:xfrm>
            <a:off x="134905" y="496232"/>
            <a:ext cx="5003478" cy="523220"/>
          </a:xfrm>
          <a:prstGeom prst="rect">
            <a:avLst/>
          </a:prstGeom>
        </p:spPr>
        <p:txBody>
          <a:bodyPr wrap="square">
            <a:spAutoFit/>
          </a:bodyPr>
          <a:lstStyle/>
          <a:p>
            <a:r>
              <a:rPr lang="en-US" sz="1400" dirty="0">
                <a:solidFill>
                  <a:schemeClr val="accent2">
                    <a:lumMod val="60000"/>
                    <a:lumOff val="40000"/>
                  </a:schemeClr>
                </a:solidFill>
              </a:rPr>
              <a:t>Software created with NASA expertise helps improve search and rescue system established under NASA’s lead</a:t>
            </a:r>
          </a:p>
        </p:txBody>
      </p:sp>
      <p:pic>
        <p:nvPicPr>
          <p:cNvPr id="12" name="Picture 11" descr="A group of people in a boat on a body of water&#10;&#10;Description automatically generated">
            <a:extLst>
              <a:ext uri="{FF2B5EF4-FFF2-40B4-BE49-F238E27FC236}">
                <a16:creationId xmlns:a16="http://schemas.microsoft.com/office/drawing/2014/main" id="{47444A7F-79BA-D740-AD71-7E69D1D217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34977" y="1019452"/>
            <a:ext cx="3995217" cy="2666431"/>
          </a:xfrm>
          <a:prstGeom prst="rect">
            <a:avLst/>
          </a:prstGeom>
        </p:spPr>
      </p:pic>
      <p:pic>
        <p:nvPicPr>
          <p:cNvPr id="9" name="Picture 8" descr="A hand holding a hot dog&#10;&#10;Description automatically generated">
            <a:extLst>
              <a:ext uri="{FF2B5EF4-FFF2-40B4-BE49-F238E27FC236}">
                <a16:creationId xmlns:a16="http://schemas.microsoft.com/office/drawing/2014/main" id="{4901B52D-0D23-B143-BA39-4E08E2BA9B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0" y="3326126"/>
            <a:ext cx="1973502" cy="1310186"/>
          </a:xfrm>
          <a:prstGeom prst="rect">
            <a:avLst/>
          </a:prstGeom>
        </p:spPr>
      </p:pic>
    </p:spTree>
    <p:extLst>
      <p:ext uri="{BB962C8B-B14F-4D97-AF65-F5344CB8AC3E}">
        <p14:creationId xmlns:p14="http://schemas.microsoft.com/office/powerpoint/2010/main" val="539033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6001083" cy="618197"/>
          </a:xfrm>
        </p:spPr>
        <p:txBody>
          <a:bodyPr/>
          <a:lstStyle/>
          <a:p>
            <a:r>
              <a:rPr lang="en-US" dirty="0"/>
              <a:t>Catch the Waves</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828799"/>
            <a:ext cx="3891184" cy="2994655"/>
          </a:xfrm>
        </p:spPr>
        <p:txBody>
          <a:bodyPr/>
          <a:lstStyle/>
          <a:p>
            <a:r>
              <a:rPr lang="en-US" dirty="0"/>
              <a:t>Jet Propulsion Laboratory </a:t>
            </a:r>
          </a:p>
          <a:p>
            <a:r>
              <a:rPr lang="en-US" dirty="0"/>
              <a:t>Micro Harmonics: Fincastle, </a:t>
            </a:r>
            <a:r>
              <a:rPr lang="en-US" dirty="0">
                <a:solidFill>
                  <a:schemeClr val="accent2">
                    <a:lumMod val="60000"/>
                    <a:lumOff val="40000"/>
                  </a:schemeClr>
                </a:solidFill>
              </a:rPr>
              <a:t>VA</a:t>
            </a:r>
          </a:p>
          <a:p>
            <a:pPr marL="0" indent="0">
              <a:buNone/>
            </a:pPr>
            <a:endParaRPr lang="en-US" dirty="0"/>
          </a:p>
          <a:p>
            <a:pPr marL="0" indent="0">
              <a:buNone/>
            </a:pPr>
            <a:r>
              <a:rPr lang="en-US" dirty="0">
                <a:solidFill>
                  <a:schemeClr val="tx1"/>
                </a:solidFill>
              </a:rPr>
              <a:t>Abstract:</a:t>
            </a:r>
          </a:p>
          <a:p>
            <a:r>
              <a:rPr lang="en-US" sz="1400" dirty="0">
                <a:solidFill>
                  <a:schemeClr val="tx1"/>
                </a:solidFill>
              </a:rPr>
              <a:t>Through NASA SBIR contracts, Micro Harmonics built a new line of isolators that can operate at higher frequencies, and they are now being sold to testing laboratories for communications equipment.</a:t>
            </a:r>
            <a:endParaRPr lang="en-US" dirty="0">
              <a:solidFill>
                <a:schemeClr val="tx1"/>
              </a:solidFill>
            </a:endParaRPr>
          </a:p>
        </p:txBody>
      </p:sp>
      <p:sp>
        <p:nvSpPr>
          <p:cNvPr id="8" name="Rectangle 7">
            <a:extLst>
              <a:ext uri="{FF2B5EF4-FFF2-40B4-BE49-F238E27FC236}">
                <a16:creationId xmlns:a16="http://schemas.microsoft.com/office/drawing/2014/main" id="{E9405AFD-C6FB-2348-8184-DDB59FA3F568}"/>
              </a:ext>
            </a:extLst>
          </p:cNvPr>
          <p:cNvSpPr/>
          <p:nvPr/>
        </p:nvSpPr>
        <p:spPr>
          <a:xfrm>
            <a:off x="154057" y="496232"/>
            <a:ext cx="5003478" cy="307777"/>
          </a:xfrm>
          <a:prstGeom prst="rect">
            <a:avLst/>
          </a:prstGeom>
        </p:spPr>
        <p:txBody>
          <a:bodyPr wrap="square">
            <a:spAutoFit/>
          </a:bodyPr>
          <a:lstStyle/>
          <a:p>
            <a:r>
              <a:rPr lang="en-US" sz="1400" dirty="0">
                <a:solidFill>
                  <a:schemeClr val="accent2">
                    <a:lumMod val="60000"/>
                    <a:lumOff val="40000"/>
                  </a:schemeClr>
                </a:solidFill>
              </a:rPr>
              <a:t>NASA-funded sensors test 5G cellular systems</a:t>
            </a:r>
            <a:endParaRPr lang="en-US" dirty="0">
              <a:solidFill>
                <a:schemeClr val="accent2">
                  <a:lumMod val="60000"/>
                  <a:lumOff val="40000"/>
                </a:schemeClr>
              </a:solidFill>
            </a:endParaRPr>
          </a:p>
        </p:txBody>
      </p:sp>
      <p:pic>
        <p:nvPicPr>
          <p:cNvPr id="5" name="Picture 4" descr="A large ship in the background&#10;&#10;Description automatically generated">
            <a:extLst>
              <a:ext uri="{FF2B5EF4-FFF2-40B4-BE49-F238E27FC236}">
                <a16:creationId xmlns:a16="http://schemas.microsoft.com/office/drawing/2014/main" id="{0E0642BF-D8F2-F44E-B62C-92C2EE1B88B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9814" t="10366" r="7548"/>
          <a:stretch/>
        </p:blipFill>
        <p:spPr>
          <a:xfrm>
            <a:off x="4824483" y="1114429"/>
            <a:ext cx="4319517" cy="2684235"/>
          </a:xfrm>
          <a:prstGeom prst="rect">
            <a:avLst/>
          </a:prstGeom>
        </p:spPr>
      </p:pic>
      <p:pic>
        <p:nvPicPr>
          <p:cNvPr id="11" name="Picture 10" descr="A picture containing indoor, sitting, car, mirror&#10;&#10;Description automatically generated">
            <a:extLst>
              <a:ext uri="{FF2B5EF4-FFF2-40B4-BE49-F238E27FC236}">
                <a16:creationId xmlns:a16="http://schemas.microsoft.com/office/drawing/2014/main" id="{5DAFDB53-C8E0-6940-AF1F-59FF145D58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80" t="-2423"/>
          <a:stretch/>
        </p:blipFill>
        <p:spPr>
          <a:xfrm>
            <a:off x="4107977" y="2943338"/>
            <a:ext cx="1247808" cy="1457321"/>
          </a:xfrm>
          <a:prstGeom prst="rect">
            <a:avLst/>
          </a:prstGeom>
          <a:solidFill>
            <a:schemeClr val="tx1"/>
          </a:solidFill>
        </p:spPr>
      </p:pic>
      <p:pic>
        <p:nvPicPr>
          <p:cNvPr id="13" name="Picture 12">
            <a:extLst>
              <a:ext uri="{FF2B5EF4-FFF2-40B4-BE49-F238E27FC236}">
                <a16:creationId xmlns:a16="http://schemas.microsoft.com/office/drawing/2014/main" id="{AC6D2389-84F3-B240-A6CB-EBA4FA04F7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1960" y="895183"/>
            <a:ext cx="1561264" cy="1828909"/>
          </a:xfrm>
          <a:prstGeom prst="rect">
            <a:avLst/>
          </a:prstGeom>
        </p:spPr>
      </p:pic>
    </p:spTree>
    <p:extLst>
      <p:ext uri="{BB962C8B-B14F-4D97-AF65-F5344CB8AC3E}">
        <p14:creationId xmlns:p14="http://schemas.microsoft.com/office/powerpoint/2010/main" val="161432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transport, boat, track&#10;&#10;Description automatically generated">
            <a:extLst>
              <a:ext uri="{FF2B5EF4-FFF2-40B4-BE49-F238E27FC236}">
                <a16:creationId xmlns:a16="http://schemas.microsoft.com/office/drawing/2014/main" id="{F78B4FD5-89E3-7F48-9F41-E667AC0460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257"/>
          <a:stretch/>
        </p:blipFill>
        <p:spPr>
          <a:xfrm>
            <a:off x="6498866" y="839337"/>
            <a:ext cx="2440418" cy="3839884"/>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6001083" cy="618197"/>
          </a:xfrm>
        </p:spPr>
        <p:txBody>
          <a:bodyPr/>
          <a:lstStyle/>
          <a:p>
            <a:r>
              <a:rPr lang="en-US" dirty="0"/>
              <a:t>Debugging Code Is Rocket Science</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828799"/>
            <a:ext cx="3979894" cy="2994655"/>
          </a:xfrm>
        </p:spPr>
        <p:txBody>
          <a:bodyPr/>
          <a:lstStyle/>
          <a:p>
            <a:r>
              <a:rPr lang="en-US" dirty="0"/>
              <a:t>Ames Research Center </a:t>
            </a:r>
          </a:p>
          <a:p>
            <a:r>
              <a:rPr lang="en-US" dirty="0"/>
              <a:t>IKOS: </a:t>
            </a:r>
            <a:r>
              <a:rPr lang="en-US" dirty="0" err="1"/>
              <a:t>Vejle</a:t>
            </a:r>
            <a:r>
              <a:rPr lang="en-US" dirty="0"/>
              <a:t>, Denmark</a:t>
            </a:r>
            <a:endParaRPr lang="en-US" dirty="0">
              <a:solidFill>
                <a:schemeClr val="accent2">
                  <a:lumMod val="60000"/>
                  <a:lumOff val="40000"/>
                </a:schemeClr>
              </a:solidFill>
            </a:endParaRPr>
          </a:p>
          <a:p>
            <a:pPr marL="0" indent="0">
              <a:buNone/>
            </a:pPr>
            <a:endParaRPr lang="en-US" dirty="0"/>
          </a:p>
          <a:p>
            <a:pPr marL="0" indent="0">
              <a:buNone/>
            </a:pPr>
            <a:r>
              <a:rPr lang="en-US" dirty="0">
                <a:solidFill>
                  <a:schemeClr val="tx1"/>
                </a:solidFill>
              </a:rPr>
              <a:t>Abstract:</a:t>
            </a:r>
          </a:p>
          <a:p>
            <a:r>
              <a:rPr lang="en-US" sz="1400" dirty="0">
                <a:solidFill>
                  <a:schemeClr val="tx1"/>
                </a:solidFill>
              </a:rPr>
              <a:t>Incorrect computer code can blow up rockets. So Ames Research Center developed software to evaluate any program written in C or C++ computer language. The open source code now saves businesses costly mistakes and ensures customer safety.</a:t>
            </a:r>
            <a:endParaRPr lang="en-US" dirty="0">
              <a:solidFill>
                <a:schemeClr val="tx1"/>
              </a:solidFill>
            </a:endParaRPr>
          </a:p>
        </p:txBody>
      </p:sp>
      <p:sp>
        <p:nvSpPr>
          <p:cNvPr id="8" name="Rectangle 7">
            <a:extLst>
              <a:ext uri="{FF2B5EF4-FFF2-40B4-BE49-F238E27FC236}">
                <a16:creationId xmlns:a16="http://schemas.microsoft.com/office/drawing/2014/main" id="{E9405AFD-C6FB-2348-8184-DDB59FA3F568}"/>
              </a:ext>
            </a:extLst>
          </p:cNvPr>
          <p:cNvSpPr/>
          <p:nvPr/>
        </p:nvSpPr>
        <p:spPr>
          <a:xfrm>
            <a:off x="154057" y="496232"/>
            <a:ext cx="5003478" cy="523220"/>
          </a:xfrm>
          <a:prstGeom prst="rect">
            <a:avLst/>
          </a:prstGeom>
        </p:spPr>
        <p:txBody>
          <a:bodyPr wrap="square">
            <a:spAutoFit/>
          </a:bodyPr>
          <a:lstStyle/>
          <a:p>
            <a:r>
              <a:rPr lang="en-US" sz="1400" dirty="0">
                <a:solidFill>
                  <a:schemeClr val="accent2">
                    <a:lumMod val="60000"/>
                    <a:lumOff val="40000"/>
                  </a:schemeClr>
                </a:solidFill>
              </a:rPr>
              <a:t>A simple NASA static program analyzer finds coding errors for business as well as rockets</a:t>
            </a:r>
          </a:p>
        </p:txBody>
      </p:sp>
      <p:pic>
        <p:nvPicPr>
          <p:cNvPr id="6" name="Picture 5" descr="A picture containing person, truck, standing, box&#10;&#10;Description automatically generated">
            <a:extLst>
              <a:ext uri="{FF2B5EF4-FFF2-40B4-BE49-F238E27FC236}">
                <a16:creationId xmlns:a16="http://schemas.microsoft.com/office/drawing/2014/main" id="{0E0D6A3C-D4C1-A248-A6AE-10F2CD47F0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599" b="2785"/>
          <a:stretch/>
        </p:blipFill>
        <p:spPr>
          <a:xfrm>
            <a:off x="4274048" y="1327305"/>
            <a:ext cx="2533654" cy="2270525"/>
          </a:xfrm>
          <a:prstGeom prst="rect">
            <a:avLst/>
          </a:prstGeom>
        </p:spPr>
      </p:pic>
    </p:spTree>
    <p:extLst>
      <p:ext uri="{BB962C8B-B14F-4D97-AF65-F5344CB8AC3E}">
        <p14:creationId xmlns:p14="http://schemas.microsoft.com/office/powerpoint/2010/main" val="2975726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7BBC658-13BC-7546-B82F-45FF580059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7311"/>
          <a:stretch/>
        </p:blipFill>
        <p:spPr>
          <a:xfrm>
            <a:off x="5114969" y="1911461"/>
            <a:ext cx="4029031" cy="2455144"/>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6396868" cy="618197"/>
          </a:xfrm>
        </p:spPr>
        <p:txBody>
          <a:bodyPr/>
          <a:lstStyle/>
          <a:p>
            <a:r>
              <a:rPr lang="en-US" dirty="0"/>
              <a:t>Space Fuel Cell Provides Deep-Sea Power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828799"/>
            <a:ext cx="4662282" cy="2994655"/>
          </a:xfrm>
        </p:spPr>
        <p:txBody>
          <a:bodyPr/>
          <a:lstStyle/>
          <a:p>
            <a:r>
              <a:rPr lang="en-US" dirty="0"/>
              <a:t>Johnson Space Center </a:t>
            </a:r>
          </a:p>
          <a:p>
            <a:r>
              <a:rPr lang="en-US" dirty="0"/>
              <a:t>Teledyne Energy Systems: Hunt Valley, MD</a:t>
            </a:r>
            <a:endParaRPr lang="en-US" dirty="0">
              <a:solidFill>
                <a:schemeClr val="accent2">
                  <a:lumMod val="60000"/>
                  <a:lumOff val="40000"/>
                </a:schemeClr>
              </a:solidFill>
            </a:endParaRPr>
          </a:p>
          <a:p>
            <a:pPr marL="0" indent="0">
              <a:buNone/>
            </a:pPr>
            <a:endParaRPr lang="en-US" dirty="0"/>
          </a:p>
          <a:p>
            <a:pPr marL="0" indent="0">
              <a:buNone/>
            </a:pPr>
            <a:r>
              <a:rPr lang="en-US" dirty="0">
                <a:solidFill>
                  <a:schemeClr val="tx1"/>
                </a:solidFill>
              </a:rPr>
              <a:t>Abstract:</a:t>
            </a:r>
          </a:p>
          <a:p>
            <a:r>
              <a:rPr lang="en-US" sz="1400" dirty="0">
                <a:solidFill>
                  <a:schemeClr val="tx1"/>
                </a:solidFill>
              </a:rPr>
              <a:t>Under a Space Act Agreement, NASA taught one company how to make more efficient, reliable fuel cells. They’re now on the ocean floor, providing backup power for wells and recharging the remotely operated vehicles </a:t>
            </a:r>
            <a:br>
              <a:rPr lang="en-US" sz="1400" dirty="0">
                <a:solidFill>
                  <a:schemeClr val="tx1"/>
                </a:solidFill>
              </a:rPr>
            </a:br>
            <a:r>
              <a:rPr lang="en-US" sz="1400" dirty="0">
                <a:solidFill>
                  <a:schemeClr val="tx1"/>
                </a:solidFill>
              </a:rPr>
              <a:t>that service them.</a:t>
            </a:r>
            <a:endParaRPr lang="en-US" dirty="0">
              <a:solidFill>
                <a:schemeClr val="tx1"/>
              </a:solidFill>
            </a:endParaRPr>
          </a:p>
        </p:txBody>
      </p:sp>
      <p:sp>
        <p:nvSpPr>
          <p:cNvPr id="8" name="Rectangle 7">
            <a:extLst>
              <a:ext uri="{FF2B5EF4-FFF2-40B4-BE49-F238E27FC236}">
                <a16:creationId xmlns:a16="http://schemas.microsoft.com/office/drawing/2014/main" id="{E9405AFD-C6FB-2348-8184-DDB59FA3F568}"/>
              </a:ext>
            </a:extLst>
          </p:cNvPr>
          <p:cNvSpPr/>
          <p:nvPr/>
        </p:nvSpPr>
        <p:spPr>
          <a:xfrm>
            <a:off x="154057" y="496232"/>
            <a:ext cx="5003478" cy="307777"/>
          </a:xfrm>
          <a:prstGeom prst="rect">
            <a:avLst/>
          </a:prstGeom>
        </p:spPr>
        <p:txBody>
          <a:bodyPr wrap="square">
            <a:spAutoFit/>
          </a:bodyPr>
          <a:lstStyle/>
          <a:p>
            <a:r>
              <a:rPr lang="en-US" sz="1400" dirty="0">
                <a:solidFill>
                  <a:schemeClr val="accent2">
                    <a:lumMod val="60000"/>
                    <a:lumOff val="40000"/>
                  </a:schemeClr>
                </a:solidFill>
              </a:rPr>
              <a:t>Rugged, reliable fuel cells provide power for offshore drilling </a:t>
            </a:r>
          </a:p>
        </p:txBody>
      </p:sp>
      <p:pic>
        <p:nvPicPr>
          <p:cNvPr id="5" name="Picture 4" descr="A picture containing small, sitting, table, computer&#10;&#10;Description automatically generated">
            <a:extLst>
              <a:ext uri="{FF2B5EF4-FFF2-40B4-BE49-F238E27FC236}">
                <a16:creationId xmlns:a16="http://schemas.microsoft.com/office/drawing/2014/main" id="{1C41380E-772A-2B44-8012-4CE3D0BD2C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2596" y="907257"/>
            <a:ext cx="2531661" cy="2310340"/>
          </a:xfrm>
          <a:prstGeom prst="rect">
            <a:avLst/>
          </a:prstGeom>
        </p:spPr>
      </p:pic>
    </p:spTree>
    <p:extLst>
      <p:ext uri="{BB962C8B-B14F-4D97-AF65-F5344CB8AC3E}">
        <p14:creationId xmlns:p14="http://schemas.microsoft.com/office/powerpoint/2010/main" val="3615037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6396868" cy="618197"/>
          </a:xfrm>
        </p:spPr>
        <p:txBody>
          <a:bodyPr/>
          <a:lstStyle/>
          <a:p>
            <a:r>
              <a:rPr lang="en-US" dirty="0"/>
              <a:t>Eagle Eyes in Treacherous Skies</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6" y="1589964"/>
            <a:ext cx="4512157" cy="2994655"/>
          </a:xfrm>
        </p:spPr>
        <p:txBody>
          <a:bodyPr/>
          <a:lstStyle/>
          <a:p>
            <a:r>
              <a:rPr lang="en-US" dirty="0"/>
              <a:t>Goddard Space Flight Center </a:t>
            </a:r>
            <a:br>
              <a:rPr lang="en-US" dirty="0"/>
            </a:br>
            <a:r>
              <a:rPr lang="en-US" dirty="0"/>
              <a:t>Black Swift Technologies: Boulder, CO</a:t>
            </a:r>
            <a:endParaRPr lang="en-US" dirty="0">
              <a:solidFill>
                <a:schemeClr val="accent2">
                  <a:lumMod val="60000"/>
                  <a:lumOff val="40000"/>
                </a:schemeClr>
              </a:solidFill>
            </a:endParaRPr>
          </a:p>
          <a:p>
            <a:pPr marL="0" indent="0">
              <a:buNone/>
            </a:pPr>
            <a:endParaRPr lang="en-US" dirty="0"/>
          </a:p>
          <a:p>
            <a:pPr marL="0" indent="0">
              <a:buNone/>
            </a:pPr>
            <a:r>
              <a:rPr lang="en-US" dirty="0">
                <a:solidFill>
                  <a:schemeClr val="tx1"/>
                </a:solidFill>
              </a:rPr>
              <a:t>Abstract:</a:t>
            </a:r>
          </a:p>
          <a:p>
            <a:r>
              <a:rPr lang="en-US" sz="1400" dirty="0">
                <a:solidFill>
                  <a:schemeClr val="tx1"/>
                </a:solidFill>
              </a:rPr>
              <a:t>To collect Earth science data, NASA awarded SBIR contracts to Black Swift Technologies to develop a rugged remotely piloted drone. Now farmers and other industries use it to monitor everything from soil moisture to Arctic atmospheric conditions.</a:t>
            </a:r>
            <a:endParaRPr lang="en-US" dirty="0">
              <a:solidFill>
                <a:schemeClr val="tx1"/>
              </a:solidFill>
            </a:endParaRPr>
          </a:p>
        </p:txBody>
      </p:sp>
      <p:sp>
        <p:nvSpPr>
          <p:cNvPr id="8" name="Rectangle 7">
            <a:extLst>
              <a:ext uri="{FF2B5EF4-FFF2-40B4-BE49-F238E27FC236}">
                <a16:creationId xmlns:a16="http://schemas.microsoft.com/office/drawing/2014/main" id="{E9405AFD-C6FB-2348-8184-DDB59FA3F568}"/>
              </a:ext>
            </a:extLst>
          </p:cNvPr>
          <p:cNvSpPr/>
          <p:nvPr/>
        </p:nvSpPr>
        <p:spPr>
          <a:xfrm>
            <a:off x="154057" y="496232"/>
            <a:ext cx="5003478" cy="523220"/>
          </a:xfrm>
          <a:prstGeom prst="rect">
            <a:avLst/>
          </a:prstGeom>
        </p:spPr>
        <p:txBody>
          <a:bodyPr wrap="square">
            <a:spAutoFit/>
          </a:bodyPr>
          <a:lstStyle/>
          <a:p>
            <a:r>
              <a:rPr lang="en-US" sz="1400" dirty="0">
                <a:solidFill>
                  <a:schemeClr val="accent2">
                    <a:lumMod val="60000"/>
                    <a:lumOff val="40000"/>
                  </a:schemeClr>
                </a:solidFill>
              </a:rPr>
              <a:t>A rugged drone designed for NASA supports research and commercial enterprise from the air</a:t>
            </a:r>
          </a:p>
        </p:txBody>
      </p:sp>
      <p:pic>
        <p:nvPicPr>
          <p:cNvPr id="10" name="Picture 9" descr="A picture containing outdoor, water, snow, person&#10;&#10;Description automatically generated">
            <a:extLst>
              <a:ext uri="{FF2B5EF4-FFF2-40B4-BE49-F238E27FC236}">
                <a16:creationId xmlns:a16="http://schemas.microsoft.com/office/drawing/2014/main" id="{86B4970A-89F1-504F-BE29-77B720DBC3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5085" b="12972"/>
          <a:stretch/>
        </p:blipFill>
        <p:spPr>
          <a:xfrm>
            <a:off x="4722126" y="2906972"/>
            <a:ext cx="1988808" cy="1849273"/>
          </a:xfrm>
          <a:prstGeom prst="rect">
            <a:avLst/>
          </a:prstGeom>
        </p:spPr>
      </p:pic>
      <p:pic>
        <p:nvPicPr>
          <p:cNvPr id="7" name="Picture 6" descr="A small plane sitting on top of a grass covered field&#10;&#10;Description automatically generated">
            <a:extLst>
              <a:ext uri="{FF2B5EF4-FFF2-40B4-BE49-F238E27FC236}">
                <a16:creationId xmlns:a16="http://schemas.microsoft.com/office/drawing/2014/main" id="{FF5CB08F-017E-A742-846A-6CC5164132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72752" y="963620"/>
            <a:ext cx="3671248" cy="2294531"/>
          </a:xfrm>
          <a:prstGeom prst="rect">
            <a:avLst/>
          </a:prstGeom>
        </p:spPr>
      </p:pic>
    </p:spTree>
    <p:extLst>
      <p:ext uri="{BB962C8B-B14F-4D97-AF65-F5344CB8AC3E}">
        <p14:creationId xmlns:p14="http://schemas.microsoft.com/office/powerpoint/2010/main" val="88548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6396868" cy="618197"/>
          </a:xfrm>
        </p:spPr>
        <p:txBody>
          <a:bodyPr/>
          <a:lstStyle/>
          <a:p>
            <a:r>
              <a:rPr lang="en-US" dirty="0"/>
              <a:t>Keeping Tabs on the Sky</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7" y="1828799"/>
            <a:ext cx="3884360" cy="2994655"/>
          </a:xfrm>
        </p:spPr>
        <p:txBody>
          <a:bodyPr/>
          <a:lstStyle/>
          <a:p>
            <a:r>
              <a:rPr lang="en-US" dirty="0"/>
              <a:t>Ames Research Center </a:t>
            </a:r>
          </a:p>
          <a:p>
            <a:r>
              <a:rPr lang="en-US" dirty="0" err="1"/>
              <a:t>Metron</a:t>
            </a:r>
            <a:r>
              <a:rPr lang="en-US" dirty="0"/>
              <a:t> Aviation: Herndon, VA</a:t>
            </a:r>
            <a:endParaRPr lang="en-US" dirty="0">
              <a:solidFill>
                <a:schemeClr val="accent2">
                  <a:lumMod val="60000"/>
                  <a:lumOff val="40000"/>
                </a:schemeClr>
              </a:solidFill>
            </a:endParaRPr>
          </a:p>
          <a:p>
            <a:pPr marL="0" indent="0">
              <a:buNone/>
            </a:pPr>
            <a:endParaRPr lang="en-US" dirty="0"/>
          </a:p>
          <a:p>
            <a:pPr marL="0" indent="0">
              <a:buNone/>
            </a:pPr>
            <a:r>
              <a:rPr lang="en-US" dirty="0">
                <a:solidFill>
                  <a:schemeClr val="tx1"/>
                </a:solidFill>
              </a:rPr>
              <a:t>Abstract:</a:t>
            </a:r>
          </a:p>
          <a:p>
            <a:r>
              <a:rPr lang="en-US" sz="1400" dirty="0">
                <a:solidFill>
                  <a:schemeClr val="tx1"/>
                </a:solidFill>
              </a:rPr>
              <a:t>Years of air traffic research conducted for NASA helped shape air traffic control software that enables airports and private freight-carrying businesses to share flight data, track airplanes, predict weather impacts, and find alternative flight paths.</a:t>
            </a:r>
            <a:endParaRPr lang="en-US" dirty="0">
              <a:solidFill>
                <a:schemeClr val="tx1"/>
              </a:solidFill>
            </a:endParaRPr>
          </a:p>
        </p:txBody>
      </p:sp>
      <p:sp>
        <p:nvSpPr>
          <p:cNvPr id="8" name="Rectangle 7">
            <a:extLst>
              <a:ext uri="{FF2B5EF4-FFF2-40B4-BE49-F238E27FC236}">
                <a16:creationId xmlns:a16="http://schemas.microsoft.com/office/drawing/2014/main" id="{E9405AFD-C6FB-2348-8184-DDB59FA3F568}"/>
              </a:ext>
            </a:extLst>
          </p:cNvPr>
          <p:cNvSpPr/>
          <p:nvPr/>
        </p:nvSpPr>
        <p:spPr>
          <a:xfrm>
            <a:off x="154057" y="496232"/>
            <a:ext cx="5003478" cy="523220"/>
          </a:xfrm>
          <a:prstGeom prst="rect">
            <a:avLst/>
          </a:prstGeom>
        </p:spPr>
        <p:txBody>
          <a:bodyPr wrap="square">
            <a:spAutoFit/>
          </a:bodyPr>
          <a:lstStyle/>
          <a:p>
            <a:r>
              <a:rPr lang="en-US" sz="1400" dirty="0">
                <a:solidFill>
                  <a:schemeClr val="accent2">
                    <a:lumMod val="60000"/>
                    <a:lumOff val="40000"/>
                  </a:schemeClr>
                </a:solidFill>
              </a:rPr>
              <a:t>Research done for NASA is now helping airports and businesses around the world track airplanes</a:t>
            </a:r>
          </a:p>
        </p:txBody>
      </p:sp>
      <p:pic>
        <p:nvPicPr>
          <p:cNvPr id="9" name="Picture 8">
            <a:extLst>
              <a:ext uri="{FF2B5EF4-FFF2-40B4-BE49-F238E27FC236}">
                <a16:creationId xmlns:a16="http://schemas.microsoft.com/office/drawing/2014/main" id="{C3661284-7F7F-4542-ABF2-04CC906207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47064" y="1980909"/>
            <a:ext cx="3145375" cy="2516300"/>
          </a:xfrm>
          <a:prstGeom prst="rect">
            <a:avLst/>
          </a:prstGeom>
        </p:spPr>
      </p:pic>
      <p:pic>
        <p:nvPicPr>
          <p:cNvPr id="5" name="Picture 4">
            <a:extLst>
              <a:ext uri="{FF2B5EF4-FFF2-40B4-BE49-F238E27FC236}">
                <a16:creationId xmlns:a16="http://schemas.microsoft.com/office/drawing/2014/main" id="{AD9FF81B-0818-5B4B-B014-4192E3C70D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105" t="10795"/>
          <a:stretch/>
        </p:blipFill>
        <p:spPr>
          <a:xfrm>
            <a:off x="3654102" y="1114429"/>
            <a:ext cx="3006866" cy="1732961"/>
          </a:xfrm>
          <a:prstGeom prst="rect">
            <a:avLst/>
          </a:prstGeom>
        </p:spPr>
      </p:pic>
    </p:spTree>
    <p:extLst>
      <p:ext uri="{BB962C8B-B14F-4D97-AF65-F5344CB8AC3E}">
        <p14:creationId xmlns:p14="http://schemas.microsoft.com/office/powerpoint/2010/main" val="358550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5C13C1-77A2-7140-9BD6-26C94AAB6C51}"/>
              </a:ext>
            </a:extLst>
          </p:cNvPr>
          <p:cNvSpPr/>
          <p:nvPr/>
        </p:nvSpPr>
        <p:spPr>
          <a:xfrm>
            <a:off x="5300133" y="1047750"/>
            <a:ext cx="3843867" cy="3288100"/>
          </a:xfrm>
          <a:prstGeom prst="rect">
            <a:avLst/>
          </a:prstGeom>
          <a:solidFill>
            <a:srgbClr val="E0A42B"/>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Home Videos from Mars</a:t>
            </a: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4326736" cy="4384475"/>
          </a:xfrm>
        </p:spPr>
        <p:txBody>
          <a:bodyPr/>
          <a:lstStyle/>
          <a:p>
            <a:r>
              <a:rPr lang="en-US" dirty="0">
                <a:solidFill>
                  <a:srgbClr val="E0A42B"/>
                </a:solidFill>
              </a:rPr>
              <a:t>Jet Propulsion Laboratory</a:t>
            </a:r>
          </a:p>
          <a:p>
            <a:r>
              <a:rPr lang="en-US" dirty="0">
                <a:solidFill>
                  <a:srgbClr val="E0A42B"/>
                </a:solidFill>
              </a:rPr>
              <a:t>Tempo Automation: San Francisco, CA</a:t>
            </a:r>
          </a:p>
          <a:p>
            <a:pPr marL="0" indent="0">
              <a:buNone/>
            </a:pPr>
            <a:endParaRPr lang="en-US" dirty="0"/>
          </a:p>
          <a:p>
            <a:pPr marL="0" indent="0">
              <a:buNone/>
            </a:pPr>
            <a:r>
              <a:rPr lang="en-US" dirty="0">
                <a:solidFill>
                  <a:schemeClr val="tx1"/>
                </a:solidFill>
              </a:rPr>
              <a:t>Abstract:</a:t>
            </a:r>
          </a:p>
          <a:p>
            <a:r>
              <a:rPr lang="en-US" sz="1400" dirty="0">
                <a:solidFill>
                  <a:schemeClr val="tx1"/>
                </a:solidFill>
              </a:rPr>
              <a:t>As Tempo Automation built a circuit board for a Perseverance camera system, the company added new inspections and documentation to its production process and developed a novel preproduction tool. All these now benefit Tempo’s customers.</a:t>
            </a:r>
          </a:p>
          <a:p>
            <a:endParaRPr lang="en-US" sz="1600" b="0" dirty="0">
              <a:solidFill>
                <a:schemeClr val="tx1"/>
              </a:solidFill>
            </a:endParaRPr>
          </a:p>
        </p:txBody>
      </p:sp>
      <p:pic>
        <p:nvPicPr>
          <p:cNvPr id="5" name="Picture 4" descr="A circuit board&#10;&#10;Description automatically generated">
            <a:extLst>
              <a:ext uri="{FF2B5EF4-FFF2-40B4-BE49-F238E27FC236}">
                <a16:creationId xmlns:a16="http://schemas.microsoft.com/office/drawing/2014/main" id="{25C7CCBE-4643-5544-9474-6FD40927D8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46531" y="811924"/>
            <a:ext cx="3262564" cy="2971803"/>
          </a:xfrm>
          <a:prstGeom prst="rect">
            <a:avLst/>
          </a:prstGeom>
        </p:spPr>
      </p:pic>
      <p:pic>
        <p:nvPicPr>
          <p:cNvPr id="7" name="Picture 6" descr="A picture containing outdoor, water, smoke, skiing&#10;&#10;Description automatically generated">
            <a:extLst>
              <a:ext uri="{FF2B5EF4-FFF2-40B4-BE49-F238E27FC236}">
                <a16:creationId xmlns:a16="http://schemas.microsoft.com/office/drawing/2014/main" id="{F955381C-7808-B84B-9ECD-710B71CF1D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793" r="24690"/>
          <a:stretch/>
        </p:blipFill>
        <p:spPr>
          <a:xfrm>
            <a:off x="4773463" y="2691800"/>
            <a:ext cx="2069751" cy="1830228"/>
          </a:xfrm>
          <a:prstGeom prst="rect">
            <a:avLst/>
          </a:prstGeom>
        </p:spPr>
      </p:pic>
    </p:spTree>
    <p:extLst>
      <p:ext uri="{BB962C8B-B14F-4D97-AF65-F5344CB8AC3E}">
        <p14:creationId xmlns:p14="http://schemas.microsoft.com/office/powerpoint/2010/main" val="1210999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6396868" cy="618197"/>
          </a:xfrm>
        </p:spPr>
        <p:txBody>
          <a:bodyPr/>
          <a:lstStyle/>
          <a:p>
            <a:r>
              <a:rPr lang="en-US" dirty="0"/>
              <a:t>Odor-Eliminating Shoe Inserts Rely </a:t>
            </a:r>
            <a:br>
              <a:rPr lang="en-US" dirty="0"/>
            </a:br>
            <a:r>
              <a:rPr lang="en-US" dirty="0"/>
              <a:t>on NASA-Tested Cloth</a:t>
            </a:r>
          </a:p>
        </p:txBody>
      </p:sp>
      <p:sp>
        <p:nvSpPr>
          <p:cNvPr id="10" name="Text Placeholder 2">
            <a:extLst>
              <a:ext uri="{FF2B5EF4-FFF2-40B4-BE49-F238E27FC236}">
                <a16:creationId xmlns:a16="http://schemas.microsoft.com/office/drawing/2014/main" id="{F58A7BE2-34D9-E34F-88D9-20D23A6415ED}"/>
              </a:ext>
            </a:extLst>
          </p:cNvPr>
          <p:cNvSpPr>
            <a:spLocks noGrp="1"/>
          </p:cNvSpPr>
          <p:nvPr>
            <p:ph type="body" sz="quarter" idx="11"/>
          </p:nvPr>
        </p:nvSpPr>
        <p:spPr>
          <a:xfrm>
            <a:off x="115856" y="1587499"/>
            <a:ext cx="3891184" cy="2994655"/>
          </a:xfrm>
        </p:spPr>
        <p:txBody>
          <a:bodyPr/>
          <a:lstStyle/>
          <a:p>
            <a:r>
              <a:rPr lang="en-US" dirty="0"/>
              <a:t>Marshall Space Flight Center </a:t>
            </a:r>
          </a:p>
          <a:p>
            <a:r>
              <a:rPr lang="en-US" dirty="0" err="1"/>
              <a:t>Zorpads</a:t>
            </a:r>
            <a:r>
              <a:rPr lang="en-US" dirty="0"/>
              <a:t>: </a:t>
            </a:r>
            <a:r>
              <a:rPr lang="en-US" dirty="0">
                <a:solidFill>
                  <a:schemeClr val="accent2">
                    <a:lumMod val="60000"/>
                    <a:lumOff val="40000"/>
                  </a:schemeClr>
                </a:solidFill>
              </a:rPr>
              <a:t>New York, NY</a:t>
            </a:r>
          </a:p>
          <a:p>
            <a:pPr marL="0" indent="0">
              <a:buNone/>
            </a:pPr>
            <a:endParaRPr lang="en-US" dirty="0"/>
          </a:p>
          <a:p>
            <a:pPr marL="0" indent="0">
              <a:buNone/>
            </a:pPr>
            <a:r>
              <a:rPr lang="en-US" dirty="0">
                <a:solidFill>
                  <a:schemeClr val="tx1"/>
                </a:solidFill>
              </a:rPr>
              <a:t>Abstract:</a:t>
            </a:r>
          </a:p>
          <a:p>
            <a:r>
              <a:rPr lang="en-US" sz="1400" dirty="0">
                <a:solidFill>
                  <a:schemeClr val="tx1"/>
                </a:solidFill>
              </a:rPr>
              <a:t>NASA studied cloths that might replace granules for filtering with activated carbons in spacecraft. Having consulted with NASA while working with similar materials at </a:t>
            </a:r>
            <a:r>
              <a:rPr lang="en-US" sz="1400" dirty="0" err="1">
                <a:solidFill>
                  <a:schemeClr val="tx1"/>
                </a:solidFill>
              </a:rPr>
              <a:t>SpaceX</a:t>
            </a:r>
            <a:r>
              <a:rPr lang="en-US" sz="1400" dirty="0">
                <a:solidFill>
                  <a:schemeClr val="tx1"/>
                </a:solidFill>
              </a:rPr>
              <a:t> and elsewhere, a business school student tried out one of the cloths for absorbing shoe odors. </a:t>
            </a:r>
          </a:p>
        </p:txBody>
      </p:sp>
      <p:sp>
        <p:nvSpPr>
          <p:cNvPr id="11" name="Rectangle 10">
            <a:extLst>
              <a:ext uri="{FF2B5EF4-FFF2-40B4-BE49-F238E27FC236}">
                <a16:creationId xmlns:a16="http://schemas.microsoft.com/office/drawing/2014/main" id="{E6EA29BD-6861-BD45-8308-9FA380327B24}"/>
              </a:ext>
            </a:extLst>
          </p:cNvPr>
          <p:cNvSpPr/>
          <p:nvPr/>
        </p:nvSpPr>
        <p:spPr>
          <a:xfrm>
            <a:off x="134904" y="919312"/>
            <a:ext cx="6579795" cy="307777"/>
          </a:xfrm>
          <a:prstGeom prst="rect">
            <a:avLst/>
          </a:prstGeom>
        </p:spPr>
        <p:txBody>
          <a:bodyPr wrap="square">
            <a:spAutoFit/>
          </a:bodyPr>
          <a:lstStyle/>
          <a:p>
            <a:r>
              <a:rPr lang="en-US" sz="1400" dirty="0" err="1">
                <a:solidFill>
                  <a:schemeClr val="accent2">
                    <a:lumMod val="60000"/>
                    <a:lumOff val="40000"/>
                  </a:schemeClr>
                </a:solidFill>
              </a:rPr>
              <a:t>Zorpads</a:t>
            </a:r>
            <a:r>
              <a:rPr lang="en-US" sz="1400" dirty="0">
                <a:solidFill>
                  <a:schemeClr val="accent2">
                    <a:lumMod val="60000"/>
                    <a:lumOff val="40000"/>
                  </a:schemeClr>
                </a:solidFill>
              </a:rPr>
              <a:t> patches use a material that NASA has considered for spacecraft filters</a:t>
            </a:r>
          </a:p>
        </p:txBody>
      </p:sp>
      <p:pic>
        <p:nvPicPr>
          <p:cNvPr id="14" name="Picture 13" descr="A picture containing cup, coffee, indoor, keyboard&#10;&#10;Description automatically generated">
            <a:extLst>
              <a:ext uri="{FF2B5EF4-FFF2-40B4-BE49-F238E27FC236}">
                <a16:creationId xmlns:a16="http://schemas.microsoft.com/office/drawing/2014/main" id="{F26B94C5-588D-DB4E-AAD7-D9DE1160C2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21262" y="1227089"/>
            <a:ext cx="3597622" cy="3596365"/>
          </a:xfrm>
          <a:prstGeom prst="rect">
            <a:avLst/>
          </a:prstGeom>
        </p:spPr>
      </p:pic>
    </p:spTree>
    <p:extLst>
      <p:ext uri="{BB962C8B-B14F-4D97-AF65-F5344CB8AC3E}">
        <p14:creationId xmlns:p14="http://schemas.microsoft.com/office/powerpoint/2010/main" val="1602316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4"/>
            <a:ext cx="5250456" cy="618197"/>
          </a:xfrm>
        </p:spPr>
        <p:txBody>
          <a:bodyPr/>
          <a:lstStyle/>
          <a:p>
            <a:r>
              <a:rPr lang="en-US" dirty="0"/>
              <a:t>Fix It Like an Astronaut with Augmented Reality</a:t>
            </a:r>
          </a:p>
        </p:txBody>
      </p:sp>
      <p:sp>
        <p:nvSpPr>
          <p:cNvPr id="10" name="Text Placeholder 2">
            <a:extLst>
              <a:ext uri="{FF2B5EF4-FFF2-40B4-BE49-F238E27FC236}">
                <a16:creationId xmlns:a16="http://schemas.microsoft.com/office/drawing/2014/main" id="{F58A7BE2-34D9-E34F-88D9-20D23A6415ED}"/>
              </a:ext>
            </a:extLst>
          </p:cNvPr>
          <p:cNvSpPr>
            <a:spLocks noGrp="1"/>
          </p:cNvSpPr>
          <p:nvPr>
            <p:ph type="body" sz="quarter" idx="11"/>
          </p:nvPr>
        </p:nvSpPr>
        <p:spPr>
          <a:xfrm>
            <a:off x="134906" y="1828799"/>
            <a:ext cx="4218730" cy="2994655"/>
          </a:xfrm>
        </p:spPr>
        <p:txBody>
          <a:bodyPr/>
          <a:lstStyle/>
          <a:p>
            <a:r>
              <a:rPr lang="en-US" dirty="0"/>
              <a:t>Johnson Space Center </a:t>
            </a:r>
          </a:p>
          <a:p>
            <a:r>
              <a:rPr lang="en-US" dirty="0" err="1"/>
              <a:t>Tietronix</a:t>
            </a:r>
            <a:r>
              <a:rPr lang="en-US" dirty="0"/>
              <a:t> Software: </a:t>
            </a:r>
            <a:r>
              <a:rPr lang="en-US" dirty="0">
                <a:solidFill>
                  <a:schemeClr val="accent2">
                    <a:lumMod val="60000"/>
                    <a:lumOff val="40000"/>
                  </a:schemeClr>
                </a:solidFill>
              </a:rPr>
              <a:t>Houston, TX</a:t>
            </a:r>
          </a:p>
          <a:p>
            <a:pPr marL="0" indent="0">
              <a:buNone/>
            </a:pPr>
            <a:endParaRPr lang="en-US" dirty="0"/>
          </a:p>
          <a:p>
            <a:pPr marL="0" indent="0">
              <a:buNone/>
            </a:pPr>
            <a:r>
              <a:rPr lang="en-US" dirty="0">
                <a:solidFill>
                  <a:schemeClr val="tx1"/>
                </a:solidFill>
              </a:rPr>
              <a:t>Abstract:</a:t>
            </a:r>
          </a:p>
          <a:p>
            <a:r>
              <a:rPr lang="en-US" sz="1400" dirty="0">
                <a:solidFill>
                  <a:schemeClr val="tx1"/>
                </a:solidFill>
              </a:rPr>
              <a:t>Augmented reality and 3D animation can help astronauts conduct maintenance in low-Earth orbit. A system NASA contracted to guide procedures in space now helps businesses improve training and field operations on this planet.</a:t>
            </a:r>
            <a:endParaRPr lang="en-US" dirty="0">
              <a:solidFill>
                <a:schemeClr val="tx1"/>
              </a:solidFill>
            </a:endParaRPr>
          </a:p>
        </p:txBody>
      </p:sp>
      <p:sp>
        <p:nvSpPr>
          <p:cNvPr id="11" name="Rectangle 10">
            <a:extLst>
              <a:ext uri="{FF2B5EF4-FFF2-40B4-BE49-F238E27FC236}">
                <a16:creationId xmlns:a16="http://schemas.microsoft.com/office/drawing/2014/main" id="{E6EA29BD-6861-BD45-8308-9FA380327B24}"/>
              </a:ext>
            </a:extLst>
          </p:cNvPr>
          <p:cNvSpPr/>
          <p:nvPr/>
        </p:nvSpPr>
        <p:spPr>
          <a:xfrm>
            <a:off x="134904" y="919312"/>
            <a:ext cx="6579795" cy="307777"/>
          </a:xfrm>
          <a:prstGeom prst="rect">
            <a:avLst/>
          </a:prstGeom>
        </p:spPr>
        <p:txBody>
          <a:bodyPr wrap="square">
            <a:spAutoFit/>
          </a:bodyPr>
          <a:lstStyle/>
          <a:p>
            <a:r>
              <a:rPr lang="en-US" sz="1400" dirty="0">
                <a:solidFill>
                  <a:schemeClr val="accent2">
                    <a:lumMod val="60000"/>
                    <a:lumOff val="40000"/>
                  </a:schemeClr>
                </a:solidFill>
              </a:rPr>
              <a:t>A program to help astronauts visualize repairs assists workers on the ground</a:t>
            </a:r>
          </a:p>
        </p:txBody>
      </p:sp>
      <p:pic>
        <p:nvPicPr>
          <p:cNvPr id="4" name="Picture 3">
            <a:extLst>
              <a:ext uri="{FF2B5EF4-FFF2-40B4-BE49-F238E27FC236}">
                <a16:creationId xmlns:a16="http://schemas.microsoft.com/office/drawing/2014/main" id="{D8158CE0-51E2-2949-BA3A-E5BB6D0198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06877" y="1603611"/>
            <a:ext cx="4537123" cy="2552132"/>
          </a:xfrm>
          <a:prstGeom prst="rect">
            <a:avLst/>
          </a:prstGeom>
        </p:spPr>
      </p:pic>
    </p:spTree>
    <p:extLst>
      <p:ext uri="{BB962C8B-B14F-4D97-AF65-F5344CB8AC3E}">
        <p14:creationId xmlns:p14="http://schemas.microsoft.com/office/powerpoint/2010/main" val="29181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4"/>
            <a:ext cx="6349101" cy="618197"/>
          </a:xfrm>
        </p:spPr>
        <p:txBody>
          <a:bodyPr/>
          <a:lstStyle/>
          <a:p>
            <a:r>
              <a:rPr lang="en-US" dirty="0"/>
              <a:t>Hearing Silence from the Stratosphere</a:t>
            </a:r>
          </a:p>
        </p:txBody>
      </p:sp>
      <p:sp>
        <p:nvSpPr>
          <p:cNvPr id="8" name="Text Placeholder 2">
            <a:extLst>
              <a:ext uri="{FF2B5EF4-FFF2-40B4-BE49-F238E27FC236}">
                <a16:creationId xmlns:a16="http://schemas.microsoft.com/office/drawing/2014/main" id="{EDFE94C6-9C8A-714E-8A51-961103917A79}"/>
              </a:ext>
            </a:extLst>
          </p:cNvPr>
          <p:cNvSpPr>
            <a:spLocks noGrp="1"/>
          </p:cNvSpPr>
          <p:nvPr>
            <p:ph type="body" sz="quarter" idx="11"/>
          </p:nvPr>
        </p:nvSpPr>
        <p:spPr>
          <a:xfrm>
            <a:off x="134907" y="1828799"/>
            <a:ext cx="3636314" cy="2994655"/>
          </a:xfrm>
        </p:spPr>
        <p:txBody>
          <a:bodyPr/>
          <a:lstStyle/>
          <a:p>
            <a:r>
              <a:rPr lang="en-US" dirty="0"/>
              <a:t>Langley Research Center</a:t>
            </a:r>
          </a:p>
          <a:p>
            <a:r>
              <a:rPr lang="en-US" dirty="0" err="1"/>
              <a:t>Stratodynamics</a:t>
            </a:r>
            <a:r>
              <a:rPr lang="en-US" dirty="0"/>
              <a:t>: Lewes, DE</a:t>
            </a:r>
            <a:endParaRPr lang="en-US" dirty="0">
              <a:solidFill>
                <a:schemeClr val="accent2">
                  <a:lumMod val="60000"/>
                  <a:lumOff val="40000"/>
                </a:schemeClr>
              </a:solidFill>
            </a:endParaRPr>
          </a:p>
          <a:p>
            <a:pPr marL="0" indent="0">
              <a:buNone/>
            </a:pPr>
            <a:endParaRPr lang="en-US" dirty="0"/>
          </a:p>
          <a:p>
            <a:pPr marL="0" indent="0">
              <a:buNone/>
            </a:pPr>
            <a:r>
              <a:rPr lang="en-US" dirty="0">
                <a:solidFill>
                  <a:schemeClr val="tx1"/>
                </a:solidFill>
              </a:rPr>
              <a:t>Abstract:</a:t>
            </a:r>
          </a:p>
          <a:p>
            <a:r>
              <a:rPr lang="en-US" sz="1400" dirty="0">
                <a:solidFill>
                  <a:schemeClr val="tx1"/>
                </a:solidFill>
              </a:rPr>
              <a:t>NASA researchers developed a specialized microphone to pick up sounds made by clear-air turbulence. Now private industry is using it to help conduct research and keep high-altitude drones in the air longer.</a:t>
            </a:r>
          </a:p>
        </p:txBody>
      </p:sp>
      <p:sp>
        <p:nvSpPr>
          <p:cNvPr id="9" name="Rectangle 8">
            <a:extLst>
              <a:ext uri="{FF2B5EF4-FFF2-40B4-BE49-F238E27FC236}">
                <a16:creationId xmlns:a16="http://schemas.microsoft.com/office/drawing/2014/main" id="{81390F11-C546-E74C-A776-DB750045867E}"/>
              </a:ext>
            </a:extLst>
          </p:cNvPr>
          <p:cNvSpPr/>
          <p:nvPr/>
        </p:nvSpPr>
        <p:spPr>
          <a:xfrm>
            <a:off x="154056" y="496232"/>
            <a:ext cx="5584827" cy="307777"/>
          </a:xfrm>
          <a:prstGeom prst="rect">
            <a:avLst/>
          </a:prstGeom>
        </p:spPr>
        <p:txBody>
          <a:bodyPr wrap="square">
            <a:spAutoFit/>
          </a:bodyPr>
          <a:lstStyle/>
          <a:p>
            <a:r>
              <a:rPr lang="en-US" sz="1400" dirty="0">
                <a:solidFill>
                  <a:schemeClr val="accent2">
                    <a:lumMod val="60000"/>
                    <a:lumOff val="40000"/>
                  </a:schemeClr>
                </a:solidFill>
              </a:rPr>
              <a:t>NASA microphone can detect turbulence hundreds of miles away</a:t>
            </a:r>
          </a:p>
        </p:txBody>
      </p:sp>
      <p:pic>
        <p:nvPicPr>
          <p:cNvPr id="7" name="Picture 6" descr="A picture containing dark, sitting, light, game&#10;&#10;Description automatically generated">
            <a:extLst>
              <a:ext uri="{FF2B5EF4-FFF2-40B4-BE49-F238E27FC236}">
                <a16:creationId xmlns:a16="http://schemas.microsoft.com/office/drawing/2014/main" id="{7E23E171-D540-1A46-91FC-E745C418391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1221" y="1810426"/>
            <a:ext cx="2206592" cy="3316798"/>
          </a:xfrm>
          <a:prstGeom prst="rect">
            <a:avLst/>
          </a:prstGeom>
        </p:spPr>
      </p:pic>
      <p:pic>
        <p:nvPicPr>
          <p:cNvPr id="13" name="Picture 12" descr="A picture containing sitting, small, table, plane&#10;&#10;Description automatically generated">
            <a:extLst>
              <a:ext uri="{FF2B5EF4-FFF2-40B4-BE49-F238E27FC236}">
                <a16:creationId xmlns:a16="http://schemas.microsoft.com/office/drawing/2014/main" id="{DAF2F09D-1501-EC49-AD6F-51D35525BF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77812" y="1941793"/>
            <a:ext cx="3166187" cy="2336049"/>
          </a:xfrm>
          <a:prstGeom prst="rect">
            <a:avLst/>
          </a:prstGeom>
        </p:spPr>
      </p:pic>
      <p:pic>
        <p:nvPicPr>
          <p:cNvPr id="15" name="Picture 14" descr="A close up of a rock&#10;&#10;Description automatically generated">
            <a:extLst>
              <a:ext uri="{FF2B5EF4-FFF2-40B4-BE49-F238E27FC236}">
                <a16:creationId xmlns:a16="http://schemas.microsoft.com/office/drawing/2014/main" id="{CB67F150-1051-DE44-BF3A-6B3E30F30F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27847" y="1044863"/>
            <a:ext cx="2948265" cy="1662494"/>
          </a:xfrm>
          <a:prstGeom prst="rect">
            <a:avLst/>
          </a:prstGeom>
        </p:spPr>
      </p:pic>
    </p:spTree>
    <p:extLst>
      <p:ext uri="{BB962C8B-B14F-4D97-AF65-F5344CB8AC3E}">
        <p14:creationId xmlns:p14="http://schemas.microsoft.com/office/powerpoint/2010/main" val="47589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4"/>
            <a:ext cx="6349101" cy="618197"/>
          </a:xfrm>
        </p:spPr>
        <p:txBody>
          <a:bodyPr/>
          <a:lstStyle/>
          <a:p>
            <a:r>
              <a:rPr lang="en-US" dirty="0"/>
              <a:t>For Work or Play, Comfort All Day</a:t>
            </a:r>
          </a:p>
        </p:txBody>
      </p:sp>
      <p:sp>
        <p:nvSpPr>
          <p:cNvPr id="8" name="Text Placeholder 2">
            <a:extLst>
              <a:ext uri="{FF2B5EF4-FFF2-40B4-BE49-F238E27FC236}">
                <a16:creationId xmlns:a16="http://schemas.microsoft.com/office/drawing/2014/main" id="{EDFE94C6-9C8A-714E-8A51-961103917A79}"/>
              </a:ext>
            </a:extLst>
          </p:cNvPr>
          <p:cNvSpPr>
            <a:spLocks noGrp="1"/>
          </p:cNvSpPr>
          <p:nvPr>
            <p:ph type="body" sz="quarter" idx="11"/>
          </p:nvPr>
        </p:nvSpPr>
        <p:spPr>
          <a:xfrm>
            <a:off x="134907" y="1828799"/>
            <a:ext cx="4177786" cy="2994655"/>
          </a:xfrm>
        </p:spPr>
        <p:txBody>
          <a:bodyPr/>
          <a:lstStyle/>
          <a:p>
            <a:r>
              <a:rPr lang="en-US" dirty="0"/>
              <a:t>Johnson Space Center </a:t>
            </a:r>
          </a:p>
          <a:p>
            <a:r>
              <a:rPr lang="en-US" dirty="0"/>
              <a:t>Raynor Gaming: West Hempstead, NY</a:t>
            </a:r>
            <a:endParaRPr lang="en-US" dirty="0">
              <a:solidFill>
                <a:schemeClr val="accent2">
                  <a:lumMod val="60000"/>
                  <a:lumOff val="40000"/>
                </a:schemeClr>
              </a:solidFill>
            </a:endParaRPr>
          </a:p>
          <a:p>
            <a:pPr marL="0" indent="0">
              <a:buNone/>
            </a:pPr>
            <a:endParaRPr lang="en-US" dirty="0"/>
          </a:p>
          <a:p>
            <a:pPr marL="0" indent="0">
              <a:buNone/>
            </a:pPr>
            <a:r>
              <a:rPr lang="en-US" dirty="0">
                <a:solidFill>
                  <a:schemeClr val="tx1"/>
                </a:solidFill>
              </a:rPr>
              <a:t>Abstract:</a:t>
            </a:r>
          </a:p>
          <a:p>
            <a:r>
              <a:rPr lang="en-US" sz="1400" dirty="0">
                <a:solidFill>
                  <a:schemeClr val="tx1"/>
                </a:solidFill>
              </a:rPr>
              <a:t>Cooling materials based on NASA SBIR contracts and memory foam stemming from an agency airline safety project are both used in high-end chairs from two sister companies </a:t>
            </a:r>
            <a:endParaRPr lang="en-US" dirty="0">
              <a:solidFill>
                <a:schemeClr val="tx1"/>
              </a:solidFill>
            </a:endParaRPr>
          </a:p>
        </p:txBody>
      </p:sp>
      <p:sp>
        <p:nvSpPr>
          <p:cNvPr id="9" name="Rectangle 8">
            <a:extLst>
              <a:ext uri="{FF2B5EF4-FFF2-40B4-BE49-F238E27FC236}">
                <a16:creationId xmlns:a16="http://schemas.microsoft.com/office/drawing/2014/main" id="{81390F11-C546-E74C-A776-DB750045867E}"/>
              </a:ext>
            </a:extLst>
          </p:cNvPr>
          <p:cNvSpPr/>
          <p:nvPr/>
        </p:nvSpPr>
        <p:spPr>
          <a:xfrm>
            <a:off x="154056" y="496232"/>
            <a:ext cx="5584827" cy="307777"/>
          </a:xfrm>
          <a:prstGeom prst="rect">
            <a:avLst/>
          </a:prstGeom>
        </p:spPr>
        <p:txBody>
          <a:bodyPr wrap="square">
            <a:spAutoFit/>
          </a:bodyPr>
          <a:lstStyle/>
          <a:p>
            <a:r>
              <a:rPr lang="en-US" sz="1400" dirty="0">
                <a:solidFill>
                  <a:schemeClr val="accent2">
                    <a:lumMod val="60000"/>
                    <a:lumOff val="40000"/>
                  </a:schemeClr>
                </a:solidFill>
              </a:rPr>
              <a:t>Two NASA technologies converge for more comfortable chairs</a:t>
            </a:r>
          </a:p>
        </p:txBody>
      </p:sp>
      <p:pic>
        <p:nvPicPr>
          <p:cNvPr id="4" name="Picture 3">
            <a:extLst>
              <a:ext uri="{FF2B5EF4-FFF2-40B4-BE49-F238E27FC236}">
                <a16:creationId xmlns:a16="http://schemas.microsoft.com/office/drawing/2014/main" id="{1E80428D-B6BC-D540-8C20-1235BF4AA2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2039" y="530986"/>
            <a:ext cx="2699071" cy="4612513"/>
          </a:xfrm>
          <a:prstGeom prst="rect">
            <a:avLst/>
          </a:prstGeom>
        </p:spPr>
      </p:pic>
    </p:spTree>
    <p:extLst>
      <p:ext uri="{BB962C8B-B14F-4D97-AF65-F5344CB8AC3E}">
        <p14:creationId xmlns:p14="http://schemas.microsoft.com/office/powerpoint/2010/main" val="1881092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4"/>
            <a:ext cx="6349101" cy="618197"/>
          </a:xfrm>
        </p:spPr>
        <p:txBody>
          <a:bodyPr/>
          <a:lstStyle/>
          <a:p>
            <a:r>
              <a:rPr lang="en-US" dirty="0"/>
              <a:t>Hot Water on Demand</a:t>
            </a:r>
          </a:p>
        </p:txBody>
      </p:sp>
      <p:sp>
        <p:nvSpPr>
          <p:cNvPr id="8" name="Text Placeholder 2">
            <a:extLst>
              <a:ext uri="{FF2B5EF4-FFF2-40B4-BE49-F238E27FC236}">
                <a16:creationId xmlns:a16="http://schemas.microsoft.com/office/drawing/2014/main" id="{EDFE94C6-9C8A-714E-8A51-961103917A79}"/>
              </a:ext>
            </a:extLst>
          </p:cNvPr>
          <p:cNvSpPr>
            <a:spLocks noGrp="1"/>
          </p:cNvSpPr>
          <p:nvPr>
            <p:ph type="body" sz="quarter" idx="11"/>
          </p:nvPr>
        </p:nvSpPr>
        <p:spPr>
          <a:xfrm>
            <a:off x="134907" y="1828799"/>
            <a:ext cx="4177786" cy="2994655"/>
          </a:xfrm>
        </p:spPr>
        <p:txBody>
          <a:bodyPr/>
          <a:lstStyle/>
          <a:p>
            <a:r>
              <a:rPr lang="en-US" dirty="0"/>
              <a:t>Johnson Space Center </a:t>
            </a:r>
          </a:p>
          <a:p>
            <a:r>
              <a:rPr lang="en-US" dirty="0" err="1"/>
              <a:t>Seisco</a:t>
            </a:r>
            <a:r>
              <a:rPr lang="en-US" dirty="0"/>
              <a:t>: Houston, TX</a:t>
            </a:r>
          </a:p>
          <a:p>
            <a:pPr marL="0" indent="0">
              <a:buNone/>
            </a:pPr>
            <a:endParaRPr lang="en-US" dirty="0"/>
          </a:p>
          <a:p>
            <a:pPr marL="0" indent="0">
              <a:buNone/>
            </a:pPr>
            <a:r>
              <a:rPr lang="en-US" dirty="0">
                <a:solidFill>
                  <a:schemeClr val="tx1"/>
                </a:solidFill>
              </a:rPr>
              <a:t>Abstract:</a:t>
            </a:r>
          </a:p>
          <a:p>
            <a:r>
              <a:rPr lang="en-US" sz="1400" dirty="0">
                <a:solidFill>
                  <a:schemeClr val="tx1"/>
                </a:solidFill>
              </a:rPr>
              <a:t>Former NASA employees and contractors leveraged experience gained while working on electronics for testing equipment and the space shuttle to design control systems for a whole-home tankless water heater.</a:t>
            </a:r>
            <a:endParaRPr lang="en-US" dirty="0">
              <a:solidFill>
                <a:schemeClr val="tx1"/>
              </a:solidFill>
            </a:endParaRPr>
          </a:p>
        </p:txBody>
      </p:sp>
      <p:sp>
        <p:nvSpPr>
          <p:cNvPr id="9" name="Rectangle 8">
            <a:extLst>
              <a:ext uri="{FF2B5EF4-FFF2-40B4-BE49-F238E27FC236}">
                <a16:creationId xmlns:a16="http://schemas.microsoft.com/office/drawing/2014/main" id="{81390F11-C546-E74C-A776-DB750045867E}"/>
              </a:ext>
            </a:extLst>
          </p:cNvPr>
          <p:cNvSpPr/>
          <p:nvPr/>
        </p:nvSpPr>
        <p:spPr>
          <a:xfrm>
            <a:off x="154056" y="496232"/>
            <a:ext cx="5584827" cy="307777"/>
          </a:xfrm>
          <a:prstGeom prst="rect">
            <a:avLst/>
          </a:prstGeom>
        </p:spPr>
        <p:txBody>
          <a:bodyPr wrap="square">
            <a:spAutoFit/>
          </a:bodyPr>
          <a:lstStyle/>
          <a:p>
            <a:r>
              <a:rPr lang="en-US" sz="1400" dirty="0">
                <a:solidFill>
                  <a:schemeClr val="accent2">
                    <a:lumMod val="60000"/>
                    <a:lumOff val="40000"/>
                  </a:schemeClr>
                </a:solidFill>
              </a:rPr>
              <a:t>NASA expertise leads to improved in-home tankless water heaters</a:t>
            </a:r>
          </a:p>
        </p:txBody>
      </p:sp>
      <p:pic>
        <p:nvPicPr>
          <p:cNvPr id="5" name="Picture 4" descr="A picture containing table, ship, water, person&#10;&#10;Description automatically generated">
            <a:extLst>
              <a:ext uri="{FF2B5EF4-FFF2-40B4-BE49-F238E27FC236}">
                <a16:creationId xmlns:a16="http://schemas.microsoft.com/office/drawing/2014/main" id="{F5B81267-8D95-CD4E-B699-F586CEE111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34669" y="909781"/>
            <a:ext cx="3009331" cy="2959997"/>
          </a:xfrm>
          <a:prstGeom prst="rect">
            <a:avLst/>
          </a:prstGeom>
        </p:spPr>
      </p:pic>
      <p:pic>
        <p:nvPicPr>
          <p:cNvPr id="11" name="Picture 10" descr="A picture containing indoor, table, cake, sitting&#10;&#10;Description automatically generated">
            <a:extLst>
              <a:ext uri="{FF2B5EF4-FFF2-40B4-BE49-F238E27FC236}">
                <a16:creationId xmlns:a16="http://schemas.microsoft.com/office/drawing/2014/main" id="{22C68A20-E505-324F-8814-BF97BF7C94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2912" y="1496614"/>
            <a:ext cx="2930245" cy="2373164"/>
          </a:xfrm>
          <a:prstGeom prst="rect">
            <a:avLst/>
          </a:prstGeom>
        </p:spPr>
      </p:pic>
    </p:spTree>
    <p:extLst>
      <p:ext uri="{BB962C8B-B14F-4D97-AF65-F5344CB8AC3E}">
        <p14:creationId xmlns:p14="http://schemas.microsoft.com/office/powerpoint/2010/main" val="2033042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4"/>
            <a:ext cx="6349101" cy="618197"/>
          </a:xfrm>
        </p:spPr>
        <p:txBody>
          <a:bodyPr/>
          <a:lstStyle/>
          <a:p>
            <a:r>
              <a:rPr lang="en-US" dirty="0"/>
              <a:t>A New Doorway to Space</a:t>
            </a:r>
          </a:p>
        </p:txBody>
      </p:sp>
      <p:sp>
        <p:nvSpPr>
          <p:cNvPr id="8" name="Text Placeholder 2">
            <a:extLst>
              <a:ext uri="{FF2B5EF4-FFF2-40B4-BE49-F238E27FC236}">
                <a16:creationId xmlns:a16="http://schemas.microsoft.com/office/drawing/2014/main" id="{EDFE94C6-9C8A-714E-8A51-961103917A79}"/>
              </a:ext>
            </a:extLst>
          </p:cNvPr>
          <p:cNvSpPr>
            <a:spLocks noGrp="1"/>
          </p:cNvSpPr>
          <p:nvPr>
            <p:ph type="body" sz="quarter" idx="11"/>
          </p:nvPr>
        </p:nvSpPr>
        <p:spPr>
          <a:xfrm>
            <a:off x="134907" y="1828799"/>
            <a:ext cx="4177786" cy="2994655"/>
          </a:xfrm>
        </p:spPr>
        <p:txBody>
          <a:bodyPr/>
          <a:lstStyle/>
          <a:p>
            <a:r>
              <a:rPr lang="en-US" dirty="0"/>
              <a:t>Johnson Space Center </a:t>
            </a:r>
          </a:p>
          <a:p>
            <a:r>
              <a:rPr lang="en-US" dirty="0" err="1"/>
              <a:t>Nanoracks</a:t>
            </a:r>
            <a:r>
              <a:rPr lang="en-US" dirty="0"/>
              <a:t>: Webster, TX</a:t>
            </a:r>
          </a:p>
          <a:p>
            <a:pPr marL="0" indent="0">
              <a:buNone/>
            </a:pPr>
            <a:endParaRPr lang="en-US" dirty="0"/>
          </a:p>
          <a:p>
            <a:pPr marL="0" indent="0">
              <a:buNone/>
            </a:pPr>
            <a:r>
              <a:rPr lang="en-US" dirty="0">
                <a:solidFill>
                  <a:schemeClr val="tx1"/>
                </a:solidFill>
              </a:rPr>
              <a:t>Abstract:</a:t>
            </a:r>
          </a:p>
          <a:p>
            <a:r>
              <a:rPr lang="en-US" sz="1400" dirty="0">
                <a:solidFill>
                  <a:schemeClr val="tx1"/>
                </a:solidFill>
              </a:rPr>
              <a:t>The Bishop Airlock Module, built through a public-private partnership with NASA, expands commercial access to low-Earth orbit by adding real estate to the space station and a larger doorway for putting CubeSats into orbit. </a:t>
            </a:r>
            <a:endParaRPr lang="en-US" dirty="0">
              <a:solidFill>
                <a:schemeClr val="tx1"/>
              </a:solidFill>
            </a:endParaRPr>
          </a:p>
        </p:txBody>
      </p:sp>
      <p:sp>
        <p:nvSpPr>
          <p:cNvPr id="9" name="Rectangle 8">
            <a:extLst>
              <a:ext uri="{FF2B5EF4-FFF2-40B4-BE49-F238E27FC236}">
                <a16:creationId xmlns:a16="http://schemas.microsoft.com/office/drawing/2014/main" id="{81390F11-C546-E74C-A776-DB750045867E}"/>
              </a:ext>
            </a:extLst>
          </p:cNvPr>
          <p:cNvSpPr/>
          <p:nvPr/>
        </p:nvSpPr>
        <p:spPr>
          <a:xfrm>
            <a:off x="154057" y="496232"/>
            <a:ext cx="4868320" cy="523220"/>
          </a:xfrm>
          <a:prstGeom prst="rect">
            <a:avLst/>
          </a:prstGeom>
        </p:spPr>
        <p:txBody>
          <a:bodyPr wrap="square">
            <a:spAutoFit/>
          </a:bodyPr>
          <a:lstStyle/>
          <a:p>
            <a:r>
              <a:rPr lang="en-US" sz="1400" dirty="0">
                <a:solidFill>
                  <a:schemeClr val="accent2">
                    <a:lumMod val="60000"/>
                    <a:lumOff val="40000"/>
                  </a:schemeClr>
                </a:solidFill>
              </a:rPr>
              <a:t>The privately funded Bishop Airlock expands commercial access to the space station</a:t>
            </a:r>
          </a:p>
        </p:txBody>
      </p:sp>
      <p:pic>
        <p:nvPicPr>
          <p:cNvPr id="4" name="Picture 3" descr="A picture containing road, truck, person, boat&#10;&#10;Description automatically generated">
            <a:extLst>
              <a:ext uri="{FF2B5EF4-FFF2-40B4-BE49-F238E27FC236}">
                <a16:creationId xmlns:a16="http://schemas.microsoft.com/office/drawing/2014/main" id="{9C45628B-AC31-E544-B2B6-514D7E1586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06"/>
          <a:stretch/>
        </p:blipFill>
        <p:spPr>
          <a:xfrm>
            <a:off x="5534164" y="757842"/>
            <a:ext cx="3609836" cy="2465172"/>
          </a:xfrm>
          <a:prstGeom prst="rect">
            <a:avLst/>
          </a:prstGeom>
        </p:spPr>
      </p:pic>
      <p:pic>
        <p:nvPicPr>
          <p:cNvPr id="7" name="Picture 6" descr="A picture containing indoor, person, microscope, person&#10;&#10;Description automatically generated">
            <a:extLst>
              <a:ext uri="{FF2B5EF4-FFF2-40B4-BE49-F238E27FC236}">
                <a16:creationId xmlns:a16="http://schemas.microsoft.com/office/drawing/2014/main" id="{57CFCA86-C866-474E-A387-18CD329413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014" r="31114" b="10475"/>
          <a:stretch/>
        </p:blipFill>
        <p:spPr>
          <a:xfrm>
            <a:off x="4831309" y="2954393"/>
            <a:ext cx="2024528" cy="1692875"/>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142AB13D-3D15-D24E-96C9-B3EE4C044E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7483" t="6676" r="13339" b="5833"/>
          <a:stretch/>
        </p:blipFill>
        <p:spPr>
          <a:xfrm>
            <a:off x="4031060" y="1261171"/>
            <a:ext cx="1784737" cy="1692875"/>
          </a:xfrm>
          <a:prstGeom prst="rect">
            <a:avLst/>
          </a:prstGeom>
        </p:spPr>
      </p:pic>
    </p:spTree>
    <p:extLst>
      <p:ext uri="{BB962C8B-B14F-4D97-AF65-F5344CB8AC3E}">
        <p14:creationId xmlns:p14="http://schemas.microsoft.com/office/powerpoint/2010/main" val="2448225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4"/>
            <a:ext cx="6349101" cy="618197"/>
          </a:xfrm>
        </p:spPr>
        <p:txBody>
          <a:bodyPr/>
          <a:lstStyle/>
          <a:p>
            <a:r>
              <a:rPr lang="en-US" dirty="0"/>
              <a:t>Communicating via Long-Distance Lasers</a:t>
            </a:r>
          </a:p>
        </p:txBody>
      </p:sp>
      <p:sp>
        <p:nvSpPr>
          <p:cNvPr id="8" name="Text Placeholder 2">
            <a:extLst>
              <a:ext uri="{FF2B5EF4-FFF2-40B4-BE49-F238E27FC236}">
                <a16:creationId xmlns:a16="http://schemas.microsoft.com/office/drawing/2014/main" id="{EDFE94C6-9C8A-714E-8A51-961103917A79}"/>
              </a:ext>
            </a:extLst>
          </p:cNvPr>
          <p:cNvSpPr>
            <a:spLocks noGrp="1"/>
          </p:cNvSpPr>
          <p:nvPr>
            <p:ph type="body" sz="quarter" idx="11"/>
          </p:nvPr>
        </p:nvSpPr>
        <p:spPr>
          <a:xfrm>
            <a:off x="134907" y="1219199"/>
            <a:ext cx="3490536" cy="2994655"/>
          </a:xfrm>
        </p:spPr>
        <p:txBody>
          <a:bodyPr/>
          <a:lstStyle/>
          <a:p>
            <a:r>
              <a:rPr lang="en-US" dirty="0"/>
              <a:t>Goddard Flight Research Center</a:t>
            </a:r>
          </a:p>
          <a:p>
            <a:r>
              <a:rPr lang="en-US" dirty="0"/>
              <a:t>Ames Research Center </a:t>
            </a:r>
          </a:p>
          <a:p>
            <a:r>
              <a:rPr lang="en-US" dirty="0"/>
              <a:t>Glenn Research Center </a:t>
            </a:r>
          </a:p>
          <a:p>
            <a:r>
              <a:rPr lang="en-US" dirty="0" err="1"/>
              <a:t>BridgeComm</a:t>
            </a:r>
            <a:r>
              <a:rPr lang="en-US" dirty="0"/>
              <a:t>: Denver, CO</a:t>
            </a:r>
          </a:p>
          <a:p>
            <a:pPr marL="0" indent="0">
              <a:buNone/>
            </a:pPr>
            <a:endParaRPr lang="en-US" dirty="0"/>
          </a:p>
          <a:p>
            <a:pPr marL="0" indent="0">
              <a:buNone/>
            </a:pPr>
            <a:r>
              <a:rPr lang="en-US" dirty="0">
                <a:solidFill>
                  <a:schemeClr val="tx1"/>
                </a:solidFill>
              </a:rPr>
              <a:t>Abstract:</a:t>
            </a:r>
          </a:p>
          <a:p>
            <a:r>
              <a:rPr lang="en-US" sz="1400" dirty="0">
                <a:solidFill>
                  <a:schemeClr val="tx1"/>
                </a:solidFill>
              </a:rPr>
              <a:t>After a demo flight, NASA partnered with a private company to further develop laser communications technology, and the resulting system is now preparing for launch on multiple satellite constellations.</a:t>
            </a:r>
            <a:r>
              <a:rPr lang="en-US" sz="1100" dirty="0">
                <a:solidFill>
                  <a:schemeClr val="tx1"/>
                </a:solidFill>
              </a:rPr>
              <a:t> </a:t>
            </a:r>
            <a:endParaRPr lang="en-US" dirty="0">
              <a:solidFill>
                <a:schemeClr val="tx1"/>
              </a:solidFill>
            </a:endParaRPr>
          </a:p>
        </p:txBody>
      </p:sp>
      <p:sp>
        <p:nvSpPr>
          <p:cNvPr id="9" name="Rectangle 8">
            <a:extLst>
              <a:ext uri="{FF2B5EF4-FFF2-40B4-BE49-F238E27FC236}">
                <a16:creationId xmlns:a16="http://schemas.microsoft.com/office/drawing/2014/main" id="{81390F11-C546-E74C-A776-DB750045867E}"/>
              </a:ext>
            </a:extLst>
          </p:cNvPr>
          <p:cNvSpPr/>
          <p:nvPr/>
        </p:nvSpPr>
        <p:spPr>
          <a:xfrm>
            <a:off x="154057" y="496232"/>
            <a:ext cx="5721304" cy="307777"/>
          </a:xfrm>
          <a:prstGeom prst="rect">
            <a:avLst/>
          </a:prstGeom>
        </p:spPr>
        <p:txBody>
          <a:bodyPr wrap="square">
            <a:spAutoFit/>
          </a:bodyPr>
          <a:lstStyle/>
          <a:p>
            <a:r>
              <a:rPr lang="en-US" sz="1400" dirty="0">
                <a:solidFill>
                  <a:schemeClr val="accent2">
                    <a:lumMod val="60000"/>
                    <a:lumOff val="40000"/>
                  </a:schemeClr>
                </a:solidFill>
              </a:rPr>
              <a:t>A NASA partnership made lasers viable for satellite communications</a:t>
            </a:r>
            <a:endParaRPr lang="en-US" dirty="0">
              <a:solidFill>
                <a:schemeClr val="accent2">
                  <a:lumMod val="60000"/>
                  <a:lumOff val="40000"/>
                </a:schemeClr>
              </a:solidFill>
            </a:endParaRPr>
          </a:p>
        </p:txBody>
      </p:sp>
      <p:pic>
        <p:nvPicPr>
          <p:cNvPr id="13" name="Picture 12" descr="A picture containing table, sitting, small, night&#10;&#10;Description automatically generated">
            <a:extLst>
              <a:ext uri="{FF2B5EF4-FFF2-40B4-BE49-F238E27FC236}">
                <a16:creationId xmlns:a16="http://schemas.microsoft.com/office/drawing/2014/main" id="{6F4ACE0C-57C9-6E42-88D3-797DDA22D2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38615" y="1286815"/>
            <a:ext cx="3490537" cy="2782312"/>
          </a:xfrm>
          <a:prstGeom prst="rect">
            <a:avLst/>
          </a:prstGeom>
        </p:spPr>
      </p:pic>
      <p:grpSp>
        <p:nvGrpSpPr>
          <p:cNvPr id="14" name="Group 13">
            <a:extLst>
              <a:ext uri="{FF2B5EF4-FFF2-40B4-BE49-F238E27FC236}">
                <a16:creationId xmlns:a16="http://schemas.microsoft.com/office/drawing/2014/main" id="{B495F2E1-58E0-E14D-B4F4-0973A658F82B}"/>
              </a:ext>
            </a:extLst>
          </p:cNvPr>
          <p:cNvGrpSpPr/>
          <p:nvPr/>
        </p:nvGrpSpPr>
        <p:grpSpPr>
          <a:xfrm>
            <a:off x="3778344" y="1286816"/>
            <a:ext cx="1789055" cy="2782312"/>
            <a:chOff x="3553597" y="1286815"/>
            <a:chExt cx="2036805" cy="3167609"/>
          </a:xfrm>
        </p:grpSpPr>
        <p:pic>
          <p:nvPicPr>
            <p:cNvPr id="10" name="Picture 9" descr="A person standing in a room&#10;&#10;Description automatically generated">
              <a:extLst>
                <a:ext uri="{FF2B5EF4-FFF2-40B4-BE49-F238E27FC236}">
                  <a16:creationId xmlns:a16="http://schemas.microsoft.com/office/drawing/2014/main" id="{C6306351-8425-D54E-B710-CFA81A333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673"/>
            <a:stretch/>
          </p:blipFill>
          <p:spPr>
            <a:xfrm>
              <a:off x="3553597" y="2967603"/>
              <a:ext cx="2036805" cy="1486821"/>
            </a:xfrm>
            <a:prstGeom prst="rect">
              <a:avLst/>
            </a:prstGeom>
          </p:spPr>
        </p:pic>
        <p:pic>
          <p:nvPicPr>
            <p:cNvPr id="5" name="Picture 4" descr="A picture containing outdoor, plane, road, airplane&#10;&#10;Description automatically generated">
              <a:extLst>
                <a:ext uri="{FF2B5EF4-FFF2-40B4-BE49-F238E27FC236}">
                  <a16:creationId xmlns:a16="http://schemas.microsoft.com/office/drawing/2014/main" id="{D898366B-B5C1-1343-A662-8AB88BD3DE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163" r="17161"/>
            <a:stretch/>
          </p:blipFill>
          <p:spPr>
            <a:xfrm>
              <a:off x="3553597" y="1286815"/>
              <a:ext cx="2036805" cy="1579510"/>
            </a:xfrm>
            <a:prstGeom prst="rect">
              <a:avLst/>
            </a:prstGeom>
          </p:spPr>
        </p:pic>
      </p:grpSp>
    </p:spTree>
    <p:extLst>
      <p:ext uri="{BB962C8B-B14F-4D97-AF65-F5344CB8AC3E}">
        <p14:creationId xmlns:p14="http://schemas.microsoft.com/office/powerpoint/2010/main" val="399969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4"/>
            <a:ext cx="6349101" cy="618197"/>
          </a:xfrm>
        </p:spPr>
        <p:txBody>
          <a:bodyPr/>
          <a:lstStyle/>
          <a:p>
            <a:r>
              <a:rPr lang="en-US" dirty="0"/>
              <a:t>Smart Glasses Focus Attention</a:t>
            </a:r>
          </a:p>
        </p:txBody>
      </p:sp>
      <p:sp>
        <p:nvSpPr>
          <p:cNvPr id="8" name="Text Placeholder 2">
            <a:extLst>
              <a:ext uri="{FF2B5EF4-FFF2-40B4-BE49-F238E27FC236}">
                <a16:creationId xmlns:a16="http://schemas.microsoft.com/office/drawing/2014/main" id="{EDFE94C6-9C8A-714E-8A51-961103917A79}"/>
              </a:ext>
            </a:extLst>
          </p:cNvPr>
          <p:cNvSpPr>
            <a:spLocks noGrp="1"/>
          </p:cNvSpPr>
          <p:nvPr>
            <p:ph type="body" sz="quarter" idx="11"/>
          </p:nvPr>
        </p:nvSpPr>
        <p:spPr>
          <a:xfrm>
            <a:off x="134907" y="1543049"/>
            <a:ext cx="3236090" cy="2994655"/>
          </a:xfrm>
        </p:spPr>
        <p:txBody>
          <a:bodyPr/>
          <a:lstStyle/>
          <a:p>
            <a:r>
              <a:rPr lang="en-US" dirty="0"/>
              <a:t>Langley Research Center </a:t>
            </a:r>
          </a:p>
          <a:p>
            <a:r>
              <a:rPr lang="en-US" dirty="0" err="1"/>
              <a:t>Narbis</a:t>
            </a:r>
            <a:r>
              <a:rPr lang="en-US" dirty="0"/>
              <a:t>: Ambler, PA</a:t>
            </a:r>
          </a:p>
          <a:p>
            <a:pPr marL="0" indent="0">
              <a:buNone/>
            </a:pPr>
            <a:endParaRPr lang="en-US" dirty="0"/>
          </a:p>
          <a:p>
            <a:pPr marL="0" indent="0">
              <a:buNone/>
            </a:pPr>
            <a:r>
              <a:rPr lang="en-US" dirty="0">
                <a:solidFill>
                  <a:schemeClr val="tx1"/>
                </a:solidFill>
              </a:rPr>
              <a:t>Abstract:</a:t>
            </a:r>
          </a:p>
          <a:p>
            <a:r>
              <a:rPr lang="en-US" sz="1400" dirty="0">
                <a:solidFill>
                  <a:schemeClr val="tx1"/>
                </a:solidFill>
              </a:rPr>
              <a:t>NASA “engagement index” algorithms gauge attention levels by measuring brainwaves. The results darken glasses to alert users when their concentration strays – and train their brains to stay focused. </a:t>
            </a:r>
          </a:p>
        </p:txBody>
      </p:sp>
      <p:sp>
        <p:nvSpPr>
          <p:cNvPr id="9" name="Rectangle 8">
            <a:extLst>
              <a:ext uri="{FF2B5EF4-FFF2-40B4-BE49-F238E27FC236}">
                <a16:creationId xmlns:a16="http://schemas.microsoft.com/office/drawing/2014/main" id="{81390F11-C546-E74C-A776-DB750045867E}"/>
              </a:ext>
            </a:extLst>
          </p:cNvPr>
          <p:cNvSpPr/>
          <p:nvPr/>
        </p:nvSpPr>
        <p:spPr>
          <a:xfrm>
            <a:off x="154057" y="496232"/>
            <a:ext cx="5721304" cy="307777"/>
          </a:xfrm>
          <a:prstGeom prst="rect">
            <a:avLst/>
          </a:prstGeom>
        </p:spPr>
        <p:txBody>
          <a:bodyPr wrap="square">
            <a:spAutoFit/>
          </a:bodyPr>
          <a:lstStyle/>
          <a:p>
            <a:r>
              <a:rPr lang="en-US" sz="1400" dirty="0" err="1">
                <a:solidFill>
                  <a:schemeClr val="accent2">
                    <a:lumMod val="60000"/>
                    <a:lumOff val="40000"/>
                  </a:schemeClr>
                </a:solidFill>
              </a:rPr>
              <a:t>Narbis</a:t>
            </a:r>
            <a:r>
              <a:rPr lang="en-US" sz="1400" dirty="0">
                <a:solidFill>
                  <a:schemeClr val="accent2">
                    <a:lumMod val="60000"/>
                    <a:lumOff val="40000"/>
                  </a:schemeClr>
                </a:solidFill>
              </a:rPr>
              <a:t> improves concentration with NASA neurofeedback technology</a:t>
            </a:r>
          </a:p>
        </p:txBody>
      </p:sp>
      <p:pic>
        <p:nvPicPr>
          <p:cNvPr id="12" name="Picture 11">
            <a:extLst>
              <a:ext uri="{FF2B5EF4-FFF2-40B4-BE49-F238E27FC236}">
                <a16:creationId xmlns:a16="http://schemas.microsoft.com/office/drawing/2014/main" id="{88835482-EAB3-1849-8E9D-2F6D732606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6383"/>
          <a:stretch/>
        </p:blipFill>
        <p:spPr>
          <a:xfrm>
            <a:off x="4863857" y="967976"/>
            <a:ext cx="4280143" cy="2164841"/>
          </a:xfrm>
          <a:prstGeom prst="rect">
            <a:avLst/>
          </a:prstGeom>
        </p:spPr>
      </p:pic>
      <p:pic>
        <p:nvPicPr>
          <p:cNvPr id="20" name="Picture 19" descr="A pair of sunglasses on a table&#10;&#10;Description automatically generated">
            <a:extLst>
              <a:ext uri="{FF2B5EF4-FFF2-40B4-BE49-F238E27FC236}">
                <a16:creationId xmlns:a16="http://schemas.microsoft.com/office/drawing/2014/main" id="{8FDC61AA-EF25-304C-9EA6-7374AEEA1C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5462" y="2480396"/>
            <a:ext cx="4504511" cy="2483035"/>
          </a:xfrm>
          <a:prstGeom prst="rect">
            <a:avLst/>
          </a:prstGeom>
        </p:spPr>
      </p:pic>
    </p:spTree>
    <p:extLst>
      <p:ext uri="{BB962C8B-B14F-4D97-AF65-F5344CB8AC3E}">
        <p14:creationId xmlns:p14="http://schemas.microsoft.com/office/powerpoint/2010/main" val="348899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4"/>
            <a:ext cx="6349101" cy="618197"/>
          </a:xfrm>
        </p:spPr>
        <p:txBody>
          <a:bodyPr/>
          <a:lstStyle/>
          <a:p>
            <a:r>
              <a:rPr lang="en-US" dirty="0"/>
              <a:t>Modeling Airflows to Help Air Filters</a:t>
            </a:r>
          </a:p>
        </p:txBody>
      </p:sp>
      <p:sp>
        <p:nvSpPr>
          <p:cNvPr id="8" name="Text Placeholder 2">
            <a:extLst>
              <a:ext uri="{FF2B5EF4-FFF2-40B4-BE49-F238E27FC236}">
                <a16:creationId xmlns:a16="http://schemas.microsoft.com/office/drawing/2014/main" id="{EDFE94C6-9C8A-714E-8A51-961103917A79}"/>
              </a:ext>
            </a:extLst>
          </p:cNvPr>
          <p:cNvSpPr>
            <a:spLocks noGrp="1"/>
          </p:cNvSpPr>
          <p:nvPr>
            <p:ph type="body" sz="quarter" idx="11"/>
          </p:nvPr>
        </p:nvSpPr>
        <p:spPr>
          <a:xfrm>
            <a:off x="134906" y="1828799"/>
            <a:ext cx="3652433" cy="2994655"/>
          </a:xfrm>
        </p:spPr>
        <p:txBody>
          <a:bodyPr/>
          <a:lstStyle/>
          <a:p>
            <a:r>
              <a:rPr lang="en-US" dirty="0"/>
              <a:t>Glenn Research Center </a:t>
            </a:r>
          </a:p>
          <a:p>
            <a:r>
              <a:rPr lang="en-US" dirty="0"/>
              <a:t>Health-</a:t>
            </a:r>
            <a:r>
              <a:rPr lang="en-US" dirty="0" err="1"/>
              <a:t>Mor</a:t>
            </a:r>
            <a:r>
              <a:rPr lang="en-US" dirty="0"/>
              <a:t>: Brooklyn, OH</a:t>
            </a:r>
          </a:p>
          <a:p>
            <a:pPr marL="0" indent="0">
              <a:buNone/>
            </a:pPr>
            <a:endParaRPr lang="en-US" dirty="0"/>
          </a:p>
          <a:p>
            <a:pPr marL="0" indent="0">
              <a:buNone/>
            </a:pPr>
            <a:r>
              <a:rPr lang="en-US" dirty="0">
                <a:solidFill>
                  <a:schemeClr val="tx1"/>
                </a:solidFill>
              </a:rPr>
              <a:t>Abstract:</a:t>
            </a:r>
          </a:p>
          <a:p>
            <a:r>
              <a:rPr lang="en-US" sz="1400" dirty="0">
                <a:solidFill>
                  <a:schemeClr val="tx1"/>
                </a:solidFill>
              </a:rPr>
              <a:t>Through Glenn Research Center’s Adopt-A-City Program, a small vacuum cleaner and air purifier company got engineering help from NASA researchers to improve its product’s efficiency and reduce noise levels.</a:t>
            </a:r>
            <a:endParaRPr lang="en-US" dirty="0">
              <a:solidFill>
                <a:schemeClr val="tx1"/>
              </a:solidFill>
            </a:endParaRPr>
          </a:p>
        </p:txBody>
      </p:sp>
      <p:sp>
        <p:nvSpPr>
          <p:cNvPr id="9" name="Rectangle 8">
            <a:extLst>
              <a:ext uri="{FF2B5EF4-FFF2-40B4-BE49-F238E27FC236}">
                <a16:creationId xmlns:a16="http://schemas.microsoft.com/office/drawing/2014/main" id="{81390F11-C546-E74C-A776-DB750045867E}"/>
              </a:ext>
            </a:extLst>
          </p:cNvPr>
          <p:cNvSpPr/>
          <p:nvPr/>
        </p:nvSpPr>
        <p:spPr>
          <a:xfrm>
            <a:off x="154057" y="496232"/>
            <a:ext cx="5721304" cy="307777"/>
          </a:xfrm>
          <a:prstGeom prst="rect">
            <a:avLst/>
          </a:prstGeom>
        </p:spPr>
        <p:txBody>
          <a:bodyPr wrap="square">
            <a:spAutoFit/>
          </a:bodyPr>
          <a:lstStyle/>
          <a:p>
            <a:r>
              <a:rPr lang="en-US" sz="1400" dirty="0">
                <a:solidFill>
                  <a:schemeClr val="accent2">
                    <a:lumMod val="60000"/>
                    <a:lumOff val="40000"/>
                  </a:schemeClr>
                </a:solidFill>
              </a:rPr>
              <a:t>NASA expertise improves air filtration technology</a:t>
            </a:r>
          </a:p>
        </p:txBody>
      </p:sp>
      <p:pic>
        <p:nvPicPr>
          <p:cNvPr id="4" name="Picture 3">
            <a:extLst>
              <a:ext uri="{FF2B5EF4-FFF2-40B4-BE49-F238E27FC236}">
                <a16:creationId xmlns:a16="http://schemas.microsoft.com/office/drawing/2014/main" id="{B6895E18-8448-7740-9A24-5302771EE9D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127894" y="1201458"/>
            <a:ext cx="2375263" cy="3262384"/>
          </a:xfrm>
          <a:prstGeom prst="rect">
            <a:avLst/>
          </a:prstGeom>
        </p:spPr>
      </p:pic>
      <p:pic>
        <p:nvPicPr>
          <p:cNvPr id="6" name="Picture 5" descr="Diagram&#10;&#10;Description automatically generated">
            <a:extLst>
              <a:ext uri="{FF2B5EF4-FFF2-40B4-BE49-F238E27FC236}">
                <a16:creationId xmlns:a16="http://schemas.microsoft.com/office/drawing/2014/main" id="{DEE25CBB-A249-7A47-990D-C3D5ED2BC8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3711" y="1032399"/>
            <a:ext cx="1452994" cy="1800251"/>
          </a:xfrm>
          <a:prstGeom prst="rect">
            <a:avLst/>
          </a:prstGeom>
        </p:spPr>
      </p:pic>
      <p:pic>
        <p:nvPicPr>
          <p:cNvPr id="10" name="Picture 9" descr="Background pattern&#10;&#10;Description automatically generated">
            <a:extLst>
              <a:ext uri="{FF2B5EF4-FFF2-40B4-BE49-F238E27FC236}">
                <a16:creationId xmlns:a16="http://schemas.microsoft.com/office/drawing/2014/main" id="{5887EF55-1BBD-B842-97F0-16D8C55E1A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0264" y="2952661"/>
            <a:ext cx="1379888" cy="1215398"/>
          </a:xfrm>
          <a:prstGeom prst="rect">
            <a:avLst/>
          </a:prstGeom>
        </p:spPr>
      </p:pic>
    </p:spTree>
    <p:extLst>
      <p:ext uri="{BB962C8B-B14F-4D97-AF65-F5344CB8AC3E}">
        <p14:creationId xmlns:p14="http://schemas.microsoft.com/office/powerpoint/2010/main" val="1318576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4"/>
            <a:ext cx="6349101" cy="618197"/>
          </a:xfrm>
        </p:spPr>
        <p:txBody>
          <a:bodyPr/>
          <a:lstStyle/>
          <a:p>
            <a:r>
              <a:rPr lang="en-US" dirty="0"/>
              <a:t>Taking Out the Trash, NASA-Style</a:t>
            </a:r>
          </a:p>
        </p:txBody>
      </p:sp>
      <p:sp>
        <p:nvSpPr>
          <p:cNvPr id="8" name="Text Placeholder 2">
            <a:extLst>
              <a:ext uri="{FF2B5EF4-FFF2-40B4-BE49-F238E27FC236}">
                <a16:creationId xmlns:a16="http://schemas.microsoft.com/office/drawing/2014/main" id="{EDFE94C6-9C8A-714E-8A51-961103917A79}"/>
              </a:ext>
            </a:extLst>
          </p:cNvPr>
          <p:cNvSpPr>
            <a:spLocks noGrp="1"/>
          </p:cNvSpPr>
          <p:nvPr>
            <p:ph type="body" sz="quarter" idx="11"/>
          </p:nvPr>
        </p:nvSpPr>
        <p:spPr>
          <a:xfrm>
            <a:off x="134906" y="1828799"/>
            <a:ext cx="3652433" cy="2994655"/>
          </a:xfrm>
        </p:spPr>
        <p:txBody>
          <a:bodyPr/>
          <a:lstStyle/>
          <a:p>
            <a:r>
              <a:rPr lang="en-US" dirty="0"/>
              <a:t>Ames Research Center </a:t>
            </a:r>
          </a:p>
          <a:p>
            <a:r>
              <a:rPr lang="en-US" dirty="0" err="1"/>
              <a:t>InEnTec</a:t>
            </a:r>
            <a:r>
              <a:rPr lang="en-US" dirty="0"/>
              <a:t>: Richland, WA</a:t>
            </a:r>
          </a:p>
          <a:p>
            <a:pPr marL="0" indent="0">
              <a:buNone/>
            </a:pPr>
            <a:endParaRPr lang="en-US" dirty="0"/>
          </a:p>
          <a:p>
            <a:pPr marL="0" indent="0">
              <a:buNone/>
            </a:pPr>
            <a:r>
              <a:rPr lang="en-US" dirty="0">
                <a:solidFill>
                  <a:schemeClr val="tx1"/>
                </a:solidFill>
              </a:rPr>
              <a:t>Abstract:</a:t>
            </a:r>
          </a:p>
          <a:p>
            <a:r>
              <a:rPr lang="en-US" sz="1400" dirty="0">
                <a:solidFill>
                  <a:schemeClr val="tx1"/>
                </a:solidFill>
              </a:rPr>
              <a:t>Before NASA launched anything into space, it had to test heat-shield material. The patented plasma-arc technology the space agency developed now transforms garbage into a variety of reusable materials.</a:t>
            </a:r>
            <a:endParaRPr lang="en-US" dirty="0">
              <a:solidFill>
                <a:schemeClr val="tx1"/>
              </a:solidFill>
            </a:endParaRPr>
          </a:p>
        </p:txBody>
      </p:sp>
      <p:sp>
        <p:nvSpPr>
          <p:cNvPr id="9" name="Rectangle 8">
            <a:extLst>
              <a:ext uri="{FF2B5EF4-FFF2-40B4-BE49-F238E27FC236}">
                <a16:creationId xmlns:a16="http://schemas.microsoft.com/office/drawing/2014/main" id="{81390F11-C546-E74C-A776-DB750045867E}"/>
              </a:ext>
            </a:extLst>
          </p:cNvPr>
          <p:cNvSpPr/>
          <p:nvPr/>
        </p:nvSpPr>
        <p:spPr>
          <a:xfrm>
            <a:off x="154057" y="496232"/>
            <a:ext cx="5502940" cy="523220"/>
          </a:xfrm>
          <a:prstGeom prst="rect">
            <a:avLst/>
          </a:prstGeom>
        </p:spPr>
        <p:txBody>
          <a:bodyPr wrap="square">
            <a:spAutoFit/>
          </a:bodyPr>
          <a:lstStyle/>
          <a:p>
            <a:r>
              <a:rPr lang="en-US" sz="1400" dirty="0">
                <a:solidFill>
                  <a:schemeClr val="accent2">
                    <a:lumMod val="60000"/>
                    <a:lumOff val="40000"/>
                  </a:schemeClr>
                </a:solidFill>
              </a:rPr>
              <a:t>Plasma-arc technology for testing heat shields transforms garbage into reusable chemicals</a:t>
            </a:r>
          </a:p>
        </p:txBody>
      </p:sp>
      <p:pic>
        <p:nvPicPr>
          <p:cNvPr id="5" name="Picture 4" descr="A lamp that is lit up at night&#10;&#10;Description automatically generated">
            <a:extLst>
              <a:ext uri="{FF2B5EF4-FFF2-40B4-BE49-F238E27FC236}">
                <a16:creationId xmlns:a16="http://schemas.microsoft.com/office/drawing/2014/main" id="{A3B8873D-C156-B440-9F5D-938BA60F1D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7190"/>
          <a:stretch/>
        </p:blipFill>
        <p:spPr>
          <a:xfrm>
            <a:off x="5421353" y="1019452"/>
            <a:ext cx="3722647" cy="2298363"/>
          </a:xfrm>
          <a:prstGeom prst="rect">
            <a:avLst/>
          </a:prstGeom>
        </p:spPr>
      </p:pic>
      <p:pic>
        <p:nvPicPr>
          <p:cNvPr id="11" name="Picture 10" descr="A group of people standing in a room&#10;&#10;Description automatically generated">
            <a:extLst>
              <a:ext uri="{FF2B5EF4-FFF2-40B4-BE49-F238E27FC236}">
                <a16:creationId xmlns:a16="http://schemas.microsoft.com/office/drawing/2014/main" id="{D2D52CD6-E41E-4347-A28C-499B700CC8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8786"/>
          <a:stretch/>
        </p:blipFill>
        <p:spPr>
          <a:xfrm>
            <a:off x="4262090" y="2859204"/>
            <a:ext cx="2789814" cy="1677835"/>
          </a:xfrm>
          <a:prstGeom prst="rect">
            <a:avLst/>
          </a:prstGeom>
        </p:spPr>
      </p:pic>
    </p:spTree>
    <p:extLst>
      <p:ext uri="{BB962C8B-B14F-4D97-AF65-F5344CB8AC3E}">
        <p14:creationId xmlns:p14="http://schemas.microsoft.com/office/powerpoint/2010/main" val="3780261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5FB04C-89AE-7947-AA5A-55978F896176}"/>
              </a:ext>
            </a:extLst>
          </p:cNvPr>
          <p:cNvSpPr/>
          <p:nvPr/>
        </p:nvSpPr>
        <p:spPr>
          <a:xfrm>
            <a:off x="5633634" y="1047750"/>
            <a:ext cx="3510366" cy="3288100"/>
          </a:xfrm>
          <a:prstGeom prst="rect">
            <a:avLst/>
          </a:prstGeom>
          <a:solidFill>
            <a:srgbClr val="E0A42B"/>
          </a:solidFill>
        </p:spPr>
        <p:txBody>
          <a:bodyPr wrap="square" rtlCol="0" anchor="ctr">
            <a:spAutoFit/>
          </a:bodyPr>
          <a:lstStyle/>
          <a:p>
            <a:pPr algn="l"/>
            <a:endParaRPr lang="en-US" sz="2800" b="1" dirty="0">
              <a:solidFill>
                <a:srgbClr val="00599B"/>
              </a:solidFill>
            </a:endParaRPr>
          </a:p>
        </p:txBody>
      </p:sp>
      <p:pic>
        <p:nvPicPr>
          <p:cNvPr id="12" name="Picture 11" descr="A hand holding a camera&#10;&#10;Description automatically generated">
            <a:extLst>
              <a:ext uri="{FF2B5EF4-FFF2-40B4-BE49-F238E27FC236}">
                <a16:creationId xmlns:a16="http://schemas.microsoft.com/office/drawing/2014/main" id="{E606440C-30E2-C648-8F17-B0EA9CE8A1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5889" y="1054640"/>
            <a:ext cx="2408111" cy="1517110"/>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Ultraviolet Lasers Scan for Chemical Clues</a:t>
            </a:r>
          </a:p>
        </p:txBody>
      </p:sp>
      <p:sp>
        <p:nvSpPr>
          <p:cNvPr id="10" name="Text Placeholder 2">
            <a:extLst>
              <a:ext uri="{FF2B5EF4-FFF2-40B4-BE49-F238E27FC236}">
                <a16:creationId xmlns:a16="http://schemas.microsoft.com/office/drawing/2014/main" id="{B44F215F-8194-834A-9A4B-93F1A6F4C31A}"/>
              </a:ext>
            </a:extLst>
          </p:cNvPr>
          <p:cNvSpPr>
            <a:spLocks noGrp="1"/>
          </p:cNvSpPr>
          <p:nvPr>
            <p:ph type="body" sz="quarter" idx="11"/>
          </p:nvPr>
        </p:nvSpPr>
        <p:spPr>
          <a:xfrm>
            <a:off x="134905" y="1133889"/>
            <a:ext cx="4298832" cy="4384475"/>
          </a:xfrm>
        </p:spPr>
        <p:txBody>
          <a:bodyPr/>
          <a:lstStyle/>
          <a:p>
            <a:r>
              <a:rPr lang="en-US" dirty="0">
                <a:solidFill>
                  <a:srgbClr val="E0A42B"/>
                </a:solidFill>
              </a:rPr>
              <a:t>Jet Propulsion Laboratory </a:t>
            </a:r>
            <a:r>
              <a:rPr lang="en-US" i="1" dirty="0">
                <a:solidFill>
                  <a:srgbClr val="E0A42B"/>
                </a:solidFill>
              </a:rPr>
              <a:t> </a:t>
            </a:r>
            <a:endParaRPr lang="en-US" dirty="0">
              <a:solidFill>
                <a:srgbClr val="E0A42B"/>
              </a:solidFill>
            </a:endParaRPr>
          </a:p>
          <a:p>
            <a:r>
              <a:rPr lang="en-US" dirty="0">
                <a:solidFill>
                  <a:srgbClr val="E0A42B"/>
                </a:solidFill>
              </a:rPr>
              <a:t>Photon Systems: Covina, CA</a:t>
            </a:r>
          </a:p>
          <a:p>
            <a:pPr marL="0" indent="0">
              <a:buNone/>
            </a:pPr>
            <a:endParaRPr lang="en-US" dirty="0"/>
          </a:p>
          <a:p>
            <a:pPr marL="0" indent="0">
              <a:buNone/>
            </a:pPr>
            <a:r>
              <a:rPr lang="en-US" dirty="0">
                <a:solidFill>
                  <a:schemeClr val="tx1"/>
                </a:solidFill>
              </a:rPr>
              <a:t>Abstract:</a:t>
            </a:r>
          </a:p>
          <a:p>
            <a:r>
              <a:rPr lang="en-US" sz="1400" dirty="0">
                <a:solidFill>
                  <a:schemeClr val="tx1"/>
                </a:solidFill>
              </a:rPr>
              <a:t>NASA funding, including JPL SBIR contracts for </a:t>
            </a:r>
            <a:br>
              <a:rPr lang="en-US" sz="1400" dirty="0">
                <a:solidFill>
                  <a:schemeClr val="tx1"/>
                </a:solidFill>
              </a:rPr>
            </a:br>
            <a:r>
              <a:rPr lang="en-US" sz="1400" dirty="0">
                <a:solidFill>
                  <a:schemeClr val="tx1"/>
                </a:solidFill>
              </a:rPr>
              <a:t>Mars exploration, helped Photon Systems make </a:t>
            </a:r>
            <a:br>
              <a:rPr lang="en-US" sz="1400" dirty="0">
                <a:solidFill>
                  <a:schemeClr val="tx1"/>
                </a:solidFill>
              </a:rPr>
            </a:br>
            <a:r>
              <a:rPr lang="en-US" sz="1400" dirty="0">
                <a:solidFill>
                  <a:schemeClr val="tx1"/>
                </a:solidFill>
              </a:rPr>
              <a:t>small, inexpensive spectrometers in the deep-UV</a:t>
            </a:r>
            <a:br>
              <a:rPr lang="en-US" sz="1400" dirty="0">
                <a:solidFill>
                  <a:schemeClr val="tx1"/>
                </a:solidFill>
              </a:rPr>
            </a:br>
            <a:r>
              <a:rPr lang="en-US" sz="1400" dirty="0">
                <a:solidFill>
                  <a:schemeClr val="tx1"/>
                </a:solidFill>
              </a:rPr>
              <a:t>range, where they’re so sensitive they can identify bacteria. They’re being used in pharmaceutical quality control, wastewater treatment, and more. </a:t>
            </a:r>
          </a:p>
          <a:p>
            <a:endParaRPr lang="en-US" sz="1600" b="0" dirty="0">
              <a:solidFill>
                <a:schemeClr val="tx1"/>
              </a:solidFill>
            </a:endParaRPr>
          </a:p>
        </p:txBody>
      </p:sp>
      <p:pic>
        <p:nvPicPr>
          <p:cNvPr id="6" name="Picture 5" descr="A small boat in a body of water&#10;&#10;Description automatically generated">
            <a:extLst>
              <a:ext uri="{FF2B5EF4-FFF2-40B4-BE49-F238E27FC236}">
                <a16:creationId xmlns:a16="http://schemas.microsoft.com/office/drawing/2014/main" id="{0AC2D527-6806-F74A-AEC0-7781045257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134"/>
          <a:stretch/>
        </p:blipFill>
        <p:spPr>
          <a:xfrm>
            <a:off x="6138333" y="2564860"/>
            <a:ext cx="3005667" cy="2090182"/>
          </a:xfrm>
          <a:prstGeom prst="rect">
            <a:avLst/>
          </a:prstGeom>
        </p:spPr>
      </p:pic>
      <p:pic>
        <p:nvPicPr>
          <p:cNvPr id="9" name="Picture 8" descr="A picture containing person, indoor, window, person&#10;&#10;Description automatically generated">
            <a:extLst>
              <a:ext uri="{FF2B5EF4-FFF2-40B4-BE49-F238E27FC236}">
                <a16:creationId xmlns:a16="http://schemas.microsoft.com/office/drawing/2014/main" id="{A20CDD15-74B7-784C-A0E5-3518D9AA17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113" t="15603" r="51372" b="4109"/>
          <a:stretch/>
        </p:blipFill>
        <p:spPr>
          <a:xfrm>
            <a:off x="4433737" y="807650"/>
            <a:ext cx="2017985" cy="2241332"/>
          </a:xfrm>
          <a:prstGeom prst="rect">
            <a:avLst/>
          </a:prstGeom>
        </p:spPr>
      </p:pic>
    </p:spTree>
    <p:extLst>
      <p:ext uri="{BB962C8B-B14F-4D97-AF65-F5344CB8AC3E}">
        <p14:creationId xmlns:p14="http://schemas.microsoft.com/office/powerpoint/2010/main" val="870932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computer&#10;&#10;Description automatically generated">
            <a:extLst>
              <a:ext uri="{FF2B5EF4-FFF2-40B4-BE49-F238E27FC236}">
                <a16:creationId xmlns:a16="http://schemas.microsoft.com/office/drawing/2014/main" id="{C92B49A3-88B4-B245-B493-C2603755EE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30067" y="1664830"/>
            <a:ext cx="2500627" cy="1661296"/>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4"/>
            <a:ext cx="6349101" cy="618197"/>
          </a:xfrm>
        </p:spPr>
        <p:txBody>
          <a:bodyPr/>
          <a:lstStyle/>
          <a:p>
            <a:r>
              <a:rPr lang="en-US" dirty="0"/>
              <a:t>Recalibrating Fine Motor Skills</a:t>
            </a:r>
          </a:p>
        </p:txBody>
      </p:sp>
      <p:sp>
        <p:nvSpPr>
          <p:cNvPr id="8" name="Text Placeholder 2">
            <a:extLst>
              <a:ext uri="{FF2B5EF4-FFF2-40B4-BE49-F238E27FC236}">
                <a16:creationId xmlns:a16="http://schemas.microsoft.com/office/drawing/2014/main" id="{EDFE94C6-9C8A-714E-8A51-961103917A79}"/>
              </a:ext>
            </a:extLst>
          </p:cNvPr>
          <p:cNvSpPr>
            <a:spLocks noGrp="1"/>
          </p:cNvSpPr>
          <p:nvPr>
            <p:ph type="body" sz="quarter" idx="11"/>
          </p:nvPr>
        </p:nvSpPr>
        <p:spPr>
          <a:xfrm>
            <a:off x="134906" y="1828799"/>
            <a:ext cx="3836593" cy="2994655"/>
          </a:xfrm>
        </p:spPr>
        <p:txBody>
          <a:bodyPr/>
          <a:lstStyle/>
          <a:p>
            <a:r>
              <a:rPr lang="en-US" dirty="0"/>
              <a:t>Johnson Space Center </a:t>
            </a:r>
          </a:p>
          <a:p>
            <a:r>
              <a:rPr lang="en-US" dirty="0"/>
              <a:t>Leidos Holdings: Reston, VA</a:t>
            </a:r>
          </a:p>
          <a:p>
            <a:pPr marL="0" indent="0">
              <a:buNone/>
            </a:pPr>
            <a:endParaRPr lang="en-US" dirty="0"/>
          </a:p>
          <a:p>
            <a:pPr marL="0" indent="0">
              <a:buNone/>
            </a:pPr>
            <a:r>
              <a:rPr lang="en-US" dirty="0">
                <a:solidFill>
                  <a:schemeClr val="tx1"/>
                </a:solidFill>
              </a:rPr>
              <a:t>Abstract:</a:t>
            </a:r>
          </a:p>
          <a:p>
            <a:r>
              <a:rPr lang="en-US" sz="1400" dirty="0">
                <a:solidFill>
                  <a:schemeClr val="tx1"/>
                </a:solidFill>
              </a:rPr>
              <a:t>How does leaving and returning to gravity impact fine motor skills? An app to test astronaut performance helps NASA learn more, and now it helps anyone measure their abilities via an app released by the agency.</a:t>
            </a:r>
          </a:p>
        </p:txBody>
      </p:sp>
      <p:sp>
        <p:nvSpPr>
          <p:cNvPr id="9" name="Rectangle 8">
            <a:extLst>
              <a:ext uri="{FF2B5EF4-FFF2-40B4-BE49-F238E27FC236}">
                <a16:creationId xmlns:a16="http://schemas.microsoft.com/office/drawing/2014/main" id="{81390F11-C546-E74C-A776-DB750045867E}"/>
              </a:ext>
            </a:extLst>
          </p:cNvPr>
          <p:cNvSpPr/>
          <p:nvPr/>
        </p:nvSpPr>
        <p:spPr>
          <a:xfrm>
            <a:off x="154057" y="496232"/>
            <a:ext cx="6294510" cy="307777"/>
          </a:xfrm>
          <a:prstGeom prst="rect">
            <a:avLst/>
          </a:prstGeom>
        </p:spPr>
        <p:txBody>
          <a:bodyPr wrap="square">
            <a:spAutoFit/>
          </a:bodyPr>
          <a:lstStyle/>
          <a:p>
            <a:r>
              <a:rPr lang="en-US" sz="1400" dirty="0">
                <a:solidFill>
                  <a:schemeClr val="accent2">
                    <a:lumMod val="60000"/>
                    <a:lumOff val="40000"/>
                  </a:schemeClr>
                </a:solidFill>
              </a:rPr>
              <a:t>Space app for testing fine motor skills touches down in the Apple App store</a:t>
            </a:r>
          </a:p>
        </p:txBody>
      </p:sp>
      <p:pic>
        <p:nvPicPr>
          <p:cNvPr id="4" name="Picture 3" descr="A person standing in a room&#10;&#10;Description automatically generated">
            <a:extLst>
              <a:ext uri="{FF2B5EF4-FFF2-40B4-BE49-F238E27FC236}">
                <a16:creationId xmlns:a16="http://schemas.microsoft.com/office/drawing/2014/main" id="{8C3DD618-5726-644F-94B7-FDBE225920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661" t="6010" r="19725"/>
          <a:stretch/>
        </p:blipFill>
        <p:spPr>
          <a:xfrm>
            <a:off x="6189261" y="1114429"/>
            <a:ext cx="2954740" cy="3094954"/>
          </a:xfrm>
          <a:prstGeom prst="rect">
            <a:avLst/>
          </a:prstGeom>
        </p:spPr>
      </p:pic>
    </p:spTree>
    <p:extLst>
      <p:ext uri="{BB962C8B-B14F-4D97-AF65-F5344CB8AC3E}">
        <p14:creationId xmlns:p14="http://schemas.microsoft.com/office/powerpoint/2010/main" val="4109542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0222BD-42CC-E144-BB5B-033839766303}"/>
              </a:ext>
            </a:extLst>
          </p:cNvPr>
          <p:cNvSpPr/>
          <p:nvPr/>
        </p:nvSpPr>
        <p:spPr>
          <a:xfrm>
            <a:off x="0" y="1379434"/>
            <a:ext cx="4385734" cy="3288100"/>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In the Right Hands, NASA Satellite </a:t>
            </a:r>
            <a:br>
              <a:rPr lang="en-US" dirty="0"/>
            </a:br>
            <a:r>
              <a:rPr lang="en-US" dirty="0"/>
              <a:t>Data and Analysis Make Earth Better</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54056" y="1978422"/>
            <a:ext cx="4087744" cy="2869841"/>
          </a:xfrm>
        </p:spPr>
        <p:txBody>
          <a:bodyPr/>
          <a:lstStyle/>
          <a:p>
            <a:r>
              <a:rPr lang="en-US" sz="2000" dirty="0">
                <a:solidFill>
                  <a:schemeClr val="tx1"/>
                </a:solidFill>
              </a:rPr>
              <a:t>Spinoff Theme</a:t>
            </a:r>
          </a:p>
          <a:p>
            <a:r>
              <a:rPr lang="en-US" sz="1600" dirty="0">
                <a:solidFill>
                  <a:schemeClr val="tx1"/>
                </a:solidFill>
              </a:rPr>
              <a:t>The space agency makes its Earth-observation data freely available and provides additional tailored tools to help humanitarian and environmental efforts.</a:t>
            </a:r>
          </a:p>
          <a:p>
            <a:pPr marL="0" indent="0">
              <a:buNone/>
            </a:pPr>
            <a:endParaRPr lang="en-US" dirty="0"/>
          </a:p>
        </p:txBody>
      </p:sp>
      <p:sp>
        <p:nvSpPr>
          <p:cNvPr id="7" name="Rectangle 6">
            <a:extLst>
              <a:ext uri="{FF2B5EF4-FFF2-40B4-BE49-F238E27FC236}">
                <a16:creationId xmlns:a16="http://schemas.microsoft.com/office/drawing/2014/main" id="{D71C4627-6998-A54B-AF66-FA953AF2EE7C}"/>
              </a:ext>
            </a:extLst>
          </p:cNvPr>
          <p:cNvSpPr/>
          <p:nvPr/>
        </p:nvSpPr>
        <p:spPr>
          <a:xfrm>
            <a:off x="134905" y="898253"/>
            <a:ext cx="6904722" cy="307777"/>
          </a:xfrm>
          <a:prstGeom prst="rect">
            <a:avLst/>
          </a:prstGeom>
        </p:spPr>
        <p:txBody>
          <a:bodyPr wrap="square">
            <a:spAutoFit/>
          </a:bodyPr>
          <a:lstStyle/>
          <a:p>
            <a:r>
              <a:rPr lang="en-US" sz="1400" dirty="0">
                <a:solidFill>
                  <a:schemeClr val="accent2">
                    <a:lumMod val="60000"/>
                    <a:lumOff val="40000"/>
                  </a:schemeClr>
                </a:solidFill>
              </a:rPr>
              <a:t>NASA data and imagery aids humanitarian and environmental efforts</a:t>
            </a:r>
          </a:p>
        </p:txBody>
      </p:sp>
      <p:pic>
        <p:nvPicPr>
          <p:cNvPr id="11" name="Picture 10" descr="A picture containing blue, colorful, photo, painted&#10;&#10;Description automatically generated">
            <a:extLst>
              <a:ext uri="{FF2B5EF4-FFF2-40B4-BE49-F238E27FC236}">
                <a16:creationId xmlns:a16="http://schemas.microsoft.com/office/drawing/2014/main" id="{F916A570-8311-F842-985A-B2D2C7E6731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1955"/>
          <a:stretch/>
        </p:blipFill>
        <p:spPr>
          <a:xfrm rot="10800000" flipV="1">
            <a:off x="4311719" y="1379434"/>
            <a:ext cx="4832279" cy="3288100"/>
          </a:xfrm>
          <a:prstGeom prst="rect">
            <a:avLst/>
          </a:prstGeom>
        </p:spPr>
      </p:pic>
    </p:spTree>
    <p:extLst>
      <p:ext uri="{BB962C8B-B14F-4D97-AF65-F5344CB8AC3E}">
        <p14:creationId xmlns:p14="http://schemas.microsoft.com/office/powerpoint/2010/main" val="124796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4526C9-9E92-954D-AA26-62C76E305749}"/>
              </a:ext>
            </a:extLst>
          </p:cNvPr>
          <p:cNvSpPr/>
          <p:nvPr/>
        </p:nvSpPr>
        <p:spPr>
          <a:xfrm>
            <a:off x="4758266" y="1240627"/>
            <a:ext cx="4385734" cy="3288100"/>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Self-Reflection</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3782826" cy="4384475"/>
          </a:xfrm>
        </p:spPr>
        <p:txBody>
          <a:bodyPr/>
          <a:lstStyle/>
          <a:p>
            <a:pPr marL="0" indent="0">
              <a:buNone/>
            </a:pPr>
            <a:r>
              <a:rPr lang="en-US" dirty="0">
                <a:solidFill>
                  <a:schemeClr val="accent2">
                    <a:lumMod val="60000"/>
                    <a:lumOff val="40000"/>
                  </a:schemeClr>
                </a:solidFill>
              </a:rPr>
              <a:t>NASA Headquarters</a:t>
            </a:r>
          </a:p>
          <a:p>
            <a:r>
              <a:rPr lang="en-US" dirty="0"/>
              <a:t>Earthrise Alliance: </a:t>
            </a:r>
            <a:r>
              <a:rPr lang="en-US" dirty="0">
                <a:solidFill>
                  <a:schemeClr val="accent2">
                    <a:lumMod val="60000"/>
                    <a:lumOff val="40000"/>
                  </a:schemeClr>
                </a:solidFill>
              </a:rPr>
              <a:t>Washington, DC</a:t>
            </a:r>
          </a:p>
          <a:p>
            <a:pPr marL="0" indent="0">
              <a:buNone/>
            </a:pPr>
            <a:endParaRPr lang="en-US" dirty="0"/>
          </a:p>
          <a:p>
            <a:pPr marL="0" indent="0">
              <a:buNone/>
            </a:pPr>
            <a:r>
              <a:rPr lang="en-US" dirty="0">
                <a:solidFill>
                  <a:schemeClr val="tx1"/>
                </a:solidFill>
              </a:rPr>
              <a:t>Abstract:</a:t>
            </a:r>
          </a:p>
          <a:p>
            <a:r>
              <a:rPr lang="en-US" sz="1400" dirty="0">
                <a:solidFill>
                  <a:schemeClr val="tx1"/>
                </a:solidFill>
              </a:rPr>
              <a:t>Founded by former NASA officials, Earthrise gave satellite data from NASA and other organizations to Massachusetts ninth graders, who used it to identify illegal gold mines in Brazil. The organization also helps conservationists and decision-makers use Earth imagery and data. </a:t>
            </a:r>
            <a:endParaRPr lang="en-US" sz="1600" dirty="0">
              <a:solidFill>
                <a:schemeClr val="tx1"/>
              </a:solidFill>
            </a:endParaRPr>
          </a:p>
        </p:txBody>
      </p:sp>
      <p:pic>
        <p:nvPicPr>
          <p:cNvPr id="7" name="Picture 6" descr="A picture containing snow, bed, dark, night&#10;&#10;Description automatically generated">
            <a:extLst>
              <a:ext uri="{FF2B5EF4-FFF2-40B4-BE49-F238E27FC236}">
                <a16:creationId xmlns:a16="http://schemas.microsoft.com/office/drawing/2014/main" id="{C0D7ACE9-C2AC-AF4D-BC78-C31A7AE2E33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9476" t="34835" r="12005"/>
          <a:stretch/>
        </p:blipFill>
        <p:spPr>
          <a:xfrm>
            <a:off x="6011333" y="1549399"/>
            <a:ext cx="3132667" cy="2979327"/>
          </a:xfrm>
          <a:prstGeom prst="rect">
            <a:avLst/>
          </a:prstGeom>
        </p:spPr>
      </p:pic>
      <p:pic>
        <p:nvPicPr>
          <p:cNvPr id="5" name="Picture 4" descr="A group of people sitting at a table using a computer&#10;&#10;Description automatically generated">
            <a:extLst>
              <a:ext uri="{FF2B5EF4-FFF2-40B4-BE49-F238E27FC236}">
                <a16:creationId xmlns:a16="http://schemas.microsoft.com/office/drawing/2014/main" id="{823951D0-F88C-1C42-8B78-9706B0B857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517" b="8118"/>
          <a:stretch/>
        </p:blipFill>
        <p:spPr>
          <a:xfrm>
            <a:off x="4209394" y="866323"/>
            <a:ext cx="2334707" cy="1904395"/>
          </a:xfrm>
          <a:prstGeom prst="rect">
            <a:avLst/>
          </a:prstGeom>
        </p:spPr>
      </p:pic>
    </p:spTree>
    <p:extLst>
      <p:ext uri="{BB962C8B-B14F-4D97-AF65-F5344CB8AC3E}">
        <p14:creationId xmlns:p14="http://schemas.microsoft.com/office/powerpoint/2010/main" val="4176784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Striking Gold, Helping Farmers </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3577874" cy="4384475"/>
          </a:xfrm>
        </p:spPr>
        <p:txBody>
          <a:bodyPr/>
          <a:lstStyle/>
          <a:p>
            <a:r>
              <a:rPr lang="en-US" dirty="0"/>
              <a:t>Langley Research Center</a:t>
            </a:r>
          </a:p>
          <a:p>
            <a:r>
              <a:rPr lang="en-US" dirty="0"/>
              <a:t>Digital Earth Africa: </a:t>
            </a:r>
            <a:r>
              <a:rPr lang="en-US" dirty="0">
                <a:solidFill>
                  <a:schemeClr val="accent2">
                    <a:lumMod val="60000"/>
                    <a:lumOff val="40000"/>
                  </a:schemeClr>
                </a:solidFill>
              </a:rPr>
              <a:t>Addis Ababa, Ethiopia</a:t>
            </a:r>
          </a:p>
          <a:p>
            <a:pPr marL="0" indent="0">
              <a:buNone/>
            </a:pPr>
            <a:endParaRPr lang="en-US" dirty="0"/>
          </a:p>
          <a:p>
            <a:pPr marL="0" indent="0">
              <a:buNone/>
            </a:pPr>
            <a:r>
              <a:rPr lang="en-US" dirty="0">
                <a:solidFill>
                  <a:schemeClr val="tx1"/>
                </a:solidFill>
              </a:rPr>
              <a:t>Abstract:</a:t>
            </a:r>
          </a:p>
          <a:p>
            <a:r>
              <a:rPr lang="en-US" sz="1400" dirty="0">
                <a:solidFill>
                  <a:schemeClr val="tx1"/>
                </a:solidFill>
              </a:rPr>
              <a:t>Officials in five African countries are using a NASA-developed satellite data tool to identify illegal gold mines and conditions on the ground for small farmers struggling with climate change. Parts of the program are expanding to cover more countries across Africa. </a:t>
            </a:r>
          </a:p>
          <a:p>
            <a:r>
              <a:rPr lang="en-US" sz="1600" dirty="0">
                <a:solidFill>
                  <a:schemeClr val="tx1"/>
                </a:solidFill>
              </a:rPr>
              <a:t> </a:t>
            </a:r>
            <a:endParaRPr lang="en-US" dirty="0">
              <a:solidFill>
                <a:schemeClr val="tx1"/>
              </a:solidFill>
            </a:endParaRPr>
          </a:p>
        </p:txBody>
      </p:sp>
      <p:sp>
        <p:nvSpPr>
          <p:cNvPr id="5" name="Rectangle 4">
            <a:extLst>
              <a:ext uri="{FF2B5EF4-FFF2-40B4-BE49-F238E27FC236}">
                <a16:creationId xmlns:a16="http://schemas.microsoft.com/office/drawing/2014/main" id="{1C38D9F8-E8C5-A44D-A1E5-083C4E447F47}"/>
              </a:ext>
            </a:extLst>
          </p:cNvPr>
          <p:cNvSpPr/>
          <p:nvPr/>
        </p:nvSpPr>
        <p:spPr>
          <a:xfrm>
            <a:off x="4758266" y="1240627"/>
            <a:ext cx="4385734" cy="3288100"/>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pic>
        <p:nvPicPr>
          <p:cNvPr id="9" name="Picture 8" descr="A body of water with a mountain in the background&#10;&#10;Description automatically generated">
            <a:extLst>
              <a:ext uri="{FF2B5EF4-FFF2-40B4-BE49-F238E27FC236}">
                <a16:creationId xmlns:a16="http://schemas.microsoft.com/office/drawing/2014/main" id="{1DB16382-FEED-2A4A-9BE2-FF81F7731B1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610" r="1724"/>
          <a:stretch/>
        </p:blipFill>
        <p:spPr>
          <a:xfrm>
            <a:off x="4114800" y="861192"/>
            <a:ext cx="4625053" cy="3363675"/>
          </a:xfrm>
          <a:prstGeom prst="rect">
            <a:avLst/>
          </a:prstGeom>
        </p:spPr>
      </p:pic>
    </p:spTree>
    <p:extLst>
      <p:ext uri="{BB962C8B-B14F-4D97-AF65-F5344CB8AC3E}">
        <p14:creationId xmlns:p14="http://schemas.microsoft.com/office/powerpoint/2010/main" val="246418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t>Informing Better Decision-Making</a:t>
            </a: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34905" y="1133889"/>
            <a:ext cx="3782826" cy="4384475"/>
          </a:xfrm>
        </p:spPr>
        <p:txBody>
          <a:bodyPr/>
          <a:lstStyle/>
          <a:p>
            <a:r>
              <a:rPr lang="en-US" dirty="0"/>
              <a:t>NASA Headquarters</a:t>
            </a:r>
          </a:p>
          <a:p>
            <a:r>
              <a:rPr lang="en-US" dirty="0"/>
              <a:t>Mercy Corps: </a:t>
            </a:r>
            <a:r>
              <a:rPr lang="en-US" dirty="0">
                <a:solidFill>
                  <a:schemeClr val="accent2">
                    <a:lumMod val="60000"/>
                    <a:lumOff val="40000"/>
                  </a:schemeClr>
                </a:solidFill>
              </a:rPr>
              <a:t>Portland, OR</a:t>
            </a:r>
          </a:p>
          <a:p>
            <a:pPr marL="0" indent="0">
              <a:buNone/>
            </a:pPr>
            <a:endParaRPr lang="en-US" dirty="0"/>
          </a:p>
          <a:p>
            <a:pPr marL="0" indent="0">
              <a:buNone/>
            </a:pPr>
            <a:r>
              <a:rPr lang="en-US" dirty="0">
                <a:solidFill>
                  <a:schemeClr val="tx1"/>
                </a:solidFill>
              </a:rPr>
              <a:t>Abstract:</a:t>
            </a:r>
          </a:p>
          <a:p>
            <a:r>
              <a:rPr lang="en-US" sz="1400" dirty="0">
                <a:solidFill>
                  <a:schemeClr val="tx1"/>
                </a:solidFill>
              </a:rPr>
              <a:t>Mercy Corps is collaborating with NASA through a Space Act Agreement, using satellite data to inform its humanitarian aid work and to pass on relevant information – about weather patterns or groundwater, for example – directly to farmers in Africa. </a:t>
            </a:r>
          </a:p>
          <a:p>
            <a:r>
              <a:rPr lang="en-US" sz="1400" dirty="0">
                <a:solidFill>
                  <a:schemeClr val="tx1"/>
                </a:solidFill>
              </a:rPr>
              <a:t> </a:t>
            </a:r>
          </a:p>
          <a:p>
            <a:r>
              <a:rPr lang="en-US" sz="1600" dirty="0">
                <a:solidFill>
                  <a:schemeClr val="tx1"/>
                </a:solidFill>
              </a:rPr>
              <a:t> </a:t>
            </a:r>
            <a:endParaRPr lang="en-US" dirty="0">
              <a:solidFill>
                <a:schemeClr val="tx1"/>
              </a:solidFill>
            </a:endParaRPr>
          </a:p>
        </p:txBody>
      </p:sp>
      <p:sp>
        <p:nvSpPr>
          <p:cNvPr id="5" name="Rectangle 4">
            <a:extLst>
              <a:ext uri="{FF2B5EF4-FFF2-40B4-BE49-F238E27FC236}">
                <a16:creationId xmlns:a16="http://schemas.microsoft.com/office/drawing/2014/main" id="{BB87279B-6D34-8441-B919-2C1603C4CA5F}"/>
              </a:ext>
            </a:extLst>
          </p:cNvPr>
          <p:cNvSpPr/>
          <p:nvPr/>
        </p:nvSpPr>
        <p:spPr>
          <a:xfrm>
            <a:off x="4758266" y="1240627"/>
            <a:ext cx="4385734" cy="3288100"/>
          </a:xfrm>
          <a:prstGeom prst="rect">
            <a:avLst/>
          </a:prstGeom>
          <a:solidFill>
            <a:schemeClr val="accent2">
              <a:lumMod val="60000"/>
              <a:lumOff val="40000"/>
            </a:schemeClr>
          </a:solidFill>
        </p:spPr>
        <p:txBody>
          <a:bodyPr wrap="square" rtlCol="0" anchor="ctr">
            <a:spAutoFit/>
          </a:bodyPr>
          <a:lstStyle/>
          <a:p>
            <a:pPr algn="l"/>
            <a:endParaRPr lang="en-US" sz="2800" b="1" dirty="0">
              <a:solidFill>
                <a:srgbClr val="00599B"/>
              </a:solidFill>
            </a:endParaRPr>
          </a:p>
        </p:txBody>
      </p:sp>
      <p:pic>
        <p:nvPicPr>
          <p:cNvPr id="9" name="Picture 8">
            <a:extLst>
              <a:ext uri="{FF2B5EF4-FFF2-40B4-BE49-F238E27FC236}">
                <a16:creationId xmlns:a16="http://schemas.microsoft.com/office/drawing/2014/main" id="{1DB16382-FEED-2A4A-9BE2-FF81F7731B1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978" t="3588"/>
          <a:stretch/>
        </p:blipFill>
        <p:spPr>
          <a:xfrm>
            <a:off x="4171438" y="1133889"/>
            <a:ext cx="4550776" cy="3014779"/>
          </a:xfrm>
          <a:prstGeom prst="rect">
            <a:avLst/>
          </a:prstGeom>
        </p:spPr>
      </p:pic>
    </p:spTree>
    <p:extLst>
      <p:ext uri="{BB962C8B-B14F-4D97-AF65-F5344CB8AC3E}">
        <p14:creationId xmlns:p14="http://schemas.microsoft.com/office/powerpoint/2010/main" val="201650834"/>
      </p:ext>
    </p:extLst>
  </p:cSld>
  <p:clrMapOvr>
    <a:masterClrMapping/>
  </p:clrMapOvr>
</p:sld>
</file>

<file path=ppt/theme/theme1.xml><?xml version="1.0" encoding="utf-8"?>
<a:theme xmlns:a="http://schemas.openxmlformats.org/drawingml/2006/main" name="T2 Widescreen Template 2017">
  <a:themeElements>
    <a:clrScheme name="Custom 1">
      <a:dk1>
        <a:srgbClr val="000000"/>
      </a:dk1>
      <a:lt1>
        <a:srgbClr val="FFFFFF"/>
      </a:lt1>
      <a:dk2>
        <a:srgbClr val="000000"/>
      </a:dk2>
      <a:lt2>
        <a:srgbClr val="666666"/>
      </a:lt2>
      <a:accent1>
        <a:srgbClr val="BB3249"/>
      </a:accent1>
      <a:accent2>
        <a:srgbClr val="0662A1"/>
      </a:accent2>
      <a:accent3>
        <a:srgbClr val="A200D7"/>
      </a:accent3>
      <a:accent4>
        <a:srgbClr val="44B140"/>
      </a:accent4>
      <a:accent5>
        <a:srgbClr val="FCD156"/>
      </a:accent5>
      <a:accent6>
        <a:srgbClr val="F0620B"/>
      </a:accent6>
      <a:hlink>
        <a:srgbClr val="2369BF"/>
      </a:hlink>
      <a:folHlink>
        <a:srgbClr val="7129C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sz="2800" b="1" dirty="0" smtClean="0">
            <a:solidFill>
              <a:srgbClr val="00599B"/>
            </a:solidFil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a:noAutofit/>
      </a:bodyPr>
      <a:lstStyle>
        <a:defPPr marL="342900" indent="-342900" eaLnBrk="1" fontAlgn="auto" hangingPunct="1">
          <a:spcBef>
            <a:spcPts val="0"/>
          </a:spcBef>
          <a:spcAft>
            <a:spcPts val="600"/>
          </a:spcAft>
          <a:defRPr sz="1400" b="1" dirty="0">
            <a:solidFill>
              <a:schemeClr val="accent2"/>
            </a:solidFill>
            <a:latin typeface="Arial"/>
            <a:cs typeface="Arial"/>
          </a:defRPr>
        </a:defPPr>
      </a:lstStyle>
      <a:style>
        <a:lnRef idx="2">
          <a:schemeClr val="accent1"/>
        </a:lnRef>
        <a:fillRef idx="1">
          <a:schemeClr val="lt1"/>
        </a:fillRef>
        <a:effectRef idx="0">
          <a:schemeClr val="accent1"/>
        </a:effectRef>
        <a:fontRef idx="minor">
          <a:schemeClr val="dk1"/>
        </a:fontRef>
      </a: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pinoff.2021" id="{92B65811-F244-6342-BA88-D6C796E49A00}" vid="{EC67A411-B283-3049-9F1D-7AFBB2C20D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T2 Widescreen Template 2017</Template>
  <TotalTime>3384</TotalTime>
  <Words>2880</Words>
  <Application>Microsoft Macintosh PowerPoint</Application>
  <PresentationFormat>On-screen Show (16:9)</PresentationFormat>
  <Paragraphs>308</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HelveticaNeueLT Std Med</vt:lpstr>
      <vt:lpstr>Wingdings</vt:lpstr>
      <vt:lpstr>T2 Widescreen Template 2017</vt:lpstr>
      <vt:lpstr>PowerPoint Presentation</vt:lpstr>
      <vt:lpstr>The Rewards of Perseverance</vt:lpstr>
      <vt:lpstr>Giving Geologists a Break</vt:lpstr>
      <vt:lpstr>Home Videos from Mars</vt:lpstr>
      <vt:lpstr>Ultraviolet Lasers Scan for Chemical Clues</vt:lpstr>
      <vt:lpstr>In the Right Hands, NASA Satellite  Data and Analysis Make Earth Better</vt:lpstr>
      <vt:lpstr>Self-Reflection</vt:lpstr>
      <vt:lpstr>Striking Gold, Helping Farmers </vt:lpstr>
      <vt:lpstr>Informing Better Decision-Making</vt:lpstr>
      <vt:lpstr>Space-Age Water Conservation</vt:lpstr>
      <vt:lpstr>Shower like a Martian</vt:lpstr>
      <vt:lpstr>Ancient Technology Enters the Space Age </vt:lpstr>
      <vt:lpstr>Using Nature’s R&amp;D Lab </vt:lpstr>
      <vt:lpstr>A Case Made in Space </vt:lpstr>
      <vt:lpstr>From Supersonic Jets to Medical Tech </vt:lpstr>
      <vt:lpstr>Fiber Optics Feel the Heat </vt:lpstr>
      <vt:lpstr>Engine Pump Helps Computers Chill Out </vt:lpstr>
      <vt:lpstr>Cooling Rocket Fuel and Drinks Alike</vt:lpstr>
      <vt:lpstr>Planets Take Virtual Shape on Earth with NASA Knowledge and Imagery</vt:lpstr>
      <vt:lpstr>Navigating Curiosity’s Path</vt:lpstr>
      <vt:lpstr>The World at Your Fingertips</vt:lpstr>
      <vt:lpstr>Food Safety Program for Space Has Taken Over on Earth</vt:lpstr>
      <vt:lpstr>Safe Enough for Space</vt:lpstr>
      <vt:lpstr>From Farm to Table</vt:lpstr>
      <vt:lpstr>Contamination-Free Canning</vt:lpstr>
      <vt:lpstr>Spinoff Features</vt:lpstr>
      <vt:lpstr>Medical Mission Control</vt:lpstr>
      <vt:lpstr>Cleaning Up a Toxic Legacy</vt:lpstr>
      <vt:lpstr>In Cloud Computing, Open Source Becomes Big Business </vt:lpstr>
      <vt:lpstr>Gecko Gripper Finally Sticks</vt:lpstr>
      <vt:lpstr>Airports Go Digital </vt:lpstr>
      <vt:lpstr>TetrUSS Stacks Up Building Blocks for Aircraft Design</vt:lpstr>
      <vt:lpstr>NASA Research Helps Make Electronics on Demand</vt:lpstr>
      <vt:lpstr>Answering the Call of Distress</vt:lpstr>
      <vt:lpstr>Catch the Waves</vt:lpstr>
      <vt:lpstr>Debugging Code Is Rocket Science</vt:lpstr>
      <vt:lpstr>Space Fuel Cell Provides Deep-Sea Power </vt:lpstr>
      <vt:lpstr>Eagle Eyes in Treacherous Skies</vt:lpstr>
      <vt:lpstr>Keeping Tabs on the Sky</vt:lpstr>
      <vt:lpstr>Odor-Eliminating Shoe Inserts Rely  on NASA-Tested Cloth</vt:lpstr>
      <vt:lpstr>Fix It Like an Astronaut with Augmented Reality</vt:lpstr>
      <vt:lpstr>Hearing Silence from the Stratosphere</vt:lpstr>
      <vt:lpstr>For Work or Play, Comfort All Day</vt:lpstr>
      <vt:lpstr>Hot Water on Demand</vt:lpstr>
      <vt:lpstr>A New Doorway to Space</vt:lpstr>
      <vt:lpstr>Communicating via Long-Distance Lasers</vt:lpstr>
      <vt:lpstr>Smart Glasses Focus Attention</vt:lpstr>
      <vt:lpstr>Modeling Airflows to Help Air Filters</vt:lpstr>
      <vt:lpstr>Taking Out the Trash, NASA-Style</vt:lpstr>
      <vt:lpstr>Recalibrating Fine Motor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Jennie (GSFC-279.0)[TRAX INTERNATIONAL CORP]</dc:creator>
  <cp:lastModifiedBy>Mitchell, Jennie (GSFC-279.0)[TRAX INTERNATIONAL CORP]</cp:lastModifiedBy>
  <cp:revision>144</cp:revision>
  <cp:lastPrinted>2018-03-13T15:51:15Z</cp:lastPrinted>
  <dcterms:created xsi:type="dcterms:W3CDTF">2020-10-14T14:56:11Z</dcterms:created>
  <dcterms:modified xsi:type="dcterms:W3CDTF">2020-12-14T19:32:11Z</dcterms:modified>
</cp:coreProperties>
</file>