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4" r:id="rId1"/>
  </p:sldMasterIdLst>
  <p:notesMasterIdLst>
    <p:notesMasterId r:id="rId53"/>
  </p:notesMasterIdLst>
  <p:handoutMasterIdLst>
    <p:handoutMasterId r:id="rId54"/>
  </p:handoutMasterIdLst>
  <p:sldIdLst>
    <p:sldId id="376" r:id="rId2"/>
    <p:sldId id="377" r:id="rId3"/>
    <p:sldId id="365" r:id="rId4"/>
    <p:sldId id="418" r:id="rId5"/>
    <p:sldId id="416" r:id="rId6"/>
    <p:sldId id="417" r:id="rId7"/>
    <p:sldId id="367" r:id="rId8"/>
    <p:sldId id="368" r:id="rId9"/>
    <p:sldId id="419" r:id="rId10"/>
    <p:sldId id="420" r:id="rId11"/>
    <p:sldId id="387" r:id="rId12"/>
    <p:sldId id="422" r:id="rId13"/>
    <p:sldId id="460" r:id="rId14"/>
    <p:sldId id="461" r:id="rId15"/>
    <p:sldId id="381" r:id="rId16"/>
    <p:sldId id="382" r:id="rId17"/>
    <p:sldId id="462" r:id="rId18"/>
    <p:sldId id="463" r:id="rId19"/>
    <p:sldId id="427" r:id="rId20"/>
    <p:sldId id="431" r:id="rId21"/>
    <p:sldId id="464" r:id="rId22"/>
    <p:sldId id="434" r:id="rId23"/>
    <p:sldId id="435" r:id="rId24"/>
    <p:sldId id="465" r:id="rId25"/>
    <p:sldId id="466" r:id="rId26"/>
    <p:sldId id="467" r:id="rId27"/>
    <p:sldId id="385" r:id="rId28"/>
    <p:sldId id="415" r:id="rId29"/>
    <p:sldId id="437" r:id="rId30"/>
    <p:sldId id="378" r:id="rId31"/>
    <p:sldId id="438" r:id="rId32"/>
    <p:sldId id="439" r:id="rId33"/>
    <p:sldId id="440" r:id="rId34"/>
    <p:sldId id="441" r:id="rId35"/>
    <p:sldId id="442" r:id="rId36"/>
    <p:sldId id="443" r:id="rId37"/>
    <p:sldId id="444" r:id="rId38"/>
    <p:sldId id="446" r:id="rId39"/>
    <p:sldId id="445" r:id="rId40"/>
    <p:sldId id="447" r:id="rId41"/>
    <p:sldId id="448" r:id="rId42"/>
    <p:sldId id="449" r:id="rId43"/>
    <p:sldId id="450" r:id="rId44"/>
    <p:sldId id="451" r:id="rId45"/>
    <p:sldId id="452" r:id="rId46"/>
    <p:sldId id="453" r:id="rId47"/>
    <p:sldId id="454" r:id="rId48"/>
    <p:sldId id="455" r:id="rId49"/>
    <p:sldId id="456" r:id="rId50"/>
    <p:sldId id="457" r:id="rId51"/>
    <p:sldId id="458" r:id="rId52"/>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 lastIdx="1" clrIdx="4"/>
  <p:cmAuthor id="1" name="Unknown User1" initials="Unknown User1" lastIdx="1" clrIdx="6"/>
  <p:cmAuthor id="8" name="Unknown User2" initials="Unknown User2" lastIdx="1" clrIdx="5"/>
  <p:cmAuthor id="2" name="Unknown User3" initials="Unknown User3" lastIdx="14" clrIdx="0"/>
  <p:cmAuthor id="9" name="Dicicco, Michael A. (GSFC-279.0)[TRAX INTERNATIONAL CORP]" initials="DMA(IC" lastIdx="1" clrIdx="8">
    <p:extLst>
      <p:ext uri="{19B8F6BF-5375-455C-9EA6-DF929625EA0E}">
        <p15:presenceInfo xmlns:p15="http://schemas.microsoft.com/office/powerpoint/2012/main" userId="S-1-5-21-330711430-3775241029-4075259233-607244" providerId="AD"/>
      </p:ext>
    </p:extLst>
  </p:cmAuthor>
  <p:cmAuthor id="3" name="Unknown User4" initials="Unknown User4" lastIdx="1" clrIdx="7"/>
  <p:cmAuthor id="4" name="Unknown User5" initials="Unknown User5" lastIdx="1" clrIdx="1"/>
  <p:cmAuthor id="5" name="Unknown User6" initials="Unknown User6" lastIdx="1" clrIdx="2"/>
  <p:cmAuthor id="6" name="Unknown User7" initials="Unknown User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532"/>
    <a:srgbClr val="006C7F"/>
    <a:srgbClr val="009B9F"/>
    <a:srgbClr val="006172"/>
    <a:srgbClr val="BB0A08"/>
    <a:srgbClr val="E0A42B"/>
    <a:srgbClr val="007E95"/>
    <a:srgbClr val="00A1A6"/>
    <a:srgbClr val="00A1B4"/>
    <a:srgbClr val="8B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86"/>
    <p:restoredTop sz="97013"/>
  </p:normalViewPr>
  <p:slideViewPr>
    <p:cSldViewPr snapToGrid="0">
      <p:cViewPr varScale="1">
        <p:scale>
          <a:sx n="159" d="100"/>
          <a:sy n="159" d="100"/>
        </p:scale>
        <p:origin x="176" y="4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1575DC-8472-8D40-B8ED-FD543FBD9CE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26E852C2-0087-B948-9CA3-41351930B9B7}"/>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17246967-728E-4146-B2FF-C63724BCB98E}" type="datetimeFigureOut">
              <a:rPr lang="en-US"/>
              <a:pPr>
                <a:defRPr/>
              </a:pPr>
              <a:t>1/19/23</a:t>
            </a:fld>
            <a:endParaRPr lang="en-US" dirty="0"/>
          </a:p>
        </p:txBody>
      </p:sp>
      <p:sp>
        <p:nvSpPr>
          <p:cNvPr id="4" name="Footer Placeholder 3">
            <a:extLst>
              <a:ext uri="{FF2B5EF4-FFF2-40B4-BE49-F238E27FC236}">
                <a16:creationId xmlns:a16="http://schemas.microsoft.com/office/drawing/2014/main" id="{3B752906-D766-E645-9CB9-233BA730E20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B323C9AA-B512-4047-8A38-EA1657A4CF00}"/>
              </a:ext>
            </a:extLst>
          </p:cNvPr>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320CC3D8-57C4-D34A-B011-03FF12EEBC2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C36FFE-65E5-F145-ABB4-6B4312DEA08B}"/>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797C514D-2876-1A44-8D92-0AB07A72CF7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EBCF63FD-FB91-384E-B5E8-25968CDEE1D4}" type="datetimeFigureOut">
              <a:rPr lang="en-US"/>
              <a:pPr>
                <a:defRPr/>
              </a:pPr>
              <a:t>1/19/23</a:t>
            </a:fld>
            <a:endParaRPr lang="en-US" dirty="0"/>
          </a:p>
        </p:txBody>
      </p:sp>
      <p:sp>
        <p:nvSpPr>
          <p:cNvPr id="4" name="Slide Image Placeholder 3">
            <a:extLst>
              <a:ext uri="{FF2B5EF4-FFF2-40B4-BE49-F238E27FC236}">
                <a16:creationId xmlns:a16="http://schemas.microsoft.com/office/drawing/2014/main" id="{79F3AF8E-C436-FB41-969A-0BD0F87A203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B1CFC9-73DE-2646-AB06-5D0D174ED464}"/>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3A30010-1886-DF46-9901-7F3B7576D595}"/>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534DAFBE-16C6-3942-A14F-CC32E884DF19}"/>
              </a:ext>
            </a:extLst>
          </p:cNvPr>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2D9C25B0-79D3-DD45-BE22-10A751CD66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48</a:t>
            </a:fld>
            <a:endParaRPr lang="en-US" dirty="0"/>
          </a:p>
        </p:txBody>
      </p:sp>
    </p:spTree>
    <p:extLst>
      <p:ext uri="{BB962C8B-B14F-4D97-AF65-F5344CB8AC3E}">
        <p14:creationId xmlns:p14="http://schemas.microsoft.com/office/powerpoint/2010/main" val="1977580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2 Program Title Slide 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6BB87D-187B-6B6E-90A2-8A9C1D5F3D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9">
            <a:extLst>
              <a:ext uri="{FF2B5EF4-FFF2-40B4-BE49-F238E27FC236}">
                <a16:creationId xmlns:a16="http://schemas.microsoft.com/office/drawing/2014/main" id="{F1B76CB0-69AE-8241-8C3B-F2F14F009ECB}"/>
              </a:ext>
            </a:extLst>
          </p:cNvPr>
          <p:cNvSpPr>
            <a:spLocks noChangeArrowheads="1"/>
          </p:cNvSpPr>
          <p:nvPr userDrawn="1"/>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pic>
        <p:nvPicPr>
          <p:cNvPr id="6" name="Picture 11">
            <a:extLst>
              <a:ext uri="{FF2B5EF4-FFF2-40B4-BE49-F238E27FC236}">
                <a16:creationId xmlns:a16="http://schemas.microsoft.com/office/drawing/2014/main" id="{D529D541-8AB6-7B49-8FA4-A5EC6289A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8128322" y="308081"/>
            <a:ext cx="686246" cy="5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EF22566-03D9-2141-8D43-6E637BA55275}"/>
              </a:ext>
            </a:extLst>
          </p:cNvPr>
          <p:cNvSpPr>
            <a:spLocks noChangeArrowheads="1"/>
          </p:cNvSpPr>
          <p:nvPr/>
        </p:nvSpPr>
        <p:spPr bwMode="auto">
          <a:xfrm>
            <a:off x="402700" y="492702"/>
            <a:ext cx="2126408" cy="200055"/>
          </a:xfrm>
          <a:prstGeom prst="rect">
            <a:avLst/>
          </a:prstGeom>
          <a:noFill/>
          <a:ln>
            <a:noFill/>
          </a:ln>
          <a:effectLst>
            <a:outerShdw blurRad="101018" dist="473919" dir="2700000" sx="157039" sy="157039" algn="tl" rotWithShape="0">
              <a:schemeClr val="bg1"/>
            </a:outerShdw>
          </a:effec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700" dirty="0">
                <a:solidFill>
                  <a:schemeClr val="tx1"/>
                </a:solidFill>
                <a:effectLst>
                  <a:outerShdw blurRad="38100" dist="38100" dir="2700000" algn="tl">
                    <a:srgbClr val="000000">
                      <a:alpha val="43137"/>
                    </a:srgbClr>
                  </a:outerShdw>
                </a:effectLst>
                <a:cs typeface="Arial" charset="0"/>
              </a:rPr>
              <a:t>National Aeronautics and Space Administration </a:t>
            </a:r>
          </a:p>
        </p:txBody>
      </p:sp>
      <p:sp>
        <p:nvSpPr>
          <p:cNvPr id="9" name="Title 1">
            <a:extLst>
              <a:ext uri="{FF2B5EF4-FFF2-40B4-BE49-F238E27FC236}">
                <a16:creationId xmlns:a16="http://schemas.microsoft.com/office/drawing/2014/main" id="{3C964AF5-CB81-5D48-962B-0A1B08847780}"/>
              </a:ext>
            </a:extLst>
          </p:cNvPr>
          <p:cNvSpPr txBox="1">
            <a:spLocks/>
          </p:cNvSpPr>
          <p:nvPr/>
        </p:nvSpPr>
        <p:spPr>
          <a:xfrm>
            <a:off x="212725" y="2381250"/>
            <a:ext cx="8337550" cy="769938"/>
          </a:xfrm>
          <a:prstGeom prst="rect">
            <a:avLst/>
          </a:prstGeom>
        </p:spPr>
        <p:txBody>
          <a:bodyPr/>
          <a:lstStyle>
            <a:lvl1pPr algn="l" rtl="0" eaLnBrk="1" fontAlgn="base" hangingPunct="1">
              <a:lnSpc>
                <a:spcPct val="110000"/>
              </a:lnSpc>
              <a:spcBef>
                <a:spcPts val="1200"/>
              </a:spcBef>
              <a:spcAft>
                <a:spcPts val="1200"/>
              </a:spcAft>
              <a:defRPr sz="2000" b="1">
                <a:solidFill>
                  <a:schemeClr val="bg1"/>
                </a:solidFill>
                <a:effectLst>
                  <a:outerShdw blurRad="50800" dist="38100" dir="2700000" algn="tl" rotWithShape="0">
                    <a:prstClr val="black">
                      <a:alpha val="70000"/>
                    </a:prstClr>
                  </a:outerShdw>
                </a:effectLst>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a:lstStyle>
          <a:p>
            <a:pPr>
              <a:defRPr/>
            </a:pPr>
            <a:r>
              <a:rPr lang="en-US" kern="0" dirty="0"/>
              <a:t>   </a:t>
            </a:r>
          </a:p>
        </p:txBody>
      </p:sp>
    </p:spTree>
    <p:extLst>
      <p:ext uri="{BB962C8B-B14F-4D97-AF65-F5344CB8AC3E}">
        <p14:creationId xmlns:p14="http://schemas.microsoft.com/office/powerpoint/2010/main" val="3238180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1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Contents Slide">
    <p:spTree>
      <p:nvGrpSpPr>
        <p:cNvPr id="1" name=""/>
        <p:cNvGrpSpPr/>
        <p:nvPr/>
      </p:nvGrpSpPr>
      <p:grpSpPr>
        <a:xfrm>
          <a:off x="0" y="0"/>
          <a:ext cx="0" cy="0"/>
          <a:chOff x="0" y="0"/>
          <a:chExt cx="0" cy="0"/>
        </a:xfrm>
      </p:grpSpPr>
      <p:sp>
        <p:nvSpPr>
          <p:cNvPr id="2" name="Title 1"/>
          <p:cNvSpPr>
            <a:spLocks noGrp="1"/>
          </p:cNvSpPr>
          <p:nvPr>
            <p:ph type="title"/>
          </p:nvPr>
        </p:nvSpPr>
        <p:spPr>
          <a:xfrm>
            <a:off x="200946" y="84535"/>
            <a:ext cx="6765359" cy="510778"/>
          </a:xfrm>
          <a:prstGeom prst="rect">
            <a:avLst/>
          </a:prstGeom>
        </p:spPr>
        <p:txBody>
          <a:bodyPr vert="horz"/>
          <a:lstStyle>
            <a:lvl1pPr algn="l">
              <a:defRPr sz="2400" b="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181795" y="1654471"/>
            <a:ext cx="4437095" cy="3618977"/>
          </a:xfrm>
          <a:prstGeom prst="rect">
            <a:avLst/>
          </a:prstGeom>
        </p:spPr>
        <p:txBody>
          <a:bodyPr vert="horz"/>
          <a:lstStyle>
            <a:lvl1pPr marL="0" indent="0">
              <a:spcBef>
                <a:spcPts val="600"/>
              </a:spcBef>
              <a:spcAft>
                <a:spcPts val="0"/>
              </a:spcAft>
              <a:buClr>
                <a:schemeClr val="accent1"/>
              </a:buClr>
              <a:buSzPct val="130000"/>
              <a:buFont typeface="Wingdings" charset="2"/>
              <a:buNone/>
              <a:defRPr sz="1800" b="0" baseline="0">
                <a:solidFill>
                  <a:schemeClr val="tx1"/>
                </a:solidFill>
                <a:latin typeface="Arial"/>
              </a:defRPr>
            </a:lvl1pPr>
            <a:lvl2pPr marL="274320" indent="0">
              <a:spcBef>
                <a:spcPts val="600"/>
              </a:spcBef>
              <a:buFont typeface="Arial" panose="020B0604020202020204" pitchFamily="34" charset="0"/>
              <a:buNone/>
              <a:defRPr sz="1400" b="1" baseline="0">
                <a:solidFill>
                  <a:schemeClr val="accent2"/>
                </a:solidFill>
              </a:defRPr>
            </a:lvl2pPr>
          </a:lstStyle>
          <a:p>
            <a:pPr lvl="0"/>
            <a:r>
              <a:rPr lang="en-US" dirty="0"/>
              <a:t>Click to edit Master text styles</a:t>
            </a:r>
          </a:p>
        </p:txBody>
      </p:sp>
      <p:sp>
        <p:nvSpPr>
          <p:cNvPr id="3" name="TextBox 2">
            <a:extLst>
              <a:ext uri="{FF2B5EF4-FFF2-40B4-BE49-F238E27FC236}">
                <a16:creationId xmlns:a16="http://schemas.microsoft.com/office/drawing/2014/main" id="{73576BAA-B405-D545-847F-2A600107A0E7}"/>
              </a:ext>
            </a:extLst>
          </p:cNvPr>
          <p:cNvSpPr txBox="1"/>
          <p:nvPr userDrawn="1"/>
        </p:nvSpPr>
        <p:spPr>
          <a:xfrm>
            <a:off x="1801906" y="495524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7" name="Text Placeholder 6">
            <a:extLst>
              <a:ext uri="{FF2B5EF4-FFF2-40B4-BE49-F238E27FC236}">
                <a16:creationId xmlns:a16="http://schemas.microsoft.com/office/drawing/2014/main" id="{52BD3F6B-B16F-7444-8503-A677C8836CA6}"/>
              </a:ext>
            </a:extLst>
          </p:cNvPr>
          <p:cNvSpPr>
            <a:spLocks noGrp="1"/>
          </p:cNvSpPr>
          <p:nvPr>
            <p:ph type="body" sz="quarter" idx="13"/>
          </p:nvPr>
        </p:nvSpPr>
        <p:spPr>
          <a:xfrm>
            <a:off x="205273" y="622940"/>
            <a:ext cx="6900862" cy="415925"/>
          </a:xfrm>
          <a:prstGeom prst="rect">
            <a:avLst/>
          </a:prstGeom>
        </p:spPr>
        <p:txBody>
          <a:bodyPr/>
          <a:lstStyle>
            <a:lvl1pPr>
              <a:buNone/>
              <a:defRPr sz="1400">
                <a:solidFill>
                  <a:schemeClr val="accent2">
                    <a:lumMod val="60000"/>
                    <a:lumOff val="40000"/>
                  </a:schemeClr>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266174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4056" y="84535"/>
            <a:ext cx="6901837" cy="510778"/>
          </a:xfrm>
          <a:prstGeom prst="rect">
            <a:avLst/>
          </a:prstGeom>
        </p:spPr>
        <p:txBody>
          <a:bodyPr vert="horz"/>
          <a:lstStyle>
            <a:lvl1pPr algn="l">
              <a:defRPr sz="2400" b="1">
                <a:solidFill>
                  <a:srgbClr val="00599B"/>
                </a:solidFill>
              </a:defRPr>
            </a:lvl1pPr>
          </a:lstStyle>
          <a:p>
            <a:r>
              <a:rPr lang="en-US"/>
              <a:t>Click to edit Master title style</a:t>
            </a:r>
            <a:endParaRPr lang="en-US" dirty="0"/>
          </a:p>
        </p:txBody>
      </p:sp>
      <p:sp>
        <p:nvSpPr>
          <p:cNvPr id="4" name="Text Placeholder 2"/>
          <p:cNvSpPr>
            <a:spLocks noGrp="1"/>
          </p:cNvSpPr>
          <p:nvPr>
            <p:ph type="body" sz="quarter" idx="10"/>
          </p:nvPr>
        </p:nvSpPr>
        <p:spPr>
          <a:xfrm>
            <a:off x="168277" y="655412"/>
            <a:ext cx="8739271" cy="4238663"/>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1" baseline="0">
                <a:solidFill>
                  <a:schemeClr val="accent2"/>
                </a:solidFill>
              </a:defRPr>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19338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etrics Quad Chart Forma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A8742F2-CB68-CC4D-9DAC-411BF9C1CF7E}"/>
              </a:ext>
            </a:extLst>
          </p:cNvPr>
          <p:cNvCxnSpPr/>
          <p:nvPr/>
        </p:nvCxnSpPr>
        <p:spPr>
          <a:xfrm>
            <a:off x="4584700" y="663575"/>
            <a:ext cx="14288" cy="412750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AD37CCDA-1B8C-FC4B-A495-B87E6A1EA6B7}"/>
              </a:ext>
            </a:extLst>
          </p:cNvPr>
          <p:cNvCxnSpPr/>
          <p:nvPr/>
        </p:nvCxnSpPr>
        <p:spPr>
          <a:xfrm flipV="1">
            <a:off x="177800" y="2657475"/>
            <a:ext cx="8763000" cy="1905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sp>
        <p:nvSpPr>
          <p:cNvPr id="4" name="Title 3"/>
          <p:cNvSpPr>
            <a:spLocks noGrp="1"/>
          </p:cNvSpPr>
          <p:nvPr>
            <p:ph type="title"/>
          </p:nvPr>
        </p:nvSpPr>
        <p:spPr>
          <a:xfrm>
            <a:off x="154054" y="82154"/>
            <a:ext cx="6915485"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76858270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Metrics Quad 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BC011F5-E8E4-A541-B8FE-EDA8F028294A}"/>
              </a:ext>
            </a:extLst>
          </p:cNvPr>
          <p:cNvCxnSpPr/>
          <p:nvPr/>
        </p:nvCxnSpPr>
        <p:spPr>
          <a:xfrm>
            <a:off x="4559300" y="671513"/>
            <a:ext cx="1588" cy="4200525"/>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B5D5F138-A3D7-4642-9987-DEB69E74158C}"/>
              </a:ext>
            </a:extLst>
          </p:cNvPr>
          <p:cNvCxnSpPr/>
          <p:nvPr/>
        </p:nvCxnSpPr>
        <p:spPr>
          <a:xfrm flipV="1">
            <a:off x="177800" y="2752725"/>
            <a:ext cx="8763000" cy="20638"/>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sp>
        <p:nvSpPr>
          <p:cNvPr id="9" name="Rectangle 7">
            <a:extLst>
              <a:ext uri="{FF2B5EF4-FFF2-40B4-BE49-F238E27FC236}">
                <a16:creationId xmlns:a16="http://schemas.microsoft.com/office/drawing/2014/main" id="{FD7D1980-902F-0C4E-9380-2B1FF4199DCF}"/>
              </a:ext>
            </a:extLst>
          </p:cNvPr>
          <p:cNvSpPr>
            <a:spLocks noChangeArrowheads="1"/>
          </p:cNvSpPr>
          <p:nvPr/>
        </p:nvSpPr>
        <p:spPr bwMode="auto">
          <a:xfrm>
            <a:off x="179388" y="1462088"/>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10" name="Rectangle 8">
            <a:extLst>
              <a:ext uri="{FF2B5EF4-FFF2-40B4-BE49-F238E27FC236}">
                <a16:creationId xmlns:a16="http://schemas.microsoft.com/office/drawing/2014/main" id="{9DB6768B-29E2-394D-809A-A04EB07AC7F1}"/>
              </a:ext>
            </a:extLst>
          </p:cNvPr>
          <p:cNvSpPr>
            <a:spLocks noChangeArrowheads="1"/>
          </p:cNvSpPr>
          <p:nvPr/>
        </p:nvSpPr>
        <p:spPr bwMode="auto">
          <a:xfrm>
            <a:off x="179388" y="3549650"/>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4" name="Title 3"/>
          <p:cNvSpPr>
            <a:spLocks noGrp="1"/>
          </p:cNvSpPr>
          <p:nvPr>
            <p:ph type="title"/>
          </p:nvPr>
        </p:nvSpPr>
        <p:spPr>
          <a:xfrm>
            <a:off x="154055" y="82154"/>
            <a:ext cx="6779008"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
        <p:nvSpPr>
          <p:cNvPr id="5" name="Text Placeholder 4"/>
          <p:cNvSpPr>
            <a:spLocks noGrp="1"/>
          </p:cNvSpPr>
          <p:nvPr>
            <p:ph type="body" sz="quarter" idx="14"/>
          </p:nvPr>
        </p:nvSpPr>
        <p:spPr>
          <a:xfrm>
            <a:off x="4551364" y="678657"/>
            <a:ext cx="4410075" cy="2080022"/>
          </a:xfrm>
          <a:prstGeom prst="rect">
            <a:avLst/>
          </a:prstGeom>
        </p:spPr>
        <p:txBody>
          <a:bodyPr vert="horz"/>
          <a:lstStyle>
            <a:lvl1pPr marL="274320" indent="-274320">
              <a:spcBef>
                <a:spcPts val="0"/>
              </a:spcBef>
              <a:spcAft>
                <a:spcPts val="600"/>
              </a:spcAft>
              <a:buClr>
                <a:schemeClr val="accent1"/>
              </a:buClr>
              <a:buSzPct val="150000"/>
              <a:buFont typeface="Wingdings" charset="2"/>
              <a:buChar char="§"/>
              <a:defRPr sz="2000" baseline="0"/>
            </a:lvl1pPr>
            <a:lvl2pPr marL="457200" indent="-182880">
              <a:spcBef>
                <a:spcPts val="0"/>
              </a:spcBef>
              <a:buFont typeface="Arial"/>
              <a:buChar char="•"/>
              <a:defRPr sz="1600" baseline="0"/>
            </a:lvl2pPr>
            <a:lvl3pPr marL="640080" indent="-182880">
              <a:spcBef>
                <a:spcPts val="600"/>
              </a:spcBef>
              <a:spcAft>
                <a:spcPts val="0"/>
              </a:spcAft>
              <a:buFont typeface="Arial"/>
              <a:buChar char="•"/>
              <a:defRPr sz="1600" baseline="0"/>
            </a:lvl3pPr>
          </a:lstStyle>
          <a:p>
            <a:pPr lvl="0"/>
            <a:r>
              <a:rPr lang="en-US"/>
              <a:t>Click to edit Master text styles</a:t>
            </a:r>
          </a:p>
          <a:p>
            <a:pPr lvl="1"/>
            <a:r>
              <a:rPr lang="en-US"/>
              <a:t>Second level</a:t>
            </a:r>
          </a:p>
          <a:p>
            <a:pPr lvl="2"/>
            <a:r>
              <a:rPr lang="en-US"/>
              <a:t>Third level</a:t>
            </a:r>
          </a:p>
        </p:txBody>
      </p:sp>
      <p:sp>
        <p:nvSpPr>
          <p:cNvPr id="11" name="Picture Placeholder 2"/>
          <p:cNvSpPr>
            <a:spLocks noGrp="1"/>
          </p:cNvSpPr>
          <p:nvPr>
            <p:ph type="pic" sz="quarter" idx="10"/>
          </p:nvPr>
        </p:nvSpPr>
        <p:spPr>
          <a:xfrm>
            <a:off x="174626" y="669131"/>
            <a:ext cx="4379913" cy="2091929"/>
          </a:xfrm>
          <a:prstGeom prst="rect">
            <a:avLst/>
          </a:prstGeom>
        </p:spPr>
        <p:txBody>
          <a:bodyPr vert="horz"/>
          <a:lstStyle/>
          <a:p>
            <a:pPr lvl="0"/>
            <a:r>
              <a:rPr lang="en-US" noProof="0" dirty="0"/>
              <a:t>Click icon to add picture</a:t>
            </a:r>
          </a:p>
        </p:txBody>
      </p:sp>
      <p:sp>
        <p:nvSpPr>
          <p:cNvPr id="12" name="Picture Placeholder 2"/>
          <p:cNvSpPr>
            <a:spLocks noGrp="1"/>
          </p:cNvSpPr>
          <p:nvPr>
            <p:ph type="pic" sz="quarter" idx="15"/>
          </p:nvPr>
        </p:nvSpPr>
        <p:spPr>
          <a:xfrm>
            <a:off x="174626" y="2767251"/>
            <a:ext cx="4379913" cy="2091929"/>
          </a:xfrm>
          <a:prstGeom prst="rect">
            <a:avLst/>
          </a:prstGeom>
        </p:spPr>
        <p:txBody>
          <a:bodyPr vert="horz"/>
          <a:lstStyle/>
          <a:p>
            <a:pPr lvl="0"/>
            <a:r>
              <a:rPr lang="en-US" noProof="0" dirty="0"/>
              <a:t>Click icon to add picture</a:t>
            </a:r>
          </a:p>
        </p:txBody>
      </p:sp>
      <p:sp>
        <p:nvSpPr>
          <p:cNvPr id="14" name="Picture Placeholder 2"/>
          <p:cNvSpPr>
            <a:spLocks noGrp="1"/>
          </p:cNvSpPr>
          <p:nvPr>
            <p:ph type="pic" sz="quarter" idx="16"/>
          </p:nvPr>
        </p:nvSpPr>
        <p:spPr>
          <a:xfrm>
            <a:off x="4564298" y="2767251"/>
            <a:ext cx="4379913" cy="2091929"/>
          </a:xfrm>
          <a:prstGeom prst="rect">
            <a:avLst/>
          </a:prstGeom>
        </p:spPr>
        <p:txBody>
          <a:bodyPr vert="horz"/>
          <a:lstStyle/>
          <a:p>
            <a:pPr lvl="0"/>
            <a:r>
              <a:rPr lang="en-US" noProof="0" dirty="0"/>
              <a:t>Click icon to add picture</a:t>
            </a:r>
          </a:p>
        </p:txBody>
      </p:sp>
    </p:spTree>
    <p:extLst>
      <p:ext uri="{BB962C8B-B14F-4D97-AF65-F5344CB8AC3E}">
        <p14:creationId xmlns:p14="http://schemas.microsoft.com/office/powerpoint/2010/main" val="96995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830423"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148324481"/>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5 level bullets">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939605" cy="628650"/>
          </a:xfrm>
          <a:prstGeom prst="rect">
            <a:avLst/>
          </a:prstGeom>
        </p:spPr>
        <p:txBody>
          <a:bodyPr vert="horz"/>
          <a:lstStyle>
            <a:lvl1pPr algn="l">
              <a:defRPr sz="2400" b="1" i="0" baseline="0">
                <a:solidFill>
                  <a:schemeClr val="accent2"/>
                </a:solidFill>
                <a:latin typeface="Arial"/>
              </a:defRPr>
            </a:lvl1pPr>
          </a:lstStyle>
          <a:p>
            <a:r>
              <a:rPr lang="en-US"/>
              <a:t>Click to edit Master title style</a:t>
            </a:r>
            <a:endParaRPr lang="en-US" dirty="0"/>
          </a:p>
        </p:txBody>
      </p:sp>
      <p:sp>
        <p:nvSpPr>
          <p:cNvPr id="3" name="Text Placeholder 2"/>
          <p:cNvSpPr>
            <a:spLocks noGrp="1"/>
          </p:cNvSpPr>
          <p:nvPr>
            <p:ph type="body" sz="quarter" idx="10"/>
          </p:nvPr>
        </p:nvSpPr>
        <p:spPr>
          <a:xfrm>
            <a:off x="16827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1"/>
          </p:nvPr>
        </p:nvSpPr>
        <p:spPr>
          <a:xfrm>
            <a:off x="459096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72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Title 5"/>
          <p:cNvSpPr>
            <a:spLocks noGrp="1"/>
          </p:cNvSpPr>
          <p:nvPr>
            <p:ph type="title"/>
          </p:nvPr>
        </p:nvSpPr>
        <p:spPr>
          <a:xfrm>
            <a:off x="157231" y="85725"/>
            <a:ext cx="6898662"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
        <p:nvSpPr>
          <p:cNvPr id="3" name="Text Placeholder 2"/>
          <p:cNvSpPr>
            <a:spLocks noGrp="1"/>
          </p:cNvSpPr>
          <p:nvPr>
            <p:ph type="body" sz="quarter" idx="15"/>
          </p:nvPr>
        </p:nvSpPr>
        <p:spPr>
          <a:xfrm>
            <a:off x="171388"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7" name="Text Placeholder 2"/>
          <p:cNvSpPr>
            <a:spLocks noGrp="1"/>
          </p:cNvSpPr>
          <p:nvPr>
            <p:ph type="body" sz="quarter" idx="16"/>
          </p:nvPr>
        </p:nvSpPr>
        <p:spPr>
          <a:xfrm>
            <a:off x="4620673"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5" name="Text Placeholder 4"/>
          <p:cNvSpPr>
            <a:spLocks noGrp="1"/>
          </p:cNvSpPr>
          <p:nvPr>
            <p:ph type="body" sz="quarter" idx="17"/>
          </p:nvPr>
        </p:nvSpPr>
        <p:spPr>
          <a:xfrm>
            <a:off x="165100"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
        <p:nvSpPr>
          <p:cNvPr id="13" name="Text Placeholder 4"/>
          <p:cNvSpPr>
            <a:spLocks noGrp="1"/>
          </p:cNvSpPr>
          <p:nvPr>
            <p:ph type="body" sz="quarter" idx="18"/>
          </p:nvPr>
        </p:nvSpPr>
        <p:spPr>
          <a:xfrm>
            <a:off x="4614384"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0449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5343B2D-9D59-9343-8489-23A5234102B2}"/>
              </a:ext>
            </a:extLst>
          </p:cNvPr>
          <p:cNvSpPr/>
          <p:nvPr/>
        </p:nvSpPr>
        <p:spPr>
          <a:xfrm>
            <a:off x="261938" y="193675"/>
            <a:ext cx="461962" cy="444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nvGrpSpPr>
          <p:cNvPr id="11" name="Group 8">
            <a:extLst>
              <a:ext uri="{FF2B5EF4-FFF2-40B4-BE49-F238E27FC236}">
                <a16:creationId xmlns:a16="http://schemas.microsoft.com/office/drawing/2014/main" id="{4E11DBAD-F3B4-6C41-BFBE-84D010471FFA}"/>
              </a:ext>
            </a:extLst>
          </p:cNvPr>
          <p:cNvGrpSpPr>
            <a:grpSpLocks/>
          </p:cNvGrpSpPr>
          <p:nvPr/>
        </p:nvGrpSpPr>
        <p:grpSpPr bwMode="auto">
          <a:xfrm>
            <a:off x="6286500" y="4552950"/>
            <a:ext cx="2768600" cy="261938"/>
            <a:chOff x="5985406" y="4524375"/>
            <a:chExt cx="3070225" cy="289734"/>
          </a:xfrm>
        </p:grpSpPr>
        <p:sp>
          <p:nvSpPr>
            <p:cNvPr id="12" name="Slide Number Placeholder 5">
              <a:extLst>
                <a:ext uri="{FF2B5EF4-FFF2-40B4-BE49-F238E27FC236}">
                  <a16:creationId xmlns:a16="http://schemas.microsoft.com/office/drawing/2014/main" id="{73004D5C-E69D-CF41-BAC6-9A848E14EE8C}"/>
                </a:ext>
              </a:extLst>
            </p:cNvPr>
            <p:cNvSpPr txBox="1">
              <a:spLocks/>
            </p:cNvSpPr>
            <p:nvPr/>
          </p:nvSpPr>
          <p:spPr bwMode="auto">
            <a:xfrm>
              <a:off x="6921965" y="4524375"/>
              <a:ext cx="2133666" cy="272174"/>
            </a:xfrm>
            <a:prstGeom prst="rect">
              <a:avLst/>
            </a:prstGeom>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A5EE3325-FF86-5647-8EAD-82C810DDA43A}" type="slidenum">
                <a:rPr lang="en-US" sz="1050" b="1">
                  <a:solidFill>
                    <a:srgbClr val="898989"/>
                  </a:solidFill>
                  <a:cs typeface="MS PGothic" charset="0"/>
                </a:rPr>
                <a:pPr eaLnBrk="1" hangingPunct="1">
                  <a:defRPr/>
                </a:pPr>
                <a:t>‹#›</a:t>
              </a:fld>
              <a:endParaRPr lang="en-US" sz="1050" b="1" dirty="0">
                <a:solidFill>
                  <a:srgbClr val="898989"/>
                </a:solidFill>
                <a:cs typeface="MS PGothic" charset="0"/>
              </a:endParaRPr>
            </a:p>
          </p:txBody>
        </p:sp>
        <p:sp>
          <p:nvSpPr>
            <p:cNvPr id="13" name="TextBox 5">
              <a:extLst>
                <a:ext uri="{FF2B5EF4-FFF2-40B4-BE49-F238E27FC236}">
                  <a16:creationId xmlns:a16="http://schemas.microsoft.com/office/drawing/2014/main" id="{23A206A9-9839-9B4D-934F-3EF840BF03CE}"/>
                </a:ext>
              </a:extLst>
            </p:cNvPr>
            <p:cNvSpPr txBox="1">
              <a:spLocks noChangeArrowheads="1"/>
            </p:cNvSpPr>
            <p:nvPr/>
          </p:nvSpPr>
          <p:spPr bwMode="auto">
            <a:xfrm>
              <a:off x="6617408" y="4575298"/>
              <a:ext cx="786921" cy="238811"/>
            </a:xfrm>
            <a:prstGeom prst="rect">
              <a:avLst/>
            </a:prstGeom>
            <a:solidFill>
              <a:srgbClr val="3DA238"/>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On Track</a:t>
              </a:r>
            </a:p>
          </p:txBody>
        </p:sp>
        <p:sp>
          <p:nvSpPr>
            <p:cNvPr id="14" name="TextBox 6">
              <a:extLst>
                <a:ext uri="{FF2B5EF4-FFF2-40B4-BE49-F238E27FC236}">
                  <a16:creationId xmlns:a16="http://schemas.microsoft.com/office/drawing/2014/main" id="{B0E71A41-767E-2447-A3DB-84C9FA0CB083}"/>
                </a:ext>
              </a:extLst>
            </p:cNvPr>
            <p:cNvSpPr txBox="1">
              <a:spLocks noChangeArrowheads="1"/>
            </p:cNvSpPr>
            <p:nvPr/>
          </p:nvSpPr>
          <p:spPr bwMode="auto">
            <a:xfrm>
              <a:off x="7399048" y="4575298"/>
              <a:ext cx="737628" cy="238811"/>
            </a:xfrm>
            <a:prstGeom prst="rect">
              <a:avLst/>
            </a:prstGeom>
            <a:solidFill>
              <a:srgbClr val="FED656"/>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latin typeface="Arial"/>
                  <a:ea typeface="MS PGothic" pitchFamily="34" charset="-128"/>
                  <a:cs typeface="Arial"/>
                </a:rPr>
                <a:t>Concerns</a:t>
              </a:r>
            </a:p>
          </p:txBody>
        </p:sp>
        <p:sp>
          <p:nvSpPr>
            <p:cNvPr id="16" name="TextBox 7">
              <a:extLst>
                <a:ext uri="{FF2B5EF4-FFF2-40B4-BE49-F238E27FC236}">
                  <a16:creationId xmlns:a16="http://schemas.microsoft.com/office/drawing/2014/main" id="{D0C21132-E106-5D49-B30A-51A74113EF56}"/>
                </a:ext>
              </a:extLst>
            </p:cNvPr>
            <p:cNvSpPr txBox="1">
              <a:spLocks noChangeArrowheads="1"/>
            </p:cNvSpPr>
            <p:nvPr/>
          </p:nvSpPr>
          <p:spPr bwMode="auto">
            <a:xfrm>
              <a:off x="8126113" y="4575298"/>
              <a:ext cx="802765" cy="238811"/>
            </a:xfrm>
            <a:prstGeom prst="rect">
              <a:avLst/>
            </a:prstGeom>
            <a:solidFill>
              <a:schemeClr val="accent1"/>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Need Help</a:t>
              </a:r>
            </a:p>
          </p:txBody>
        </p:sp>
        <p:sp>
          <p:nvSpPr>
            <p:cNvPr id="18" name="TextBox 8">
              <a:extLst>
                <a:ext uri="{FF2B5EF4-FFF2-40B4-BE49-F238E27FC236}">
                  <a16:creationId xmlns:a16="http://schemas.microsoft.com/office/drawing/2014/main" id="{9F008EDD-9CB0-CA4C-99BC-F4F106F00ACD}"/>
                </a:ext>
              </a:extLst>
            </p:cNvPr>
            <p:cNvSpPr txBox="1">
              <a:spLocks noChangeArrowheads="1"/>
            </p:cNvSpPr>
            <p:nvPr/>
          </p:nvSpPr>
          <p:spPr bwMode="auto">
            <a:xfrm>
              <a:off x="5985406" y="4573542"/>
              <a:ext cx="660169" cy="238811"/>
            </a:xfrm>
            <a:prstGeom prst="rect">
              <a:avLst/>
            </a:prstGeom>
            <a:no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800" b="1" dirty="0">
                  <a:solidFill>
                    <a:schemeClr val="bg1"/>
                  </a:solidFill>
                  <a:latin typeface="Arial"/>
                  <a:ea typeface="MS PGothic" pitchFamily="34" charset="-128"/>
                  <a:cs typeface="Arial"/>
                </a:rPr>
                <a:t>Legend</a:t>
              </a:r>
            </a:p>
          </p:txBody>
        </p:sp>
      </p:grpSp>
      <p:sp>
        <p:nvSpPr>
          <p:cNvPr id="15" name="Title 14"/>
          <p:cNvSpPr>
            <a:spLocks noGrp="1"/>
          </p:cNvSpPr>
          <p:nvPr>
            <p:ph type="title"/>
          </p:nvPr>
        </p:nvSpPr>
        <p:spPr>
          <a:xfrm>
            <a:off x="817467" y="84379"/>
            <a:ext cx="6394546" cy="706019"/>
          </a:xfrm>
          <a:prstGeom prst="rect">
            <a:avLst/>
          </a:prstGeom>
        </p:spPr>
        <p:txBody>
          <a:bodyPr vert="horz"/>
          <a:lstStyle>
            <a:lvl1pPr algn="l">
              <a:defRPr sz="1600" b="1">
                <a:solidFill>
                  <a:schemeClr val="accent2"/>
                </a:solidFill>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117475" y="4547506"/>
            <a:ext cx="5457640" cy="236934"/>
          </a:xfrm>
          <a:prstGeom prst="rect">
            <a:avLst/>
          </a:prstGeom>
        </p:spPr>
        <p:txBody>
          <a:bodyPr vert="horz"/>
          <a:lstStyle>
            <a:lvl1pPr marL="0" indent="0">
              <a:spcBef>
                <a:spcPts val="0"/>
              </a:spcBef>
              <a:buNone/>
              <a:defRPr sz="1600" baseline="0"/>
            </a:lvl1pPr>
            <a:lvl2pPr marL="0" indent="0">
              <a:spcBef>
                <a:spcPts val="0"/>
              </a:spcBef>
              <a:buNone/>
              <a:defRPr sz="1600" baseline="0"/>
            </a:lvl2pPr>
            <a:lvl3pPr marL="0" indent="0">
              <a:spcBef>
                <a:spcPts val="0"/>
              </a:spcBef>
              <a:buNone/>
              <a:defRPr sz="1600" baseline="0"/>
            </a:lvl3pPr>
            <a:lvl4pPr marL="0" indent="0">
              <a:spcBef>
                <a:spcPts val="0"/>
              </a:spcBef>
              <a:buNone/>
              <a:defRPr sz="1600" baseline="0"/>
            </a:lvl4pPr>
            <a:lvl5pPr marL="0" indent="0">
              <a:spcBef>
                <a:spcPts val="0"/>
              </a:spcBef>
              <a:buNone/>
              <a:defRPr sz="1600" baseline="0"/>
            </a:lvl5pPr>
          </a:lstStyle>
          <a:p>
            <a:pPr lvl="0"/>
            <a:r>
              <a:rPr lang="en-US"/>
              <a:t>Click to edit Master text styles</a:t>
            </a:r>
          </a:p>
        </p:txBody>
      </p:sp>
      <p:sp>
        <p:nvSpPr>
          <p:cNvPr id="26" name="Text Placeholder 25"/>
          <p:cNvSpPr>
            <a:spLocks noGrp="1"/>
          </p:cNvSpPr>
          <p:nvPr>
            <p:ph type="body" sz="quarter" idx="14"/>
          </p:nvPr>
        </p:nvSpPr>
        <p:spPr>
          <a:xfrm>
            <a:off x="198439" y="2621395"/>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7" name="Text Placeholder 25"/>
          <p:cNvSpPr>
            <a:spLocks noGrp="1"/>
          </p:cNvSpPr>
          <p:nvPr>
            <p:ph type="body" sz="quarter" idx="15"/>
          </p:nvPr>
        </p:nvSpPr>
        <p:spPr>
          <a:xfrm>
            <a:off x="198439" y="797399"/>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9" name="Text Placeholder 28"/>
          <p:cNvSpPr>
            <a:spLocks noGrp="1"/>
          </p:cNvSpPr>
          <p:nvPr>
            <p:ph type="body" sz="quarter" idx="16"/>
          </p:nvPr>
        </p:nvSpPr>
        <p:spPr>
          <a:xfrm>
            <a:off x="198439" y="1013222"/>
            <a:ext cx="431389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2" name="Text Placeholder 31"/>
          <p:cNvSpPr>
            <a:spLocks noGrp="1"/>
          </p:cNvSpPr>
          <p:nvPr>
            <p:ph type="body" sz="quarter" idx="17"/>
          </p:nvPr>
        </p:nvSpPr>
        <p:spPr>
          <a:xfrm>
            <a:off x="225425" y="2836793"/>
            <a:ext cx="4286906" cy="1696641"/>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spcAft>
                <a:spcPts val="300"/>
              </a:spcAft>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3" name="Text Placeholder 25"/>
          <p:cNvSpPr>
            <a:spLocks noGrp="1"/>
          </p:cNvSpPr>
          <p:nvPr>
            <p:ph type="body" sz="quarter" idx="18"/>
          </p:nvPr>
        </p:nvSpPr>
        <p:spPr>
          <a:xfrm>
            <a:off x="4746795" y="797399"/>
            <a:ext cx="4205814"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34" name="Text Placeholder 28"/>
          <p:cNvSpPr>
            <a:spLocks noGrp="1"/>
          </p:cNvSpPr>
          <p:nvPr>
            <p:ph type="body" sz="quarter" idx="19"/>
          </p:nvPr>
        </p:nvSpPr>
        <p:spPr>
          <a:xfrm>
            <a:off x="4746797" y="1013222"/>
            <a:ext cx="425985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699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DCE5BFAB-D794-B842-B5F0-5567679CF1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6911208" y="150813"/>
            <a:ext cx="20018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5D978BC4-B0D2-AD41-9D81-CB6BF1252D0B}"/>
              </a:ext>
            </a:extLst>
          </p:cNvPr>
          <p:cNvSpPr txBox="1">
            <a:spLocks/>
          </p:cNvSpPr>
          <p:nvPr userDrawn="1"/>
        </p:nvSpPr>
        <p:spPr>
          <a:xfrm>
            <a:off x="134913" y="4822825"/>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2023</a:t>
            </a:r>
          </a:p>
        </p:txBody>
      </p:sp>
      <p:sp>
        <p:nvSpPr>
          <p:cNvPr id="6" name="Footer Placeholder 4">
            <a:extLst>
              <a:ext uri="{FF2B5EF4-FFF2-40B4-BE49-F238E27FC236}">
                <a16:creationId xmlns:a16="http://schemas.microsoft.com/office/drawing/2014/main" id="{E8C63C2B-04F7-7A4E-9185-0F119A643090}"/>
              </a:ext>
            </a:extLst>
          </p:cNvPr>
          <p:cNvSpPr txBox="1">
            <a:spLocks/>
          </p:cNvSpPr>
          <p:nvPr/>
        </p:nvSpPr>
        <p:spPr>
          <a:xfrm>
            <a:off x="5880735" y="4826000"/>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cSld>
  <p:clrMap bg1="dk1" tx1="lt1" bg2="dk2" tx2="lt2" accent1="accent1" accent2="accent2" accent3="accent3" accent4="accent4" accent5="accent5" accent6="accent6" hlink="hlink" folHlink="folHlink"/>
  <p:sldLayoutIdLst>
    <p:sldLayoutId id="2147484002" r:id="rId1"/>
    <p:sldLayoutId id="2147483992" r:id="rId2"/>
    <p:sldLayoutId id="2147483993" r:id="rId3"/>
    <p:sldLayoutId id="2147483999" r:id="rId4"/>
    <p:sldLayoutId id="2147484000" r:id="rId5"/>
    <p:sldLayoutId id="2147483994" r:id="rId6"/>
    <p:sldLayoutId id="2147483995" r:id="rId7"/>
    <p:sldLayoutId id="2147483996" r:id="rId8"/>
    <p:sldLayoutId id="2147484001" r:id="rId9"/>
    <p:sldLayoutId id="2147483997" r:id="rId10"/>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B15FBB-A42E-B511-A434-868632120506}"/>
              </a:ext>
            </a:extLst>
          </p:cNvPr>
          <p:cNvSpPr txBox="1"/>
          <p:nvPr/>
        </p:nvSpPr>
        <p:spPr>
          <a:xfrm>
            <a:off x="750439" y="113512"/>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3" name="Rectangle 9">
            <a:extLst>
              <a:ext uri="{FF2B5EF4-FFF2-40B4-BE49-F238E27FC236}">
                <a16:creationId xmlns:a16="http://schemas.microsoft.com/office/drawing/2014/main" id="{825270ED-4F86-B3A4-13E2-16A2E0F6375F}"/>
              </a:ext>
            </a:extLst>
          </p:cNvPr>
          <p:cNvSpPr>
            <a:spLocks noChangeArrowheads="1"/>
          </p:cNvSpPr>
          <p:nvPr/>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pic>
        <p:nvPicPr>
          <p:cNvPr id="4" name="Picture 11">
            <a:extLst>
              <a:ext uri="{FF2B5EF4-FFF2-40B4-BE49-F238E27FC236}">
                <a16:creationId xmlns:a16="http://schemas.microsoft.com/office/drawing/2014/main" id="{5B36DC2B-17C6-6E8E-6456-9E1A3E6FD1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8128322" y="308081"/>
            <a:ext cx="686246" cy="5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F4BF6B-7841-DCAA-D787-160E8F3B6867}"/>
              </a:ext>
            </a:extLst>
          </p:cNvPr>
          <p:cNvSpPr>
            <a:spLocks noChangeArrowheads="1"/>
          </p:cNvSpPr>
          <p:nvPr/>
        </p:nvSpPr>
        <p:spPr bwMode="auto">
          <a:xfrm>
            <a:off x="402700" y="492702"/>
            <a:ext cx="2126408" cy="200055"/>
          </a:xfrm>
          <a:prstGeom prst="rect">
            <a:avLst/>
          </a:prstGeom>
          <a:noFill/>
          <a:ln>
            <a:noFill/>
          </a:ln>
          <a:effectLst>
            <a:outerShdw blurRad="101018" dist="473919" dir="2700000" sx="157039" sy="157039" algn="tl" rotWithShape="0">
              <a:schemeClr val="bg1"/>
            </a:outerShdw>
          </a:effec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700" dirty="0">
                <a:solidFill>
                  <a:schemeClr val="tx1"/>
                </a:solidFill>
                <a:effectLst>
                  <a:outerShdw blurRad="38100" dist="38100" dir="2700000" algn="tl">
                    <a:srgbClr val="000000">
                      <a:alpha val="43137"/>
                    </a:srgbClr>
                  </a:outerShdw>
                </a:effectLst>
                <a:cs typeface="Arial" charset="0"/>
              </a:rPr>
              <a:t>National Aeronautics and Space Administration </a:t>
            </a:r>
          </a:p>
        </p:txBody>
      </p:sp>
    </p:spTree>
    <p:extLst>
      <p:ext uri="{BB962C8B-B14F-4D97-AF65-F5344CB8AC3E}">
        <p14:creationId xmlns:p14="http://schemas.microsoft.com/office/powerpoint/2010/main" val="150089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5118850" y="1240627"/>
            <a:ext cx="4025150"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Pulling Moisture Data from the Air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765162" cy="4384475"/>
          </a:xfrm>
        </p:spPr>
        <p:txBody>
          <a:bodyPr/>
          <a:lstStyle/>
          <a:p>
            <a:r>
              <a:rPr lang="en-US" dirty="0">
                <a:solidFill>
                  <a:srgbClr val="5DA532"/>
                </a:solidFill>
              </a:rPr>
              <a:t>Goddard Space Flight Center</a:t>
            </a:r>
          </a:p>
          <a:p>
            <a:r>
              <a:rPr lang="en-US" dirty="0">
                <a:solidFill>
                  <a:srgbClr val="5DA532"/>
                </a:solidFill>
              </a:rPr>
              <a:t>Baker Family Farm: Sacramento County, CA</a:t>
            </a:r>
          </a:p>
          <a:p>
            <a:pPr marL="0" indent="0">
              <a:buNone/>
            </a:pPr>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Situated in the river delta that supplies most of California’s freshwater, Brett Baker’s family pear farm is required to monitor its water use. It was impossible to get useful data, though, until the release of </a:t>
            </a:r>
            <a:r>
              <a:rPr lang="en-US" sz="1600" dirty="0" err="1">
                <a:effectLst/>
                <a:latin typeface="Arial" panose="020B0604020202020204" pitchFamily="34" charset="0"/>
                <a:ea typeface="Calibri" panose="020F0502020204030204" pitchFamily="34" charset="0"/>
                <a:cs typeface="Times New Roman" panose="02020603050405020304" pitchFamily="18" charset="0"/>
              </a:rPr>
              <a:t>OpenET</a:t>
            </a:r>
            <a:r>
              <a:rPr lang="en-US" sz="1600" dirty="0">
                <a:effectLst/>
                <a:latin typeface="Arial" panose="020B0604020202020204" pitchFamily="34" charset="0"/>
                <a:ea typeface="Calibri" panose="020F0502020204030204" pitchFamily="34" charset="0"/>
                <a:cs typeface="Times New Roman" panose="02020603050405020304" pitchFamily="18" charset="0"/>
              </a:rPr>
              <a:t>, a platform that uses Landsat data to calculate evapotranspiration.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outdoor, tree, person, sky&#10;&#10;Description automatically generated">
            <a:extLst>
              <a:ext uri="{FF2B5EF4-FFF2-40B4-BE49-F238E27FC236}">
                <a16:creationId xmlns:a16="http://schemas.microsoft.com/office/drawing/2014/main" id="{1C7BDDC3-4E0F-6918-4130-37366CF990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18850" y="1133888"/>
            <a:ext cx="4025150" cy="2683433"/>
          </a:xfrm>
          <a:prstGeom prst="rect">
            <a:avLst/>
          </a:prstGeom>
        </p:spPr>
      </p:pic>
    </p:spTree>
    <p:extLst>
      <p:ext uri="{BB962C8B-B14F-4D97-AF65-F5344CB8AC3E}">
        <p14:creationId xmlns:p14="http://schemas.microsoft.com/office/powerpoint/2010/main" val="215336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548AA7-6611-B048-8D2F-7730927AEFEF}"/>
              </a:ext>
            </a:extLst>
          </p:cNvPr>
          <p:cNvSpPr/>
          <p:nvPr/>
        </p:nvSpPr>
        <p:spPr>
          <a:xfrm>
            <a:off x="0" y="1514396"/>
            <a:ext cx="9144000" cy="2823040"/>
          </a:xfrm>
          <a:prstGeom prst="rect">
            <a:avLst/>
          </a:prstGeom>
          <a:solidFill>
            <a:srgbClr val="BB0A0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393326" cy="510778"/>
          </a:xfrm>
        </p:spPr>
        <p:txBody>
          <a:bodyPr/>
          <a:lstStyle/>
          <a:p>
            <a:r>
              <a:rPr lang="en-US" dirty="0">
                <a:solidFill>
                  <a:srgbClr val="FFFFFF"/>
                </a:solidFill>
                <a:effectLst/>
                <a:latin typeface="Helvetica Neue LT Std" panose="020B0604020202020204" pitchFamily="34" charset="77"/>
              </a:rPr>
              <a:t>An Electronic Traffic Monitor for Airports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54057" y="1645342"/>
            <a:ext cx="4222499" cy="2473735"/>
          </a:xfrm>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 collaboration between NASA, the Federal Aviation Administration, and the private sector developed and tested a new program to manage airport traffic on the ground – the Integrated Arrival, Departure, and Surface (IADS) system – leading to shorter wait times for passengers, less air pollution, and significant cost savings.</a:t>
            </a:r>
          </a:p>
        </p:txBody>
      </p:sp>
      <p:sp>
        <p:nvSpPr>
          <p:cNvPr id="4" name="Rectangle 3">
            <a:extLst>
              <a:ext uri="{FF2B5EF4-FFF2-40B4-BE49-F238E27FC236}">
                <a16:creationId xmlns:a16="http://schemas.microsoft.com/office/drawing/2014/main" id="{6CD0D36B-E6B2-8984-6D46-4D6F6E7382A1}"/>
              </a:ext>
            </a:extLst>
          </p:cNvPr>
          <p:cNvSpPr/>
          <p:nvPr/>
        </p:nvSpPr>
        <p:spPr>
          <a:xfrm>
            <a:off x="134905" y="496232"/>
            <a:ext cx="5742384" cy="523220"/>
          </a:xfrm>
          <a:prstGeom prst="rect">
            <a:avLst/>
          </a:prstGeom>
        </p:spPr>
        <p:txBody>
          <a:bodyPr wrap="square">
            <a:spAutoFit/>
          </a:bodyPr>
          <a:lstStyle/>
          <a:p>
            <a:r>
              <a:rPr lang="en-US" sz="1400" dirty="0">
                <a:solidFill>
                  <a:srgbClr val="BB0A08"/>
                </a:solidFill>
                <a:effectLst/>
                <a:cs typeface="Arial" panose="020B0604020202020204" pitchFamily="34" charset="0"/>
              </a:rPr>
              <a:t>Ground traffic management program saves passengers and airlines time while cutting fuel costs</a:t>
            </a:r>
          </a:p>
        </p:txBody>
      </p:sp>
      <p:pic>
        <p:nvPicPr>
          <p:cNvPr id="11" name="Picture 10" descr="A picture containing text, person, indoor, person&#10;&#10;Description automatically generated">
            <a:extLst>
              <a:ext uri="{FF2B5EF4-FFF2-40B4-BE49-F238E27FC236}">
                <a16:creationId xmlns:a16="http://schemas.microsoft.com/office/drawing/2014/main" id="{F2FF5A15-1AF9-25F3-8AE1-58C785EDF8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9"/>
          <a:stretch/>
        </p:blipFill>
        <p:spPr>
          <a:xfrm>
            <a:off x="4572000" y="2871943"/>
            <a:ext cx="2537148" cy="1965304"/>
          </a:xfrm>
          <a:prstGeom prst="rect">
            <a:avLst/>
          </a:prstGeom>
        </p:spPr>
      </p:pic>
      <p:pic>
        <p:nvPicPr>
          <p:cNvPr id="8" name="Picture 7" descr="A group of airplanes on a runway&#10;&#10;Description automatically generated with low confidence">
            <a:extLst>
              <a:ext uri="{FF2B5EF4-FFF2-40B4-BE49-F238E27FC236}">
                <a16:creationId xmlns:a16="http://schemas.microsoft.com/office/drawing/2014/main" id="{3CB2C247-6E8B-DE54-1C77-5A209649FD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5626" y="965479"/>
            <a:ext cx="3578374" cy="2388030"/>
          </a:xfrm>
          <a:prstGeom prst="rect">
            <a:avLst/>
          </a:prstGeom>
        </p:spPr>
      </p:pic>
    </p:spTree>
    <p:extLst>
      <p:ext uri="{BB962C8B-B14F-4D97-AF65-F5344CB8AC3E}">
        <p14:creationId xmlns:p14="http://schemas.microsoft.com/office/powerpoint/2010/main" val="104098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BB0A0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Ending Tarmac Gridlock </a:t>
            </a: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618523" cy="3660851"/>
          </a:xfrm>
        </p:spPr>
        <p:txBody>
          <a:bodyPr/>
          <a:lstStyle/>
          <a:p>
            <a:r>
              <a:rPr lang="en-US" dirty="0">
                <a:solidFill>
                  <a:srgbClr val="BB0A08"/>
                </a:solidFill>
              </a:rPr>
              <a:t>Ames Research Center</a:t>
            </a:r>
          </a:p>
          <a:p>
            <a:r>
              <a:rPr lang="en-US" sz="1800" dirty="0">
                <a:solidFill>
                  <a:srgbClr val="BB0A08"/>
                </a:solidFill>
                <a:effectLst/>
                <a:latin typeface="Arial" panose="020B0604020202020204" pitchFamily="34" charset="0"/>
                <a:ea typeface="Calibri" panose="020F0502020204030204" pitchFamily="34" charset="0"/>
              </a:rPr>
              <a:t>Charlotte Douglas International Airport</a:t>
            </a:r>
            <a:r>
              <a:rPr lang="en-US" dirty="0">
                <a:solidFill>
                  <a:srgbClr val="BB0A08"/>
                </a:solidFill>
              </a:rPr>
              <a:t>: </a:t>
            </a:r>
            <a:r>
              <a:rPr lang="en-US" sz="1800" dirty="0">
                <a:solidFill>
                  <a:srgbClr val="BB0A08"/>
                </a:solidFill>
                <a:effectLst/>
                <a:latin typeface="Arial" panose="020B0604020202020204" pitchFamily="34" charset="0"/>
                <a:ea typeface="Calibri" panose="020F0502020204030204" pitchFamily="34" charset="0"/>
              </a:rPr>
              <a:t>Charlotte</a:t>
            </a:r>
            <a:r>
              <a:rPr lang="en-US" dirty="0">
                <a:solidFill>
                  <a:srgbClr val="BB0A08"/>
                </a:solidFill>
              </a:rPr>
              <a:t>, NC</a:t>
            </a:r>
          </a:p>
          <a:p>
            <a:endParaRPr lang="en-US" dirty="0">
              <a:solidFill>
                <a:schemeClr val="tx2"/>
              </a:solidFill>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Charlotte Douglas International Airport in North Carolina, the second-busiest airport on the East Coast, hosted the IADS system development. Giving passengers time in the terminal to grab a meal or charge their phones is one benefit of efficient takeoff scheduling that means less time spent on the tarmac waiting to take off.</a:t>
            </a: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60555" y="1366729"/>
            <a:ext cx="3483152" cy="2790361"/>
          </a:xfrm>
          <a:prstGeom prst="rect">
            <a:avLst/>
          </a:prstGeom>
        </p:spPr>
      </p:pic>
    </p:spTree>
    <p:extLst>
      <p:ext uri="{BB962C8B-B14F-4D97-AF65-F5344CB8AC3E}">
        <p14:creationId xmlns:p14="http://schemas.microsoft.com/office/powerpoint/2010/main" val="94600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BB0A0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A Million Baby Steps</a:t>
            </a: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618523" cy="3660851"/>
          </a:xfrm>
        </p:spPr>
        <p:txBody>
          <a:bodyPr/>
          <a:lstStyle/>
          <a:p>
            <a:r>
              <a:rPr lang="en-US" dirty="0">
                <a:solidFill>
                  <a:srgbClr val="BB0A08"/>
                </a:solidFill>
              </a:rPr>
              <a:t>Ames Research Center</a:t>
            </a:r>
          </a:p>
          <a:p>
            <a:r>
              <a:rPr lang="en-US" b="0" i="0" u="none" strike="noStrike" dirty="0">
                <a:solidFill>
                  <a:srgbClr val="BB0A08"/>
                </a:solidFill>
                <a:effectLst/>
                <a:latin typeface="Arial" panose="020B0604020202020204" pitchFamily="34" charset="0"/>
                <a:cs typeface="Arial" panose="020B0604020202020204" pitchFamily="34" charset="0"/>
              </a:rPr>
              <a:t>American Airlines</a:t>
            </a:r>
            <a:r>
              <a:rPr lang="en-US" dirty="0">
                <a:solidFill>
                  <a:srgbClr val="BB0A08"/>
                </a:solidFill>
              </a:rPr>
              <a:t>: </a:t>
            </a:r>
            <a:r>
              <a:rPr lang="en-US" sz="1800" dirty="0">
                <a:solidFill>
                  <a:srgbClr val="BB0A08"/>
                </a:solidFill>
                <a:effectLst/>
                <a:latin typeface="Arial" panose="020B0604020202020204" pitchFamily="34" charset="0"/>
                <a:ea typeface="Calibri" panose="020F0502020204030204" pitchFamily="34" charset="0"/>
              </a:rPr>
              <a:t>Fort Worth</a:t>
            </a:r>
            <a:r>
              <a:rPr lang="en-US" dirty="0">
                <a:solidFill>
                  <a:srgbClr val="BB0A08"/>
                </a:solidFill>
              </a:rPr>
              <a:t>, TX</a:t>
            </a:r>
          </a:p>
          <a:p>
            <a:endParaRPr lang="en-US" dirty="0">
              <a:solidFill>
                <a:schemeClr val="tx2"/>
              </a:solidFill>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Fort Worth, Texas-based American Airlines Inc. gave NASA a wealth of information about everything from wait times and crew schedules to ground services. In return, the IADS system helped the airline save millions of gallon of jet fuel, eliminating tons of carbon from the environment.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58186" y="1495063"/>
            <a:ext cx="4285814" cy="2710889"/>
          </a:xfrm>
          <a:prstGeom prst="rect">
            <a:avLst/>
          </a:prstGeom>
        </p:spPr>
      </p:pic>
    </p:spTree>
    <p:extLst>
      <p:ext uri="{BB962C8B-B14F-4D97-AF65-F5344CB8AC3E}">
        <p14:creationId xmlns:p14="http://schemas.microsoft.com/office/powerpoint/2010/main" val="286899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BB0A0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Filling the Gaps</a:t>
            </a: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285815" cy="3660851"/>
          </a:xfrm>
        </p:spPr>
        <p:txBody>
          <a:bodyPr/>
          <a:lstStyle/>
          <a:p>
            <a:r>
              <a:rPr lang="en-US" dirty="0">
                <a:solidFill>
                  <a:srgbClr val="BB0A08"/>
                </a:solidFill>
              </a:rPr>
              <a:t>Ames Research Center</a:t>
            </a:r>
          </a:p>
          <a:p>
            <a:r>
              <a:rPr lang="en-US" sz="1800" dirty="0">
                <a:solidFill>
                  <a:srgbClr val="BB0A08"/>
                </a:solidFill>
                <a:effectLst/>
                <a:latin typeface="Arial" panose="020B0604020202020204" pitchFamily="34" charset="0"/>
                <a:ea typeface="Calibri" panose="020F0502020204030204" pitchFamily="34" charset="0"/>
              </a:rPr>
              <a:t>Southwest Airlines</a:t>
            </a:r>
            <a:r>
              <a:rPr lang="en-US" dirty="0">
                <a:solidFill>
                  <a:srgbClr val="BB0A08"/>
                </a:solidFill>
              </a:rPr>
              <a:t>: </a:t>
            </a:r>
            <a:r>
              <a:rPr lang="en-US" sz="1800" dirty="0">
                <a:solidFill>
                  <a:srgbClr val="BB0A08"/>
                </a:solidFill>
                <a:effectLst/>
                <a:latin typeface="Arial" panose="020B0604020202020204" pitchFamily="34" charset="0"/>
                <a:ea typeface="Calibri" panose="020F0502020204030204" pitchFamily="34" charset="0"/>
              </a:rPr>
              <a:t>Dallas</a:t>
            </a:r>
            <a:r>
              <a:rPr lang="en-US" dirty="0">
                <a:solidFill>
                  <a:srgbClr val="BB0A08"/>
                </a:solidFill>
              </a:rPr>
              <a:t>, TX</a:t>
            </a:r>
          </a:p>
          <a:p>
            <a:endParaRPr lang="en-US" dirty="0">
              <a:solidFill>
                <a:schemeClr val="tx2"/>
              </a:solidFill>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Dallas-based Southwest Airlines Co . tested and provided feedback on the IADS feature that enables airlines to review and revise flight routes and request changes. The opportunity to avoid restrictions that can cause delays contributes to more efficient operation, which translates into cost savings.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58186" y="1495063"/>
            <a:ext cx="4285814" cy="2710889"/>
          </a:xfrm>
          <a:prstGeom prst="rect">
            <a:avLst/>
          </a:prstGeom>
        </p:spPr>
      </p:pic>
    </p:spTree>
    <p:extLst>
      <p:ext uri="{BB962C8B-B14F-4D97-AF65-F5344CB8AC3E}">
        <p14:creationId xmlns:p14="http://schemas.microsoft.com/office/powerpoint/2010/main" val="251566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649190"/>
            <a:ext cx="9144000" cy="282304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69816" cy="510778"/>
          </a:xfrm>
        </p:spPr>
        <p:txBody>
          <a:bodyPr/>
          <a:lstStyle/>
          <a:p>
            <a:r>
              <a:rPr lang="en-US" dirty="0">
                <a:solidFill>
                  <a:srgbClr val="FFFFFF"/>
                </a:solidFill>
                <a:effectLst/>
                <a:latin typeface="Helvetica Neue LT Std" panose="020B0604020202020204" pitchFamily="34" charset="77"/>
              </a:rPr>
              <a:t>Weather Forecasters Adopt NASA’s ‘Occult’ Science</a:t>
            </a:r>
          </a:p>
        </p:txBody>
      </p:sp>
      <p:sp>
        <p:nvSpPr>
          <p:cNvPr id="9" name="Rectangle 8">
            <a:extLst>
              <a:ext uri="{FF2B5EF4-FFF2-40B4-BE49-F238E27FC236}">
                <a16:creationId xmlns:a16="http://schemas.microsoft.com/office/drawing/2014/main" id="{A465D76F-C87B-9348-A028-7FF4278A6B4F}"/>
              </a:ext>
            </a:extLst>
          </p:cNvPr>
          <p:cNvSpPr/>
          <p:nvPr/>
        </p:nvSpPr>
        <p:spPr>
          <a:xfrm>
            <a:off x="134904" y="969197"/>
            <a:ext cx="7927171" cy="306109"/>
          </a:xfrm>
          <a:prstGeom prst="rect">
            <a:avLst/>
          </a:prstGeom>
        </p:spPr>
        <p:txBody>
          <a:bodyPr wrap="square">
            <a:spAutoFit/>
          </a:bodyPr>
          <a:lstStyle/>
          <a:p>
            <a:pPr marL="0" marR="0">
              <a:lnSpc>
                <a:spcPct val="107000"/>
              </a:lnSpc>
              <a:spcBef>
                <a:spcPts val="0"/>
              </a:spcBef>
              <a:spcAft>
                <a:spcPts val="800"/>
              </a:spcAft>
            </a:pPr>
            <a:r>
              <a:rPr lang="en-US" sz="1400" dirty="0">
                <a:solidFill>
                  <a:srgbClr val="006C7F"/>
                </a:solidFill>
                <a:effectLst/>
                <a:ea typeface="Calibri" panose="020F0502020204030204" pitchFamily="34" charset="0"/>
                <a:cs typeface="Arial" panose="020B0604020202020204" pitchFamily="34" charset="0"/>
              </a:rPr>
              <a:t>Radio occultation, pioneered by NASA for other planets, offers cheaper, better Earth weather data </a:t>
            </a:r>
          </a:p>
        </p:txBody>
      </p:sp>
      <p:sp>
        <p:nvSpPr>
          <p:cNvPr id="11" name="Text Placeholder 2">
            <a:extLst>
              <a:ext uri="{FF2B5EF4-FFF2-40B4-BE49-F238E27FC236}">
                <a16:creationId xmlns:a16="http://schemas.microsoft.com/office/drawing/2014/main" id="{23B780FD-C798-E248-AE4D-81012E7A3C6E}"/>
              </a:ext>
            </a:extLst>
          </p:cNvPr>
          <p:cNvSpPr txBox="1">
            <a:spLocks/>
          </p:cNvSpPr>
          <p:nvPr/>
        </p:nvSpPr>
        <p:spPr>
          <a:xfrm>
            <a:off x="134907" y="1852443"/>
            <a:ext cx="4192788" cy="2473735"/>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Decades ago, NASA invented radio occultation, a technique that used radio waves to study the atmospheres of other planets. Now the proliferation of navigation satellites in Earth orbit – and a few companies’ specially outfitted small satellites – will enable more accurate weather readings on Earth. </a:t>
            </a:r>
          </a:p>
        </p:txBody>
      </p:sp>
      <p:pic>
        <p:nvPicPr>
          <p:cNvPr id="6" name="Picture 5" descr="A picture containing sky, nature, outdoor, clouds&#10;&#10;Description automatically generated">
            <a:extLst>
              <a:ext uri="{FF2B5EF4-FFF2-40B4-BE49-F238E27FC236}">
                <a16:creationId xmlns:a16="http://schemas.microsoft.com/office/drawing/2014/main" id="{7CBD053D-D78F-AB86-2381-47A58CE744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2892" y="1514103"/>
            <a:ext cx="4721108" cy="3148639"/>
          </a:xfrm>
          <a:prstGeom prst="rect">
            <a:avLst/>
          </a:prstGeom>
        </p:spPr>
      </p:pic>
    </p:spTree>
    <p:extLst>
      <p:ext uri="{BB962C8B-B14F-4D97-AF65-F5344CB8AC3E}">
        <p14:creationId xmlns:p14="http://schemas.microsoft.com/office/powerpoint/2010/main" val="103544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cs typeface="Arial" panose="020B0604020202020204" pitchFamily="34" charset="0"/>
              </a:rPr>
              <a:t>GPS Guides Radio Occultation Home</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283531" cy="4384475"/>
          </a:xfrm>
        </p:spPr>
        <p:txBody>
          <a:bodyPr/>
          <a:lstStyle/>
          <a:p>
            <a:pPr marL="0" indent="0">
              <a:buNone/>
            </a:pPr>
            <a:r>
              <a:rPr lang="en-US" dirty="0">
                <a:solidFill>
                  <a:srgbClr val="006C7F"/>
                </a:solidFill>
              </a:rPr>
              <a:t>Jet Propulsion Laboratory </a:t>
            </a:r>
          </a:p>
          <a:p>
            <a:pPr marL="0" indent="0">
              <a:buNone/>
            </a:pPr>
            <a:r>
              <a:rPr lang="en-US" dirty="0" err="1">
                <a:solidFill>
                  <a:srgbClr val="006C7F"/>
                </a:solidFill>
              </a:rPr>
              <a:t>GeoOptics</a:t>
            </a:r>
            <a:r>
              <a:rPr lang="en-US" dirty="0">
                <a:solidFill>
                  <a:srgbClr val="006C7F"/>
                </a:solidFill>
              </a:rPr>
              <a:t>: </a:t>
            </a:r>
            <a:r>
              <a:rPr lang="en-US" b="0" i="0" u="none" strike="noStrike" dirty="0">
                <a:solidFill>
                  <a:srgbClr val="006C7F"/>
                </a:solidFill>
                <a:effectLst/>
                <a:latin typeface="Arial" panose="020B0604020202020204" pitchFamily="34" charset="0"/>
                <a:cs typeface="Arial" panose="020B0604020202020204" pitchFamily="34" charset="0"/>
              </a:rPr>
              <a:t>Pasadena</a:t>
            </a:r>
            <a:r>
              <a:rPr lang="en-US" dirty="0">
                <a:solidFill>
                  <a:srgbClr val="006C7F"/>
                </a:solidFill>
              </a:rPr>
              <a:t>, CA</a:t>
            </a:r>
          </a:p>
          <a:p>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In the 1980s, a NASA scientist and future founder of </a:t>
            </a:r>
            <a:r>
              <a:rPr lang="en-US" sz="1600" dirty="0" err="1">
                <a:effectLst/>
                <a:latin typeface="Arial" panose="020B0604020202020204" pitchFamily="34" charset="0"/>
                <a:ea typeface="Calibri" panose="020F0502020204030204" pitchFamily="34" charset="0"/>
                <a:cs typeface="Arial" panose="020B0604020202020204" pitchFamily="34" charset="0"/>
              </a:rPr>
              <a:t>GeoOptics</a:t>
            </a:r>
            <a:r>
              <a:rPr lang="en-US" sz="1600" dirty="0">
                <a:effectLst/>
                <a:latin typeface="Arial" panose="020B0604020202020204" pitchFamily="34" charset="0"/>
                <a:ea typeface="Calibri" panose="020F0502020204030204" pitchFamily="34" charset="0"/>
                <a:cs typeface="Arial" panose="020B0604020202020204" pitchFamily="34" charset="0"/>
              </a:rPr>
              <a:t> proposed repurposing a technique NASA had pioneered for learning about other planets’ atmospheres to sound Earth’s atmosphere. Now the Pasadena, California company offers atmospheric data to improve weather forecasts. </a:t>
            </a:r>
          </a:p>
        </p:txBody>
      </p:sp>
      <p:pic>
        <p:nvPicPr>
          <p:cNvPr id="6" name="Picture 5" descr="A satellite in space&#10;&#10;Description automatically generated with low confidence">
            <a:extLst>
              <a:ext uri="{FF2B5EF4-FFF2-40B4-BE49-F238E27FC236}">
                <a16:creationId xmlns:a16="http://schemas.microsoft.com/office/drawing/2014/main" id="{126DDED6-7155-2C65-0E1D-CCD1B3ED36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25565" y="1505183"/>
            <a:ext cx="4418435" cy="2999686"/>
          </a:xfrm>
          <a:prstGeom prst="rect">
            <a:avLst/>
          </a:prstGeom>
        </p:spPr>
      </p:pic>
    </p:spTree>
    <p:extLst>
      <p:ext uri="{BB962C8B-B14F-4D97-AF65-F5344CB8AC3E}">
        <p14:creationId xmlns:p14="http://schemas.microsoft.com/office/powerpoint/2010/main" val="352025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Divining the Future of Occultation Arts</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418435" cy="4384475"/>
          </a:xfrm>
        </p:spPr>
        <p:txBody>
          <a:bodyPr/>
          <a:lstStyle/>
          <a:p>
            <a:pPr marL="0" indent="0">
              <a:buNone/>
            </a:pPr>
            <a:r>
              <a:rPr lang="en-US" dirty="0">
                <a:solidFill>
                  <a:srgbClr val="006C7F"/>
                </a:solidFill>
              </a:rPr>
              <a:t>Jet Propulsion Laboratory </a:t>
            </a:r>
          </a:p>
          <a:p>
            <a:pPr marL="0" indent="0">
              <a:buNone/>
            </a:pPr>
            <a:r>
              <a:rPr lang="en-US" sz="1800" dirty="0" err="1">
                <a:solidFill>
                  <a:srgbClr val="006C7F"/>
                </a:solidFill>
                <a:effectLst/>
                <a:latin typeface="Arial" panose="020B0604020202020204" pitchFamily="34" charset="0"/>
                <a:ea typeface="Calibri" panose="020F0502020204030204" pitchFamily="34" charset="0"/>
              </a:rPr>
              <a:t>PlanetIQ</a:t>
            </a:r>
            <a:r>
              <a:rPr lang="en-US" dirty="0">
                <a:solidFill>
                  <a:srgbClr val="006C7F"/>
                </a:solidFill>
              </a:rPr>
              <a:t>: </a:t>
            </a:r>
            <a:r>
              <a:rPr lang="en-US" b="0" i="0" u="none" strike="noStrike" dirty="0">
                <a:solidFill>
                  <a:srgbClr val="006C7F"/>
                </a:solidFill>
                <a:effectLst/>
                <a:latin typeface="Arial" panose="020B0604020202020204" pitchFamily="34" charset="0"/>
                <a:cs typeface="Arial" panose="020B0604020202020204" pitchFamily="34" charset="0"/>
              </a:rPr>
              <a:t>Golden</a:t>
            </a:r>
            <a:r>
              <a:rPr lang="en-US" dirty="0">
                <a:solidFill>
                  <a:srgbClr val="006C7F"/>
                </a:solidFill>
              </a:rPr>
              <a:t>, CO</a:t>
            </a:r>
          </a:p>
          <a:p>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Having used radio occultation to gather information about other planets’ atmospheres, a former NASA scientist founded </a:t>
            </a:r>
            <a:r>
              <a:rPr lang="en-US" sz="1600" dirty="0" err="1">
                <a:effectLst/>
                <a:latin typeface="Arial" panose="020B0604020202020204" pitchFamily="34" charset="0"/>
                <a:ea typeface="Calibri" panose="020F0502020204030204" pitchFamily="34" charset="0"/>
                <a:cs typeface="Times New Roman" panose="02020603050405020304" pitchFamily="18" charset="0"/>
              </a:rPr>
              <a:t>PlanetIQ</a:t>
            </a:r>
            <a:r>
              <a:rPr lang="en-US" sz="1600" dirty="0">
                <a:effectLst/>
                <a:latin typeface="Arial" panose="020B0604020202020204" pitchFamily="34" charset="0"/>
                <a:ea typeface="Calibri" panose="020F0502020204030204" pitchFamily="34" charset="0"/>
                <a:cs typeface="Times New Roman" panose="02020603050405020304" pitchFamily="18" charset="0"/>
              </a:rPr>
              <a:t> in Golden, Colorado, to put the technique to use for Earth, commercializing atmospheric data for weather forecasting and other applications.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26DDED6-7155-2C65-0E1D-CCD1B3ED365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6307" y="1449342"/>
            <a:ext cx="3910707" cy="2654988"/>
          </a:xfrm>
          <a:prstGeom prst="rect">
            <a:avLst/>
          </a:prstGeom>
        </p:spPr>
      </p:pic>
    </p:spTree>
    <p:extLst>
      <p:ext uri="{BB962C8B-B14F-4D97-AF65-F5344CB8AC3E}">
        <p14:creationId xmlns:p14="http://schemas.microsoft.com/office/powerpoint/2010/main" val="169909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Little LEMURs Have Big Eyes</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418435" cy="4384475"/>
          </a:xfrm>
        </p:spPr>
        <p:txBody>
          <a:bodyPr/>
          <a:lstStyle/>
          <a:p>
            <a:pPr marL="0" indent="0">
              <a:buNone/>
            </a:pPr>
            <a:r>
              <a:rPr lang="en-US" dirty="0">
                <a:solidFill>
                  <a:srgbClr val="006C7F"/>
                </a:solidFill>
              </a:rPr>
              <a:t>Jet Propulsion Laboratory </a:t>
            </a:r>
          </a:p>
          <a:p>
            <a:pPr marL="0" indent="0">
              <a:buNone/>
            </a:pPr>
            <a:r>
              <a:rPr lang="en-US" b="0" i="0" u="none" strike="noStrike" dirty="0">
                <a:solidFill>
                  <a:srgbClr val="006C7F"/>
                </a:solidFill>
                <a:effectLst/>
                <a:latin typeface="Arial" panose="020B0604020202020204" pitchFamily="34" charset="0"/>
                <a:cs typeface="Arial" panose="020B0604020202020204" pitchFamily="34" charset="0"/>
              </a:rPr>
              <a:t>Spire Global </a:t>
            </a:r>
            <a:r>
              <a:rPr lang="en-US" dirty="0">
                <a:solidFill>
                  <a:srgbClr val="006C7F"/>
                </a:solidFill>
              </a:rPr>
              <a:t>: </a:t>
            </a:r>
            <a:r>
              <a:rPr lang="en-US" b="0" i="0" u="none" strike="noStrike" dirty="0">
                <a:solidFill>
                  <a:srgbClr val="006C7F"/>
                </a:solidFill>
                <a:effectLst/>
                <a:latin typeface="Arial" panose="020B0604020202020204" pitchFamily="34" charset="0"/>
                <a:cs typeface="Arial" panose="020B0604020202020204" pitchFamily="34" charset="0"/>
              </a:rPr>
              <a:t>Vienna</a:t>
            </a:r>
            <a:r>
              <a:rPr lang="en-US" dirty="0">
                <a:solidFill>
                  <a:srgbClr val="006C7F"/>
                </a:solidFill>
              </a:rPr>
              <a:t>, VA</a:t>
            </a:r>
          </a:p>
          <a:p>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Spire Global of Vienna, Virginia, was founded to inexpensively collect large, valuable datasets with a constellation of CubeSats in orbit. Dozens of the company’s satellites now use a technique NASA invented to sound the atmosphere for weather and climate data.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26DDED6-7155-2C65-0E1D-CCD1B3ED365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6307" y="1449342"/>
            <a:ext cx="3910707" cy="2654988"/>
          </a:xfrm>
          <a:prstGeom prst="rect">
            <a:avLst/>
          </a:prstGeom>
        </p:spPr>
      </p:pic>
      <p:sp>
        <p:nvSpPr>
          <p:cNvPr id="4" name="TextBox 3">
            <a:extLst>
              <a:ext uri="{FF2B5EF4-FFF2-40B4-BE49-F238E27FC236}">
                <a16:creationId xmlns:a16="http://schemas.microsoft.com/office/drawing/2014/main" id="{3FA9E5E7-D5BB-2C27-11E4-ABE6B9EE4F1E}"/>
              </a:ext>
            </a:extLst>
          </p:cNvPr>
          <p:cNvSpPr txBox="1"/>
          <p:nvPr/>
        </p:nvSpPr>
        <p:spPr>
          <a:xfrm>
            <a:off x="2708299" y="-307127"/>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Tree>
    <p:extLst>
      <p:ext uri="{BB962C8B-B14F-4D97-AF65-F5344CB8AC3E}">
        <p14:creationId xmlns:p14="http://schemas.microsoft.com/office/powerpoint/2010/main" val="234230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460761"/>
            <a:ext cx="9144000" cy="3196475"/>
          </a:xfrm>
          <a:prstGeom prst="rect">
            <a:avLst/>
          </a:prstGeom>
          <a:solidFill>
            <a:schemeClr val="accent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Shuttle-Analysis Software Improves Airplane, Turbine Safety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14F3D3B-B98C-D541-A4D0-E7285F5408CA}"/>
              </a:ext>
            </a:extLst>
          </p:cNvPr>
          <p:cNvSpPr>
            <a:spLocks noGrp="1"/>
          </p:cNvSpPr>
          <p:nvPr>
            <p:ph type="body" sz="quarter" idx="11"/>
          </p:nvPr>
        </p:nvSpPr>
        <p:spPr>
          <a:xfrm>
            <a:off x="134905" y="1617118"/>
            <a:ext cx="3704180" cy="2471810"/>
          </a:xfrm>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NASA invented the NASGRO fracture-mechanics software to ensure the space shuttle’s safety. Now licensed through a separate research institute, NASGRO is used by almost a thousand companies, including aircraft and spacecraft manufacturers and turbine producers.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Text Placeholder 3">
            <a:extLst>
              <a:ext uri="{FF2B5EF4-FFF2-40B4-BE49-F238E27FC236}">
                <a16:creationId xmlns:a16="http://schemas.microsoft.com/office/drawing/2014/main" id="{DE88C430-63F2-D19C-72C3-42B7D3E31D70}"/>
              </a:ext>
            </a:extLst>
          </p:cNvPr>
          <p:cNvSpPr>
            <a:spLocks noGrp="1"/>
          </p:cNvSpPr>
          <p:nvPr>
            <p:ph type="body" sz="quarter" idx="13"/>
          </p:nvPr>
        </p:nvSpPr>
        <p:spPr>
          <a:xfrm>
            <a:off x="154056" y="898253"/>
            <a:ext cx="6900862" cy="415925"/>
          </a:xfrm>
        </p:spPr>
        <p:txBody>
          <a:bodyPr/>
          <a:lstStyle/>
          <a:p>
            <a:pPr marL="0" marR="0">
              <a:lnSpc>
                <a:spcPct val="107000"/>
              </a:lnSpc>
              <a:spcBef>
                <a:spcPts val="0"/>
              </a:spcBef>
              <a:spcAft>
                <a:spcPts val="800"/>
              </a:spcAft>
            </a:pPr>
            <a:r>
              <a:rPr lang="en-US"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Crack-growth software that started with shuttle program has become global standard </a:t>
            </a:r>
            <a:endParaRPr lang="en-US"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A picture containing sky, outdoor, water, boat&#10;&#10;Description automatically generated">
            <a:extLst>
              <a:ext uri="{FF2B5EF4-FFF2-40B4-BE49-F238E27FC236}">
                <a16:creationId xmlns:a16="http://schemas.microsoft.com/office/drawing/2014/main" id="{317B0C14-CDF6-E8AD-D613-F9C7547BEC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27548" y="2606479"/>
            <a:ext cx="2549839" cy="2537021"/>
          </a:xfrm>
          <a:prstGeom prst="rect">
            <a:avLst/>
          </a:prstGeom>
        </p:spPr>
      </p:pic>
      <p:pic>
        <p:nvPicPr>
          <p:cNvPr id="12" name="Picture 11" descr="A picture containing sky, plane, ground, transport&#10;&#10;Description automatically generated">
            <a:extLst>
              <a:ext uri="{FF2B5EF4-FFF2-40B4-BE49-F238E27FC236}">
                <a16:creationId xmlns:a16="http://schemas.microsoft.com/office/drawing/2014/main" id="{2C1D20B6-2449-CC98-C54F-F8C481CE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902" y="1460761"/>
            <a:ext cx="3160098" cy="1778030"/>
          </a:xfrm>
          <a:prstGeom prst="rect">
            <a:avLst/>
          </a:prstGeom>
        </p:spPr>
      </p:pic>
    </p:spTree>
    <p:extLst>
      <p:ext uri="{BB962C8B-B14F-4D97-AF65-F5344CB8AC3E}">
        <p14:creationId xmlns:p14="http://schemas.microsoft.com/office/powerpoint/2010/main" val="14083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761E9D-CC48-444C-8F0C-2525BE0A4DF4}"/>
              </a:ext>
            </a:extLst>
          </p:cNvPr>
          <p:cNvSpPr/>
          <p:nvPr/>
        </p:nvSpPr>
        <p:spPr>
          <a:xfrm>
            <a:off x="0" y="1567542"/>
            <a:ext cx="4437094" cy="3099991"/>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NASA’s VITAL Contribution </a:t>
            </a:r>
            <a:br>
              <a:rPr lang="en-US" dirty="0">
                <a:solidFill>
                  <a:srgbClr val="FFFFFF"/>
                </a:solidFill>
                <a:effectLst/>
                <a:latin typeface="Helvetica Neue LT Std" panose="020B0604020202020204" pitchFamily="34" charset="77"/>
              </a:rPr>
            </a:br>
            <a:r>
              <a:rPr lang="en-US" dirty="0">
                <a:solidFill>
                  <a:srgbClr val="FFFFFF"/>
                </a:solidFill>
                <a:effectLst/>
                <a:latin typeface="Helvetica Neue LT Std" panose="020B0604020202020204" pitchFamily="34" charset="77"/>
              </a:rPr>
              <a:t>to Global Pandemic Relief</a:t>
            </a:r>
          </a:p>
        </p:txBody>
      </p:sp>
      <p:sp>
        <p:nvSpPr>
          <p:cNvPr id="12" name="Text Placeholder 11">
            <a:extLst>
              <a:ext uri="{FF2B5EF4-FFF2-40B4-BE49-F238E27FC236}">
                <a16:creationId xmlns:a16="http://schemas.microsoft.com/office/drawing/2014/main" id="{051B0B75-BD5A-824E-85E3-92A359A6E1CA}"/>
              </a:ext>
            </a:extLst>
          </p:cNvPr>
          <p:cNvSpPr>
            <a:spLocks noGrp="1"/>
          </p:cNvSpPr>
          <p:nvPr>
            <p:ph type="body" sz="quarter" idx="11"/>
          </p:nvPr>
        </p:nvSpPr>
        <p:spPr>
          <a:xfrm>
            <a:off x="134905" y="1800879"/>
            <a:ext cx="4157889" cy="2732291"/>
          </a:xfrm>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During the early stages of the COVID-19 Pandemic, engineers at the Jet Propulsion Laboratory designed a ventilator that could be produced quickly and cheaply. This design has since been licensed by several firms around the world and used to provide aid in countries with inconsistent medical infrastructure. </a:t>
            </a:r>
          </a:p>
        </p:txBody>
      </p:sp>
      <p:sp>
        <p:nvSpPr>
          <p:cNvPr id="10" name="Rectangle 9">
            <a:extLst>
              <a:ext uri="{FF2B5EF4-FFF2-40B4-BE49-F238E27FC236}">
                <a16:creationId xmlns:a16="http://schemas.microsoft.com/office/drawing/2014/main" id="{CE87B7D9-2BD5-5745-AFD0-88AB701A1F07}"/>
              </a:ext>
            </a:extLst>
          </p:cNvPr>
          <p:cNvSpPr/>
          <p:nvPr/>
        </p:nvSpPr>
        <p:spPr>
          <a:xfrm>
            <a:off x="134905" y="898253"/>
            <a:ext cx="6672295" cy="307777"/>
          </a:xfrm>
          <a:prstGeom prst="rect">
            <a:avLst/>
          </a:prstGeom>
        </p:spPr>
        <p:txBody>
          <a:bodyPr wrap="square">
            <a:spAutoFit/>
          </a:bodyPr>
          <a:lstStyle/>
          <a:p>
            <a:r>
              <a:rPr lang="en-US" sz="1400" dirty="0">
                <a:solidFill>
                  <a:schemeClr val="accent2">
                    <a:lumMod val="60000"/>
                    <a:lumOff val="40000"/>
                  </a:schemeClr>
                </a:solidFill>
                <a:effectLst/>
                <a:ea typeface="Calibri" panose="020F0502020204030204" pitchFamily="34" charset="0"/>
                <a:cs typeface="Arial" panose="020B0604020202020204" pitchFamily="34" charset="0"/>
              </a:rPr>
              <a:t>NASA-designed ventilator helps save lives in developing nations</a:t>
            </a:r>
            <a:r>
              <a:rPr lang="en-US" sz="1400" dirty="0">
                <a:solidFill>
                  <a:schemeClr val="accent2">
                    <a:lumMod val="60000"/>
                    <a:lumOff val="40000"/>
                  </a:schemeClr>
                </a:solidFill>
                <a:effectLst/>
                <a:cs typeface="Arial" panose="020B0604020202020204" pitchFamily="34" charset="0"/>
              </a:rPr>
              <a:t> </a:t>
            </a:r>
            <a:endParaRPr lang="en-US" sz="1400" dirty="0">
              <a:solidFill>
                <a:schemeClr val="accent2">
                  <a:lumMod val="60000"/>
                  <a:lumOff val="40000"/>
                </a:schemeClr>
              </a:solidFill>
              <a:cs typeface="Arial" panose="020B0604020202020204" pitchFamily="34" charset="0"/>
            </a:endParaRPr>
          </a:p>
        </p:txBody>
      </p:sp>
      <p:pic>
        <p:nvPicPr>
          <p:cNvPr id="4" name="Picture 3">
            <a:extLst>
              <a:ext uri="{FF2B5EF4-FFF2-40B4-BE49-F238E27FC236}">
                <a16:creationId xmlns:a16="http://schemas.microsoft.com/office/drawing/2014/main" id="{E91F705C-6F96-8849-8B62-4E76F1AD0C3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437095" y="1567541"/>
            <a:ext cx="4706906" cy="3099991"/>
          </a:xfrm>
          <a:prstGeom prst="rect">
            <a:avLst/>
          </a:prstGeom>
        </p:spPr>
      </p:pic>
    </p:spTree>
    <p:extLst>
      <p:ext uri="{BB962C8B-B14F-4D97-AF65-F5344CB8AC3E}">
        <p14:creationId xmlns:p14="http://schemas.microsoft.com/office/powerpoint/2010/main" val="84194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chemeClr val="accent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Competitors Cooperate to Ensure Safety</a:t>
            </a:r>
            <a:r>
              <a:rPr lang="en-US" b="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867469" cy="4384475"/>
          </a:xfrm>
        </p:spPr>
        <p:txBody>
          <a:bodyPr/>
          <a:lstStyle/>
          <a:p>
            <a:pPr marL="0" indent="0">
              <a:buNone/>
            </a:pPr>
            <a:r>
              <a:rPr lang="en-US" dirty="0">
                <a:solidFill>
                  <a:schemeClr val="accent2"/>
                </a:solidFill>
              </a:rPr>
              <a:t>Johnson Space Center</a:t>
            </a:r>
          </a:p>
          <a:p>
            <a:r>
              <a:rPr lang="en-US" sz="1800" dirty="0">
                <a:solidFill>
                  <a:schemeClr val="accent2"/>
                </a:solidFill>
                <a:effectLst/>
                <a:latin typeface="Arial" panose="020B0604020202020204" pitchFamily="34" charset="0"/>
                <a:ea typeface="Calibri" panose="020F0502020204030204" pitchFamily="34" charset="0"/>
              </a:rPr>
              <a:t>Bombardier</a:t>
            </a:r>
            <a:r>
              <a:rPr lang="en-US" dirty="0">
                <a:solidFill>
                  <a:schemeClr val="accent2"/>
                </a:solidFill>
              </a:rPr>
              <a:t>: Wichita, KS</a:t>
            </a:r>
          </a:p>
          <a:p>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Bombardier, with U.S. headquarters in Wichita, Kansas, is one of many aircraft manufacturers that licenses NASA’s fracture-mechanics software to design planes with optimal strength and weight and write repairs and maintenance schedules, ensuring their safety.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plane flying in the sky&#10;&#10;Description automatically generated with low confidence">
            <a:extLst>
              <a:ext uri="{FF2B5EF4-FFF2-40B4-BE49-F238E27FC236}">
                <a16:creationId xmlns:a16="http://schemas.microsoft.com/office/drawing/2014/main" id="{918D75F6-465B-66BE-6BA9-7A480D07E6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9509" y="849578"/>
            <a:ext cx="4008784" cy="3572411"/>
          </a:xfrm>
          <a:prstGeom prst="rect">
            <a:avLst/>
          </a:prstGeom>
        </p:spPr>
      </p:pic>
    </p:spTree>
    <p:extLst>
      <p:ext uri="{BB962C8B-B14F-4D97-AF65-F5344CB8AC3E}">
        <p14:creationId xmlns:p14="http://schemas.microsoft.com/office/powerpoint/2010/main" val="275876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chemeClr val="accent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More Reliable Power to the People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088192" cy="3007805"/>
          </a:xfrm>
        </p:spPr>
        <p:txBody>
          <a:bodyPr/>
          <a:lstStyle/>
          <a:p>
            <a:pPr marL="0" indent="0">
              <a:buNone/>
            </a:pPr>
            <a:r>
              <a:rPr lang="en-US" dirty="0">
                <a:solidFill>
                  <a:schemeClr val="accent2"/>
                </a:solidFill>
              </a:rPr>
              <a:t>Johnson Space Center</a:t>
            </a:r>
          </a:p>
          <a:p>
            <a:r>
              <a:rPr lang="en-US" sz="1800" dirty="0">
                <a:solidFill>
                  <a:schemeClr val="accent2"/>
                </a:solidFill>
                <a:effectLst/>
                <a:latin typeface="Arial" panose="020B0604020202020204" pitchFamily="34" charset="0"/>
                <a:ea typeface="Calibri" panose="020F0502020204030204" pitchFamily="34" charset="0"/>
              </a:rPr>
              <a:t>Siemens Energy</a:t>
            </a:r>
            <a:r>
              <a:rPr lang="en-US" dirty="0">
                <a:solidFill>
                  <a:schemeClr val="accent2"/>
                </a:solidFill>
              </a:rPr>
              <a:t>: Orlando, FL</a:t>
            </a:r>
          </a:p>
          <a:p>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Siemens Energy, whose U.S. headquarters is in Orlando, Florida, licenses NASA’s fracture-mechanics software and helped modify it for gas turbine manufacturers. Siemens uses the program to design safe, huge, high-temperature turbines powering electrical grids.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01CF69FD-F43A-36B0-EBFA-554BF220F30D}"/>
              </a:ext>
            </a:extLst>
          </p:cNvPr>
          <p:cNvGrpSpPr/>
          <p:nvPr/>
        </p:nvGrpSpPr>
        <p:grpSpPr>
          <a:xfrm>
            <a:off x="4483436" y="801779"/>
            <a:ext cx="3515820" cy="3826676"/>
            <a:chOff x="3743539" y="1119929"/>
            <a:chExt cx="3515820" cy="3826676"/>
          </a:xfrm>
        </p:grpSpPr>
        <p:sp>
          <p:nvSpPr>
            <p:cNvPr id="10" name="Rectangle 9">
              <a:extLst>
                <a:ext uri="{FF2B5EF4-FFF2-40B4-BE49-F238E27FC236}">
                  <a16:creationId xmlns:a16="http://schemas.microsoft.com/office/drawing/2014/main" id="{4B63A77C-C76C-FDB2-7716-89181583C1B3}"/>
                </a:ext>
              </a:extLst>
            </p:cNvPr>
            <p:cNvSpPr/>
            <p:nvPr/>
          </p:nvSpPr>
          <p:spPr>
            <a:xfrm>
              <a:off x="3915865" y="1119929"/>
              <a:ext cx="3196911" cy="3826676"/>
            </a:xfrm>
            <a:prstGeom prst="rect">
              <a:avLst/>
            </a:prstGeom>
            <a:solidFill>
              <a:schemeClr val="tx1"/>
            </a:solidFill>
          </p:spPr>
          <p:txBody>
            <a:bodyPr wrap="square" rtlCol="0" anchor="ctr">
              <a:spAutoFit/>
            </a:bodyPr>
            <a:lstStyle/>
            <a:p>
              <a:pPr algn="l"/>
              <a:endParaRPr lang="en-US" sz="2800" b="1" dirty="0">
                <a:solidFill>
                  <a:srgbClr val="00599B"/>
                </a:solidFill>
              </a:endParaRPr>
            </a:p>
          </p:txBody>
        </p:sp>
        <p:pic>
          <p:nvPicPr>
            <p:cNvPr id="12" name="Picture 11" descr="A picture containing camera&#10;&#10;Description automatically generated">
              <a:extLst>
                <a:ext uri="{FF2B5EF4-FFF2-40B4-BE49-F238E27FC236}">
                  <a16:creationId xmlns:a16="http://schemas.microsoft.com/office/drawing/2014/main" id="{2A9124A8-30C0-59FB-3551-A0365F61B0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43539" y="2323313"/>
              <a:ext cx="3515820" cy="2623291"/>
            </a:xfrm>
            <a:prstGeom prst="rect">
              <a:avLst/>
            </a:prstGeom>
          </p:spPr>
        </p:pic>
        <p:pic>
          <p:nvPicPr>
            <p:cNvPr id="9" name="Picture 8" descr="A picture containing weapon&#10;&#10;Description automatically generated">
              <a:extLst>
                <a:ext uri="{FF2B5EF4-FFF2-40B4-BE49-F238E27FC236}">
                  <a16:creationId xmlns:a16="http://schemas.microsoft.com/office/drawing/2014/main" id="{73824DCD-EA28-910B-A406-E49D7343B5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0005" y="1196712"/>
              <a:ext cx="3142444" cy="1497628"/>
            </a:xfrm>
            <a:prstGeom prst="rect">
              <a:avLst/>
            </a:prstGeom>
          </p:spPr>
        </p:pic>
      </p:grpSp>
    </p:spTree>
    <p:extLst>
      <p:ext uri="{BB962C8B-B14F-4D97-AF65-F5344CB8AC3E}">
        <p14:creationId xmlns:p14="http://schemas.microsoft.com/office/powerpoint/2010/main" val="291991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465832"/>
            <a:ext cx="9144000" cy="2792061"/>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A High-Tech Farmer’s Almanac for Everyone</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14F3D3B-B98C-D541-A4D0-E7285F5408CA}"/>
              </a:ext>
            </a:extLst>
          </p:cNvPr>
          <p:cNvSpPr>
            <a:spLocks noGrp="1"/>
          </p:cNvSpPr>
          <p:nvPr>
            <p:ph type="body" sz="quarter" idx="11"/>
          </p:nvPr>
        </p:nvSpPr>
        <p:spPr>
          <a:xfrm>
            <a:off x="134905" y="1632750"/>
            <a:ext cx="3487794" cy="2718991"/>
          </a:xfrm>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 combination of NASA data with open-source analytics and NASA Earth science expertise is making it possible for the private sector to access the power of Earth-observation satellite data to navigate the challenges introduced by climate change.</a:t>
            </a:r>
          </a:p>
        </p:txBody>
      </p:sp>
      <p:sp>
        <p:nvSpPr>
          <p:cNvPr id="4" name="Text Placeholder 3">
            <a:extLst>
              <a:ext uri="{FF2B5EF4-FFF2-40B4-BE49-F238E27FC236}">
                <a16:creationId xmlns:a16="http://schemas.microsoft.com/office/drawing/2014/main" id="{F5E958F3-C6ED-7E48-8FB3-BA3AEA36B0AA}"/>
              </a:ext>
            </a:extLst>
          </p:cNvPr>
          <p:cNvSpPr>
            <a:spLocks noGrp="1"/>
          </p:cNvSpPr>
          <p:nvPr>
            <p:ph type="body" sz="quarter" idx="13"/>
          </p:nvPr>
        </p:nvSpPr>
        <p:spPr/>
        <p:txBody>
          <a:bodyPr/>
          <a:lstStyle/>
          <a:p>
            <a:pPr marL="0" indent="0"/>
            <a:r>
              <a:rPr lang="en-US" dirty="0">
                <a:solidFill>
                  <a:srgbClr val="5DA532"/>
                </a:solidFill>
                <a:effectLst/>
                <a:latin typeface="Arial" panose="020B0604020202020204" pitchFamily="34" charset="0"/>
                <a:cs typeface="Arial" panose="020B0604020202020204" pitchFamily="34" charset="0"/>
              </a:rPr>
              <a:t>NASA satellite data and climate modeling supports the development of crucial climate-resilience tools </a:t>
            </a:r>
          </a:p>
        </p:txBody>
      </p:sp>
      <p:pic>
        <p:nvPicPr>
          <p:cNvPr id="9" name="Picture 8" descr="A bridge over a body of water&#10;&#10;Description automatically generated with medium confidence">
            <a:extLst>
              <a:ext uri="{FF2B5EF4-FFF2-40B4-BE49-F238E27FC236}">
                <a16:creationId xmlns:a16="http://schemas.microsoft.com/office/drawing/2014/main" id="{3EA81B16-686F-D3E4-9379-38BA749344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96229" y="1147869"/>
            <a:ext cx="3616335" cy="2408131"/>
          </a:xfrm>
          <a:prstGeom prst="rect">
            <a:avLst/>
          </a:prstGeom>
        </p:spPr>
      </p:pic>
      <p:pic>
        <p:nvPicPr>
          <p:cNvPr id="12" name="Picture 11" descr="A landscape with hills and trees&#10;&#10;Description automatically generated with low confidence">
            <a:extLst>
              <a:ext uri="{FF2B5EF4-FFF2-40B4-BE49-F238E27FC236}">
                <a16:creationId xmlns:a16="http://schemas.microsoft.com/office/drawing/2014/main" id="{F87F75EE-9699-EC46-2CC2-00FCB3004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0800" y="3045197"/>
            <a:ext cx="5283200" cy="1599983"/>
          </a:xfrm>
          <a:prstGeom prst="rect">
            <a:avLst/>
          </a:prstGeom>
        </p:spPr>
      </p:pic>
    </p:spTree>
    <p:extLst>
      <p:ext uri="{BB962C8B-B14F-4D97-AF65-F5344CB8AC3E}">
        <p14:creationId xmlns:p14="http://schemas.microsoft.com/office/powerpoint/2010/main" val="3964073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‘Flying Blind’ into the Future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146809" cy="4384475"/>
          </a:xfrm>
        </p:spPr>
        <p:txBody>
          <a:bodyPr/>
          <a:lstStyle/>
          <a:p>
            <a:pPr marL="0" indent="0">
              <a:buNone/>
            </a:pPr>
            <a:r>
              <a:rPr lang="en-US" dirty="0">
                <a:solidFill>
                  <a:srgbClr val="5DA532"/>
                </a:solidFill>
              </a:rPr>
              <a:t>Goddard Space Flight Center</a:t>
            </a:r>
          </a:p>
          <a:p>
            <a:r>
              <a:rPr lang="en-US" dirty="0">
                <a:solidFill>
                  <a:srgbClr val="5DA532"/>
                </a:solidFill>
              </a:rPr>
              <a:t>Healthe: Redlands, CA</a:t>
            </a:r>
          </a:p>
          <a:p>
            <a:endParaRPr lang="en-US"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Partnering with NASA to standardize decades of Earth-observation datasets and move them into the cloud, Redlands, California-based Esri helped give everyone access to climate data. The company develops tools to support businesses building their climate resilience efforts.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7F8C75-3E7F-B2EB-0D28-F44D9F1D26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18"/>
          <a:stretch/>
        </p:blipFill>
        <p:spPr>
          <a:xfrm>
            <a:off x="4481258" y="1670112"/>
            <a:ext cx="4207144" cy="2751877"/>
          </a:xfrm>
          <a:prstGeom prst="rect">
            <a:avLst/>
          </a:prstGeom>
        </p:spPr>
      </p:pic>
    </p:spTree>
    <p:extLst>
      <p:ext uri="{BB962C8B-B14F-4D97-AF65-F5344CB8AC3E}">
        <p14:creationId xmlns:p14="http://schemas.microsoft.com/office/powerpoint/2010/main" val="348280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Water, Water Everywhere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146809" cy="4384475"/>
          </a:xfrm>
        </p:spPr>
        <p:txBody>
          <a:bodyPr/>
          <a:lstStyle/>
          <a:p>
            <a:pPr marL="0" indent="0">
              <a:buNone/>
            </a:pPr>
            <a:r>
              <a:rPr lang="en-US" dirty="0">
                <a:solidFill>
                  <a:srgbClr val="5DA532"/>
                </a:solidFill>
              </a:rPr>
              <a:t>Goddard Space Flight Center</a:t>
            </a:r>
          </a:p>
          <a:p>
            <a:r>
              <a:rPr lang="en-US" dirty="0">
                <a:solidFill>
                  <a:srgbClr val="5DA532"/>
                </a:solidFill>
              </a:rPr>
              <a:t>First Street Foundation: Brooklyn, NY</a:t>
            </a:r>
          </a:p>
          <a:p>
            <a:endParaRPr lang="en-US"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 state-of-the-art flood risk modeling tool developed by Brooklyn, New York-based First Street Foundation uses NASA Earth-observation data and open-source analytics to assess flood risk for any U.S. address, making it a valuable resource for property developers, businesses, and homeowners.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7F8C75-3E7F-B2EB-0D28-F44D9F1D26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0804" y="830638"/>
            <a:ext cx="3199620" cy="3785068"/>
          </a:xfrm>
          <a:prstGeom prst="rect">
            <a:avLst/>
          </a:prstGeom>
        </p:spPr>
      </p:pic>
    </p:spTree>
    <p:extLst>
      <p:ext uri="{BB962C8B-B14F-4D97-AF65-F5344CB8AC3E}">
        <p14:creationId xmlns:p14="http://schemas.microsoft.com/office/powerpoint/2010/main" val="174166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Times New Roman" panose="02020603050405020304" pitchFamily="18" charset="0"/>
              </a:rPr>
              <a:t>World on Fire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437095" cy="4384475"/>
          </a:xfrm>
        </p:spPr>
        <p:txBody>
          <a:bodyPr/>
          <a:lstStyle/>
          <a:p>
            <a:pPr marL="0" indent="0">
              <a:buNone/>
            </a:pPr>
            <a:r>
              <a:rPr lang="en-US" dirty="0">
                <a:solidFill>
                  <a:srgbClr val="5DA532"/>
                </a:solidFill>
              </a:rPr>
              <a:t>Goddard Space Flight Center</a:t>
            </a:r>
          </a:p>
          <a:p>
            <a:r>
              <a:rPr lang="en-US" dirty="0">
                <a:solidFill>
                  <a:srgbClr val="5DA532"/>
                </a:solidFill>
              </a:rPr>
              <a:t>Delos Insurance Solutions: </a:t>
            </a:r>
            <a:br>
              <a:rPr lang="en-US" dirty="0">
                <a:solidFill>
                  <a:srgbClr val="5DA532"/>
                </a:solidFill>
              </a:rPr>
            </a:br>
            <a:r>
              <a:rPr lang="en-US" dirty="0">
                <a:solidFill>
                  <a:srgbClr val="5DA532"/>
                </a:solidFill>
              </a:rPr>
              <a:t>San Francisco, CA</a:t>
            </a:r>
          </a:p>
          <a:p>
            <a:endParaRPr lang="en-US"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 proprietary wildfire prediction model developed by Delos Insurance Solutions of San Francisco combines NASA data and open-source analytics with current climate science to offer property owners accurate risk assessments and the appropriate insurance.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7F8C75-3E7F-B2EB-0D28-F44D9F1D26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49190" y="914400"/>
            <a:ext cx="2914850" cy="3715266"/>
          </a:xfrm>
          <a:prstGeom prst="rect">
            <a:avLst/>
          </a:prstGeom>
        </p:spPr>
      </p:pic>
    </p:spTree>
    <p:extLst>
      <p:ext uri="{BB962C8B-B14F-4D97-AF65-F5344CB8AC3E}">
        <p14:creationId xmlns:p14="http://schemas.microsoft.com/office/powerpoint/2010/main" val="4089559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An Ounce of Prevention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983385" cy="4384475"/>
          </a:xfrm>
        </p:spPr>
        <p:txBody>
          <a:bodyPr/>
          <a:lstStyle/>
          <a:p>
            <a:pPr marL="0" indent="0">
              <a:buNone/>
            </a:pPr>
            <a:r>
              <a:rPr lang="en-US" dirty="0">
                <a:solidFill>
                  <a:srgbClr val="5DA532"/>
                </a:solidFill>
              </a:rPr>
              <a:t>Goddard Space Flight Center</a:t>
            </a:r>
          </a:p>
          <a:p>
            <a:r>
              <a:rPr lang="en-US" dirty="0" err="1">
                <a:solidFill>
                  <a:srgbClr val="5DA532"/>
                </a:solidFill>
              </a:rPr>
              <a:t>Tenefit</a:t>
            </a:r>
            <a:r>
              <a:rPr lang="en-US" dirty="0">
                <a:solidFill>
                  <a:srgbClr val="5DA532"/>
                </a:solidFill>
              </a:rPr>
              <a:t>: San Jose, CA</a:t>
            </a:r>
          </a:p>
          <a:p>
            <a:endParaRPr lang="en-US"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Disaster risk prediction and near-real-time progress reports provided by San Jose, California-based </a:t>
            </a:r>
            <a:r>
              <a:rPr lang="en-US" sz="1600" dirty="0" err="1">
                <a:effectLst/>
                <a:latin typeface="Arial" panose="020B0604020202020204" pitchFamily="34" charset="0"/>
                <a:ea typeface="Calibri" panose="020F0502020204030204" pitchFamily="34" charset="0"/>
              </a:rPr>
              <a:t>Tenefit</a:t>
            </a:r>
            <a:r>
              <a:rPr lang="en-US" sz="1600" dirty="0">
                <a:effectLst/>
                <a:latin typeface="Arial" panose="020B0604020202020204" pitchFamily="34" charset="0"/>
                <a:ea typeface="Calibri" panose="020F0502020204030204" pitchFamily="34" charset="0"/>
              </a:rPr>
              <a:t> let companies mitigate impacts of weather-related disasters in a changing climate with a combination of NASA data, open-source analytics, and other datasets.</a:t>
            </a:r>
            <a:r>
              <a:rPr lang="en-US" sz="1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7F8C75-3E7F-B2EB-0D28-F44D9F1D26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6929" y="1279171"/>
            <a:ext cx="3873845" cy="2997535"/>
          </a:xfrm>
          <a:prstGeom prst="rect">
            <a:avLst/>
          </a:prstGeom>
        </p:spPr>
      </p:pic>
    </p:spTree>
    <p:extLst>
      <p:ext uri="{BB962C8B-B14F-4D97-AF65-F5344CB8AC3E}">
        <p14:creationId xmlns:p14="http://schemas.microsoft.com/office/powerpoint/2010/main" val="1790370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F7A1B-D4B0-AF48-AED9-C0DEBC1D3A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9199"/>
          <a:stretch/>
        </p:blipFill>
        <p:spPr>
          <a:xfrm>
            <a:off x="0" y="614512"/>
            <a:ext cx="8989944" cy="422222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Spinoff Features</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4749800" y="1439333"/>
            <a:ext cx="4013200" cy="2844121"/>
          </a:xfrm>
        </p:spPr>
        <p:txBody>
          <a:bodyPr/>
          <a:lstStyle/>
          <a:p>
            <a:pPr>
              <a:lnSpc>
                <a:spcPts val="2460"/>
              </a:lnSpc>
            </a:pPr>
            <a:r>
              <a:rPr lang="en-US" dirty="0">
                <a:solidFill>
                  <a:schemeClr val="tx1"/>
                </a:solidFill>
              </a:rPr>
              <a:t>We are always advancing technology to enable exploration of our home planet and beyond. The following slides give a glimpse of some more ways this technology improves life </a:t>
            </a:r>
            <a:br>
              <a:rPr lang="en-US" dirty="0">
                <a:solidFill>
                  <a:schemeClr val="tx1"/>
                </a:solidFill>
              </a:rPr>
            </a:br>
            <a:r>
              <a:rPr lang="en-US" dirty="0">
                <a:solidFill>
                  <a:schemeClr val="tx1"/>
                </a:solidFill>
              </a:rPr>
              <a:t>on the ground.</a:t>
            </a:r>
          </a:p>
        </p:txBody>
      </p:sp>
    </p:spTree>
    <p:extLst>
      <p:ext uri="{BB962C8B-B14F-4D97-AF65-F5344CB8AC3E}">
        <p14:creationId xmlns:p14="http://schemas.microsoft.com/office/powerpoint/2010/main" val="112776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algn="l"/>
            <a:r>
              <a:rPr lang="en-US" b="0" i="0" u="none" strike="noStrike" dirty="0">
                <a:effectLst/>
                <a:latin typeface="Arial" panose="020B0604020202020204" pitchFamily="34" charset="0"/>
              </a:rPr>
              <a:t>Space Robotics Take a Deep Dive</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81795" y="1654471"/>
            <a:ext cx="4045431" cy="3618977"/>
          </a:xfrm>
        </p:spPr>
        <p:txBody>
          <a:bodyPr/>
          <a:lstStyle/>
          <a:p>
            <a:r>
              <a:rPr lang="en-US" dirty="0">
                <a:solidFill>
                  <a:schemeClr val="accent2">
                    <a:lumMod val="60000"/>
                    <a:lumOff val="40000"/>
                  </a:schemeClr>
                </a:solidFill>
              </a:rPr>
              <a:t>Johnson Space Center</a:t>
            </a:r>
          </a:p>
          <a:p>
            <a:r>
              <a:rPr lang="en-US" b="0" i="0" u="none" strike="noStrike" dirty="0">
                <a:solidFill>
                  <a:schemeClr val="accent2">
                    <a:lumMod val="60000"/>
                    <a:lumOff val="40000"/>
                  </a:schemeClr>
                </a:solidFill>
                <a:effectLst/>
                <a:latin typeface="Arial" panose="020B0604020202020204" pitchFamily="34" charset="0"/>
                <a:cs typeface="Arial" panose="020B0604020202020204" pitchFamily="34" charset="0"/>
              </a:rPr>
              <a:t>Nauticus Robotics</a:t>
            </a:r>
            <a:r>
              <a:rPr lang="en-US" dirty="0">
                <a:solidFill>
                  <a:schemeClr val="accent2">
                    <a:lumMod val="60000"/>
                    <a:lumOff val="40000"/>
                  </a:schemeClr>
                </a:solidFill>
              </a:rPr>
              <a:t>: Houston, TX</a:t>
            </a:r>
          </a:p>
          <a:p>
            <a:pPr marL="0" indent="0">
              <a:buNone/>
            </a:pPr>
            <a:endParaRPr lang="en-US" dirty="0"/>
          </a:p>
          <a:p>
            <a:r>
              <a:rPr lang="en-US" sz="1600" dirty="0">
                <a:solidFill>
                  <a:srgbClr val="FFFFFF"/>
                </a:solidFill>
                <a:effectLst/>
                <a:latin typeface="Helvetica Neue LT Std" panose="020B0604020202020204" pitchFamily="34" charset="77"/>
              </a:rPr>
              <a:t>Many of the engineers at Houston’s Nauticus Robotics built NASA robots, designed to operate in harsh, remote environments. Now they’ve applied that knowledge to an underwater robot that can carry out offshore operations with minimal support. </a:t>
            </a:r>
          </a:p>
        </p:txBody>
      </p:sp>
      <p:sp>
        <p:nvSpPr>
          <p:cNvPr id="4" name="Text Placeholder 3">
            <a:extLst>
              <a:ext uri="{FF2B5EF4-FFF2-40B4-BE49-F238E27FC236}">
                <a16:creationId xmlns:a16="http://schemas.microsoft.com/office/drawing/2014/main" id="{F05835C6-8FCA-A112-3B1B-2EC7F8CA148B}"/>
              </a:ext>
            </a:extLst>
          </p:cNvPr>
          <p:cNvSpPr>
            <a:spLocks noGrp="1"/>
          </p:cNvSpPr>
          <p:nvPr>
            <p:ph type="body" sz="quarter" idx="13"/>
          </p:nvPr>
        </p:nvSpPr>
        <p:spPr>
          <a:xfrm>
            <a:off x="205273" y="622940"/>
            <a:ext cx="5738327" cy="415925"/>
          </a:xfrm>
        </p:spPr>
        <p:txBody>
          <a:bodyPr/>
          <a:lstStyle/>
          <a:p>
            <a:pPr marL="0" indent="0" algn="l"/>
            <a:r>
              <a:rPr lang="en-US" sz="1400" i="0" u="none" strike="noStrike" dirty="0">
                <a:solidFill>
                  <a:schemeClr val="accent2">
                    <a:lumMod val="60000"/>
                    <a:lumOff val="40000"/>
                  </a:schemeClr>
                </a:solidFill>
                <a:effectLst/>
                <a:latin typeface="Arial" panose="020B0604020202020204" pitchFamily="34" charset="0"/>
              </a:rPr>
              <a:t>Aquanaut, built on lessons from NASA’s robot astronaut, will cut costs for ocean industries</a:t>
            </a: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9554" y="1189713"/>
            <a:ext cx="4654446" cy="3262365"/>
          </a:xfrm>
          <a:prstGeom prst="rect">
            <a:avLst/>
          </a:prstGeom>
        </p:spPr>
      </p:pic>
    </p:spTree>
    <p:extLst>
      <p:ext uri="{BB962C8B-B14F-4D97-AF65-F5344CB8AC3E}">
        <p14:creationId xmlns:p14="http://schemas.microsoft.com/office/powerpoint/2010/main" val="169891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NASA Helps Serve Yellowstone Fungi </a:t>
            </a:r>
            <a:br>
              <a:rPr lang="en-US" dirty="0">
                <a:solidFill>
                  <a:srgbClr val="FFFFFF"/>
                </a:solidFill>
                <a:effectLst/>
                <a:latin typeface="Helvetica Neue LT Std" panose="020B0604020202020204" pitchFamily="34" charset="77"/>
              </a:rPr>
            </a:br>
            <a:r>
              <a:rPr lang="en-US" dirty="0">
                <a:solidFill>
                  <a:srgbClr val="FFFFFF"/>
                </a:solidFill>
                <a:effectLst/>
                <a:latin typeface="Helvetica Neue LT Std" panose="020B0604020202020204" pitchFamily="34" charset="77"/>
              </a:rPr>
              <a:t>for Breakfast</a:t>
            </a:r>
          </a:p>
        </p:txBody>
      </p:sp>
      <p:sp>
        <p:nvSpPr>
          <p:cNvPr id="12" name="Text Placeholder 11">
            <a:extLst>
              <a:ext uri="{FF2B5EF4-FFF2-40B4-BE49-F238E27FC236}">
                <a16:creationId xmlns:a16="http://schemas.microsoft.com/office/drawing/2014/main" id="{AA4A9C82-77F5-B095-974F-CDA5458EC23C}"/>
              </a:ext>
            </a:extLst>
          </p:cNvPr>
          <p:cNvSpPr>
            <a:spLocks noGrp="1"/>
          </p:cNvSpPr>
          <p:nvPr>
            <p:ph type="body" sz="quarter" idx="13"/>
          </p:nvPr>
        </p:nvSpPr>
        <p:spPr>
          <a:xfrm>
            <a:off x="205273" y="941581"/>
            <a:ext cx="6900862" cy="415925"/>
          </a:xfrm>
        </p:spPr>
        <p:txBody>
          <a:bodyPr/>
          <a:lstStyle/>
          <a:p>
            <a:r>
              <a:rPr lang="en-US" sz="1400" dirty="0">
                <a:solidFill>
                  <a:schemeClr val="accent2">
                    <a:lumMod val="60000"/>
                    <a:lumOff val="40000"/>
                  </a:schemeClr>
                </a:solidFill>
                <a:effectLst/>
                <a:cs typeface="Arial" panose="020B0604020202020204" pitchFamily="34" charset="0"/>
              </a:rPr>
              <a:t>An organism found in the park is a sustainable protein on Earth and in space</a:t>
            </a:r>
          </a:p>
          <a:p>
            <a:endParaRPr lang="en-US" dirty="0"/>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66873" y="1547929"/>
            <a:ext cx="4377128" cy="2918085"/>
          </a:xfrm>
          <a:prstGeom prst="rect">
            <a:avLst/>
          </a:prstGeom>
        </p:spPr>
      </p:pic>
      <p:sp>
        <p:nvSpPr>
          <p:cNvPr id="3" name="Text Placeholder 2">
            <a:extLst>
              <a:ext uri="{FF2B5EF4-FFF2-40B4-BE49-F238E27FC236}">
                <a16:creationId xmlns:a16="http://schemas.microsoft.com/office/drawing/2014/main" id="{D7DBD785-F092-840B-5A69-BD21109271E9}"/>
              </a:ext>
            </a:extLst>
          </p:cNvPr>
          <p:cNvSpPr txBox="1">
            <a:spLocks/>
          </p:cNvSpPr>
          <p:nvPr/>
        </p:nvSpPr>
        <p:spPr>
          <a:xfrm>
            <a:off x="154057" y="1647265"/>
            <a:ext cx="342956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indent="0">
              <a:buNone/>
            </a:pPr>
            <a:r>
              <a:rPr lang="en-US" dirty="0">
                <a:solidFill>
                  <a:schemeClr val="accent2">
                    <a:lumMod val="60000"/>
                    <a:lumOff val="40000"/>
                  </a:schemeClr>
                </a:solidFill>
              </a:rPr>
              <a:t>NASA Headquarters</a:t>
            </a:r>
          </a:p>
          <a:p>
            <a:r>
              <a:rPr lang="en-US" kern="0" dirty="0">
                <a:solidFill>
                  <a:schemeClr val="accent2">
                    <a:lumMod val="60000"/>
                    <a:lumOff val="40000"/>
                  </a:schemeClr>
                </a:solidFill>
              </a:rPr>
              <a:t>Nature’s </a:t>
            </a:r>
            <a:r>
              <a:rPr lang="en-US" kern="0" dirty="0" err="1">
                <a:solidFill>
                  <a:schemeClr val="accent2">
                    <a:lumMod val="60000"/>
                    <a:lumOff val="40000"/>
                  </a:schemeClr>
                </a:solidFill>
              </a:rPr>
              <a:t>Fynd</a:t>
            </a:r>
            <a:r>
              <a:rPr lang="en-US" kern="0" dirty="0">
                <a:solidFill>
                  <a:schemeClr val="accent2">
                    <a:lumMod val="60000"/>
                    <a:lumOff val="40000"/>
                  </a:schemeClr>
                </a:solidFill>
              </a:rPr>
              <a:t>: Chicago, IL</a:t>
            </a:r>
          </a:p>
          <a:p>
            <a:endParaRPr lang="en-US" kern="0" dirty="0"/>
          </a:p>
          <a:p>
            <a:r>
              <a:rPr lang="en-US" sz="1600" dirty="0">
                <a:solidFill>
                  <a:srgbClr val="FFFFFF"/>
                </a:solidFill>
                <a:effectLst/>
                <a:latin typeface="Helvetica Neue LT Std" panose="020B0604020202020204" pitchFamily="34" charset="77"/>
              </a:rPr>
              <a:t>A microbe found in Yellowstone National Park during NASA-funded research is now the basis of a fungal protein from which Chicago-based Nature’s </a:t>
            </a:r>
            <a:r>
              <a:rPr lang="en-US" sz="1600" dirty="0" err="1">
                <a:solidFill>
                  <a:srgbClr val="FFFFFF"/>
                </a:solidFill>
                <a:effectLst/>
                <a:latin typeface="Helvetica Neue LT Std" panose="020B0604020202020204" pitchFamily="34" charset="77"/>
              </a:rPr>
              <a:t>Fynd</a:t>
            </a:r>
            <a:r>
              <a:rPr lang="en-US" sz="1600" dirty="0">
                <a:solidFill>
                  <a:srgbClr val="FFFFFF"/>
                </a:solidFill>
                <a:effectLst/>
                <a:latin typeface="Helvetica Neue LT Std" panose="020B0604020202020204" pitchFamily="34" charset="77"/>
              </a:rPr>
              <a:t> produces meat-alternative breakfast patties and non-dairy cream cheese. </a:t>
            </a:r>
          </a:p>
        </p:txBody>
      </p:sp>
      <p:pic>
        <p:nvPicPr>
          <p:cNvPr id="9" name="Picture 8" descr="A picture containing text, cup, container, can&#10;&#10;Description automatically generated">
            <a:extLst>
              <a:ext uri="{FF2B5EF4-FFF2-40B4-BE49-F238E27FC236}">
                <a16:creationId xmlns:a16="http://schemas.microsoft.com/office/drawing/2014/main" id="{93F2E5D3-CB38-BFDC-9F57-0B5CAA8711C9}"/>
              </a:ext>
            </a:extLst>
          </p:cNvPr>
          <p:cNvPicPr>
            <a:picLocks noChangeAspect="1"/>
          </p:cNvPicPr>
          <p:nvPr/>
        </p:nvPicPr>
        <p:blipFill>
          <a:blip r:embed="rId3"/>
          <a:stretch>
            <a:fillRect/>
          </a:stretch>
        </p:blipFill>
        <p:spPr>
          <a:xfrm>
            <a:off x="3470223" y="1357505"/>
            <a:ext cx="2905764" cy="2017891"/>
          </a:xfrm>
          <a:prstGeom prst="rect">
            <a:avLst/>
          </a:prstGeom>
        </p:spPr>
      </p:pic>
    </p:spTree>
    <p:extLst>
      <p:ext uri="{BB962C8B-B14F-4D97-AF65-F5344CB8AC3E}">
        <p14:creationId xmlns:p14="http://schemas.microsoft.com/office/powerpoint/2010/main" val="320419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Ensuring Vitality</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549521" cy="3248925"/>
          </a:xfrm>
        </p:spPr>
        <p:txBody>
          <a:bodyPr/>
          <a:lstStyle/>
          <a:p>
            <a:r>
              <a:rPr lang="en-US" dirty="0">
                <a:solidFill>
                  <a:schemeClr val="accent2">
                    <a:lumMod val="60000"/>
                    <a:lumOff val="40000"/>
                  </a:schemeClr>
                </a:solidFill>
                <a:latin typeface="Arial" panose="020B0604020202020204" pitchFamily="34" charset="0"/>
                <a:cs typeface="Arial" panose="020B0604020202020204" pitchFamily="34" charset="0"/>
              </a:rPr>
              <a:t>Jet Propulsion Laboratory</a:t>
            </a:r>
          </a:p>
          <a:p>
            <a:r>
              <a:rPr lang="en-US" b="0" i="0" u="none" strike="noStrike" dirty="0">
                <a:solidFill>
                  <a:schemeClr val="accent2">
                    <a:lumMod val="60000"/>
                    <a:lumOff val="40000"/>
                  </a:schemeClr>
                </a:solidFill>
                <a:effectLst/>
                <a:latin typeface="Arial" panose="020B0604020202020204" pitchFamily="34" charset="0"/>
                <a:cs typeface="Arial" panose="020B0604020202020204" pitchFamily="34" charset="0"/>
              </a:rPr>
              <a:t>STARK Industries</a:t>
            </a:r>
            <a:r>
              <a:rPr lang="en-US" dirty="0">
                <a:solidFill>
                  <a:schemeClr val="accent2">
                    <a:lumMod val="60000"/>
                    <a:lumOff val="40000"/>
                  </a:schemeClr>
                </a:solidFill>
                <a:latin typeface="Arial" panose="020B0604020202020204" pitchFamily="34" charset="0"/>
                <a:cs typeface="Arial" panose="020B0604020202020204" pitchFamily="34" charset="0"/>
              </a:rPr>
              <a:t>: San Francisco, CA</a:t>
            </a:r>
          </a:p>
          <a:p>
            <a:pPr marL="0" indent="0">
              <a:buNone/>
            </a:pPr>
            <a:endParaRPr lang="en-US" dirty="0"/>
          </a:p>
          <a:p>
            <a:r>
              <a:rPr lang="en-US" sz="1600" dirty="0">
                <a:solidFill>
                  <a:srgbClr val="FFFFFF"/>
                </a:solidFill>
                <a:effectLst/>
                <a:latin typeface="Arial" panose="020B0604020202020204" pitchFamily="34" charset="0"/>
                <a:cs typeface="Arial" panose="020B0604020202020204" pitchFamily="34" charset="0"/>
              </a:rPr>
              <a:t>STARK Industries of Columbus, Ohio, licensed VITAL from NASA and spun off new company Spiritus Medical to distribute the ventilator around the world.</a:t>
            </a:r>
          </a:p>
        </p:txBody>
      </p:sp>
      <p:pic>
        <p:nvPicPr>
          <p:cNvPr id="4" name="Picture 3" descr="A person standing next to a box&#10;&#10;Description automatically generated with medium confidence">
            <a:extLst>
              <a:ext uri="{FF2B5EF4-FFF2-40B4-BE49-F238E27FC236}">
                <a16:creationId xmlns:a16="http://schemas.microsoft.com/office/drawing/2014/main" id="{6750ECE6-B85D-0DE5-A1B9-F655859B13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1533" y="1047750"/>
            <a:ext cx="2598102" cy="3335064"/>
          </a:xfrm>
          <a:prstGeom prst="rect">
            <a:avLst/>
          </a:prstGeom>
        </p:spPr>
      </p:pic>
    </p:spTree>
    <p:extLst>
      <p:ext uri="{BB962C8B-B14F-4D97-AF65-F5344CB8AC3E}">
        <p14:creationId xmlns:p14="http://schemas.microsoft.com/office/powerpoint/2010/main" val="206868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Giant Batteries Deliver Renewable Energy When It’s Needed</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6" y="1654471"/>
            <a:ext cx="4155744" cy="3618977"/>
          </a:xfrm>
        </p:spPr>
        <p:txBody>
          <a:bodyPr/>
          <a:lstStyle/>
          <a:p>
            <a:pPr marL="0" indent="0">
              <a:buNone/>
            </a:pPr>
            <a:r>
              <a:rPr lang="en-US" dirty="0">
                <a:solidFill>
                  <a:schemeClr val="accent2">
                    <a:lumMod val="60000"/>
                    <a:lumOff val="40000"/>
                  </a:schemeClr>
                </a:solidFill>
              </a:rPr>
              <a:t>NASA Headquarters</a:t>
            </a:r>
          </a:p>
          <a:p>
            <a:r>
              <a:rPr lang="en-US" dirty="0">
                <a:solidFill>
                  <a:schemeClr val="accent2">
                    <a:lumMod val="60000"/>
                    <a:lumOff val="40000"/>
                  </a:schemeClr>
                </a:solidFill>
              </a:rPr>
              <a:t>ESS: </a:t>
            </a:r>
            <a:r>
              <a:rPr lang="en-US" sz="1800" dirty="0">
                <a:solidFill>
                  <a:schemeClr val="accent2">
                    <a:lumMod val="60000"/>
                    <a:lumOff val="40000"/>
                  </a:schemeClr>
                </a:solidFill>
                <a:effectLst/>
                <a:latin typeface="Helvetica Neue LT Std" panose="020B0604020202020204" pitchFamily="34" charset="77"/>
              </a:rPr>
              <a:t>Wilsonville, OR</a:t>
            </a:r>
            <a:endParaRPr lang="en-US" dirty="0">
              <a:solidFill>
                <a:schemeClr val="accent2">
                  <a:lumMod val="60000"/>
                  <a:lumOff val="40000"/>
                </a:schemeClr>
              </a:solidFill>
            </a:endParaRPr>
          </a:p>
          <a:p>
            <a:endParaRPr lang="en-US" dirty="0"/>
          </a:p>
          <a:p>
            <a:r>
              <a:rPr lang="en-US" sz="1600" dirty="0">
                <a:solidFill>
                  <a:srgbClr val="FFFFFF"/>
                </a:solidFill>
                <a:effectLst/>
                <a:latin typeface="Helvetica Neue LT Std" panose="020B0604020202020204" pitchFamily="34" charset="77"/>
              </a:rPr>
              <a:t>Wilsonville, Oregon-based ESS drew from NASA research to develop an all-natural, nontoxic flow battery that can store energy from wind and sunlight and deliver it when it’s needed. </a:t>
            </a:r>
          </a:p>
        </p:txBody>
      </p:sp>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06462" y="1359877"/>
            <a:ext cx="4337538" cy="3285551"/>
          </a:xfrm>
          <a:prstGeom prst="rect">
            <a:avLst/>
          </a:prstGeom>
        </p:spPr>
      </p:pic>
      <p:sp>
        <p:nvSpPr>
          <p:cNvPr id="8" name="Rectangle 7">
            <a:extLst>
              <a:ext uri="{FF2B5EF4-FFF2-40B4-BE49-F238E27FC236}">
                <a16:creationId xmlns:a16="http://schemas.microsoft.com/office/drawing/2014/main" id="{0A697E7D-1A6B-3047-ACED-C116A6C94479}"/>
              </a:ext>
            </a:extLst>
          </p:cNvPr>
          <p:cNvSpPr/>
          <p:nvPr/>
        </p:nvSpPr>
        <p:spPr>
          <a:xfrm>
            <a:off x="200946" y="914477"/>
            <a:ext cx="5663552" cy="307777"/>
          </a:xfrm>
          <a:prstGeom prst="rect">
            <a:avLst/>
          </a:prstGeom>
        </p:spPr>
        <p:txBody>
          <a:bodyPr wrap="square">
            <a:spAutoFit/>
          </a:bodyPr>
          <a:lstStyle/>
          <a:p>
            <a:r>
              <a:rPr lang="en-US" sz="1400" dirty="0">
                <a:solidFill>
                  <a:schemeClr val="accent2">
                    <a:lumMod val="60000"/>
                    <a:lumOff val="40000"/>
                  </a:schemeClr>
                </a:solidFill>
                <a:effectLst/>
                <a:cs typeface="Arial" panose="020B0604020202020204" pitchFamily="34" charset="0"/>
              </a:rPr>
              <a:t>Flow battery company revives NASA research after nearly 50 years</a:t>
            </a:r>
          </a:p>
        </p:txBody>
      </p:sp>
    </p:spTree>
    <p:extLst>
      <p:ext uri="{BB962C8B-B14F-4D97-AF65-F5344CB8AC3E}">
        <p14:creationId xmlns:p14="http://schemas.microsoft.com/office/powerpoint/2010/main" val="244536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Cloning Metal Parts for Space and Earth</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5" y="1654471"/>
            <a:ext cx="4437095" cy="3073837"/>
          </a:xfrm>
        </p:spPr>
        <p:txBody>
          <a:bodyPr/>
          <a:lstStyle/>
          <a:p>
            <a:pPr marL="0" indent="0">
              <a:buNone/>
            </a:pPr>
            <a:r>
              <a:rPr lang="en-US" dirty="0">
                <a:solidFill>
                  <a:schemeClr val="accent2">
                    <a:lumMod val="60000"/>
                    <a:lumOff val="40000"/>
                  </a:schemeClr>
                </a:solidFill>
              </a:rPr>
              <a:t>Jet Propulsion Laboratory </a:t>
            </a:r>
          </a:p>
          <a:p>
            <a:r>
              <a:rPr lang="en-US" sz="1800" dirty="0">
                <a:solidFill>
                  <a:schemeClr val="accent2">
                    <a:lumMod val="60000"/>
                    <a:lumOff val="40000"/>
                  </a:schemeClr>
                </a:solidFill>
                <a:effectLst/>
                <a:latin typeface="Helvetica Neue LT Std" panose="020B0604020202020204" pitchFamily="34" charset="77"/>
              </a:rPr>
              <a:t>Sentient Science</a:t>
            </a:r>
            <a:r>
              <a:rPr lang="en-US" dirty="0">
                <a:solidFill>
                  <a:schemeClr val="accent2">
                    <a:lumMod val="60000"/>
                    <a:lumOff val="40000"/>
                  </a:schemeClr>
                </a:solidFill>
              </a:rPr>
              <a:t>: </a:t>
            </a:r>
            <a:r>
              <a:rPr lang="en-US" sz="1800" dirty="0">
                <a:solidFill>
                  <a:schemeClr val="accent2">
                    <a:lumMod val="60000"/>
                    <a:lumOff val="40000"/>
                  </a:schemeClr>
                </a:solidFill>
                <a:effectLst/>
                <a:latin typeface="Helvetica Neue LT Std" panose="020B0604020202020204" pitchFamily="34" charset="77"/>
              </a:rPr>
              <a:t>Buffalo</a:t>
            </a:r>
            <a:r>
              <a:rPr lang="en-US" dirty="0">
                <a:solidFill>
                  <a:schemeClr val="accent2">
                    <a:lumMod val="60000"/>
                    <a:lumOff val="40000"/>
                  </a:schemeClr>
                </a:solidFill>
              </a:rPr>
              <a:t>, NY</a:t>
            </a:r>
          </a:p>
          <a:p>
            <a:endParaRPr lang="en-US" dirty="0"/>
          </a:p>
          <a:p>
            <a:r>
              <a:rPr lang="en-US" sz="1600" dirty="0">
                <a:solidFill>
                  <a:srgbClr val="FFFFFF"/>
                </a:solidFill>
                <a:effectLst/>
                <a:latin typeface="Helvetica Neue LT Std" panose="020B0604020202020204" pitchFamily="34" charset="77"/>
              </a:rPr>
              <a:t>A physics-based modeling program partly funded by NASA STTR contracts, called </a:t>
            </a:r>
            <a:r>
              <a:rPr lang="en-US" sz="1600" dirty="0" err="1">
                <a:solidFill>
                  <a:srgbClr val="FFFFFF"/>
                </a:solidFill>
                <a:effectLst/>
                <a:latin typeface="Helvetica Neue LT Std" panose="020B0604020202020204" pitchFamily="34" charset="77"/>
              </a:rPr>
              <a:t>DigitalClone</a:t>
            </a:r>
            <a:r>
              <a:rPr lang="en-US" sz="1600" dirty="0">
                <a:solidFill>
                  <a:srgbClr val="FFFFFF"/>
                </a:solidFill>
                <a:effectLst/>
                <a:latin typeface="Helvetica Neue LT Std" panose="020B0604020202020204" pitchFamily="34" charset="77"/>
              </a:rPr>
              <a:t> for Additive Manufacturing, tests virtual metal parts before fabrication. Many industries can benefit from the cloud-based software developed by Buffalo, New York-based Sentient Science.</a:t>
            </a:r>
          </a:p>
        </p:txBody>
      </p:sp>
      <p:sp>
        <p:nvSpPr>
          <p:cNvPr id="4" name="Text Placeholder 3">
            <a:extLst>
              <a:ext uri="{FF2B5EF4-FFF2-40B4-BE49-F238E27FC236}">
                <a16:creationId xmlns:a16="http://schemas.microsoft.com/office/drawing/2014/main" id="{5BD35205-2530-B9D0-E2E5-DE0EC30E8FAE}"/>
              </a:ext>
            </a:extLst>
          </p:cNvPr>
          <p:cNvSpPr>
            <a:spLocks noGrp="1"/>
          </p:cNvSpPr>
          <p:nvPr>
            <p:ph type="body" sz="quarter" idx="13"/>
          </p:nvPr>
        </p:nvSpPr>
        <p:spPr/>
        <p:txBody>
          <a:bodyPr/>
          <a:lstStyle/>
          <a:p>
            <a:pPr marL="0" indent="0"/>
            <a:r>
              <a:rPr lang="en-US" sz="1400" dirty="0">
                <a:solidFill>
                  <a:schemeClr val="accent2">
                    <a:lumMod val="60000"/>
                    <a:lumOff val="40000"/>
                  </a:schemeClr>
                </a:solidFill>
                <a:effectLst/>
                <a:cs typeface="Arial" panose="020B0604020202020204" pitchFamily="34" charset="0"/>
              </a:rPr>
              <a:t>Software for modeling metal parts before 3D printing speeds development, cuts costs for NASA and business </a:t>
            </a:r>
          </a:p>
          <a:p>
            <a:pPr marL="0" indent="0"/>
            <a:endParaRPr lang="en-US" dirty="0"/>
          </a:p>
        </p:txBody>
      </p:sp>
      <p:pic>
        <p:nvPicPr>
          <p:cNvPr id="11" name="Picture 10" descr="A picture containing engine, dirty&#10;&#10;Description automatically generated">
            <a:extLst>
              <a:ext uri="{FF2B5EF4-FFF2-40B4-BE49-F238E27FC236}">
                <a16:creationId xmlns:a16="http://schemas.microsoft.com/office/drawing/2014/main" id="{CDB9DA9F-B5D1-2C3A-A0E2-1678DBFDED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6"/>
          <a:stretch/>
        </p:blipFill>
        <p:spPr>
          <a:xfrm>
            <a:off x="5153135" y="1249821"/>
            <a:ext cx="3990865" cy="3270739"/>
          </a:xfrm>
          <a:prstGeom prst="rect">
            <a:avLst/>
          </a:prstGeom>
        </p:spPr>
      </p:pic>
    </p:spTree>
    <p:extLst>
      <p:ext uri="{BB962C8B-B14F-4D97-AF65-F5344CB8AC3E}">
        <p14:creationId xmlns:p14="http://schemas.microsoft.com/office/powerpoint/2010/main" val="4273316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7" y="84535"/>
            <a:ext cx="5398778" cy="510778"/>
          </a:xfrm>
        </p:spPr>
        <p:txBody>
          <a:bodyPr/>
          <a:lstStyle/>
          <a:p>
            <a:r>
              <a:rPr lang="en-US" dirty="0">
                <a:solidFill>
                  <a:srgbClr val="FFFFFF"/>
                </a:solidFill>
                <a:effectLst/>
                <a:latin typeface="Helvetica Neue LT Std" panose="020B0604020202020204" pitchFamily="34" charset="77"/>
              </a:rPr>
              <a:t>NASA Research Illuminates Medical Uses of Light</a:t>
            </a: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81795" y="1654471"/>
            <a:ext cx="4632482" cy="3618977"/>
          </a:xfrm>
        </p:spPr>
        <p:txBody>
          <a:bodyPr/>
          <a:lstStyle/>
          <a:p>
            <a:r>
              <a:rPr lang="en-US" kern="0" dirty="0">
                <a:solidFill>
                  <a:schemeClr val="accent2">
                    <a:lumMod val="60000"/>
                    <a:lumOff val="40000"/>
                  </a:schemeClr>
                </a:solidFill>
              </a:rPr>
              <a:t>Marshall Space Flight Center</a:t>
            </a:r>
          </a:p>
          <a:p>
            <a:r>
              <a:rPr lang="en-US" sz="1800" dirty="0">
                <a:solidFill>
                  <a:schemeClr val="accent2">
                    <a:lumMod val="60000"/>
                    <a:lumOff val="40000"/>
                  </a:schemeClr>
                </a:solidFill>
                <a:effectLst/>
                <a:latin typeface="Helvetica Neue LT Std" panose="020B0604020202020204" pitchFamily="34" charset="77"/>
              </a:rPr>
              <a:t>Multi Radiance Medical</a:t>
            </a:r>
            <a:r>
              <a:rPr lang="en-US" kern="0" dirty="0">
                <a:solidFill>
                  <a:schemeClr val="accent2">
                    <a:lumMod val="60000"/>
                    <a:lumOff val="40000"/>
                  </a:schemeClr>
                </a:solidFill>
              </a:rPr>
              <a:t>: </a:t>
            </a:r>
            <a:r>
              <a:rPr lang="en-US" dirty="0">
                <a:solidFill>
                  <a:schemeClr val="accent2">
                    <a:lumMod val="60000"/>
                    <a:lumOff val="40000"/>
                  </a:schemeClr>
                </a:solidFill>
              </a:rPr>
              <a:t>Solon</a:t>
            </a:r>
            <a:r>
              <a:rPr lang="en-US" kern="0" dirty="0">
                <a:solidFill>
                  <a:schemeClr val="accent2">
                    <a:lumMod val="60000"/>
                    <a:lumOff val="40000"/>
                  </a:schemeClr>
                </a:solidFill>
              </a:rPr>
              <a:t>, OH</a:t>
            </a:r>
          </a:p>
          <a:p>
            <a:endParaRPr lang="en-US" dirty="0"/>
          </a:p>
          <a:p>
            <a:r>
              <a:rPr lang="en-US" sz="1600" dirty="0">
                <a:solidFill>
                  <a:srgbClr val="FFFFFF"/>
                </a:solidFill>
                <a:effectLst/>
                <a:latin typeface="Helvetica Neue LT Std" panose="020B0604020202020204" pitchFamily="34" charset="77"/>
              </a:rPr>
              <a:t>Multi Radiance Medical of Solon, Ohio, builds light-therapy devices based in part on NASA-funded research. NASA helped with experiments confirming the efficacy of light treatments for certain health applications and proving they could use safe, portable LED technology.</a:t>
            </a:r>
          </a:p>
        </p:txBody>
      </p:sp>
      <p:sp>
        <p:nvSpPr>
          <p:cNvPr id="3" name="Rectangle 2">
            <a:extLst>
              <a:ext uri="{FF2B5EF4-FFF2-40B4-BE49-F238E27FC236}">
                <a16:creationId xmlns:a16="http://schemas.microsoft.com/office/drawing/2014/main" id="{B3283387-ECE5-585E-5E23-2F5A8EA5ED96}"/>
              </a:ext>
            </a:extLst>
          </p:cNvPr>
          <p:cNvSpPr/>
          <p:nvPr/>
        </p:nvSpPr>
        <p:spPr>
          <a:xfrm>
            <a:off x="200946" y="914477"/>
            <a:ext cx="5663552" cy="523220"/>
          </a:xfrm>
          <a:prstGeom prst="rect">
            <a:avLst/>
          </a:prstGeom>
        </p:spPr>
        <p:txBody>
          <a:bodyPr wrap="square">
            <a:spAutoFit/>
          </a:bodyPr>
          <a:lstStyle/>
          <a:p>
            <a:r>
              <a:rPr lang="en-US" sz="1400" dirty="0">
                <a:solidFill>
                  <a:schemeClr val="accent2">
                    <a:lumMod val="60000"/>
                    <a:lumOff val="40000"/>
                  </a:schemeClr>
                </a:solidFill>
                <a:effectLst/>
                <a:cs typeface="Arial" panose="020B0604020202020204" pitchFamily="34" charset="0"/>
              </a:rPr>
              <a:t>Experimentation helped demystify, legitimize, and simplify medical uses for long-known but little-understood light therapy</a:t>
            </a:r>
          </a:p>
        </p:txBody>
      </p:sp>
      <p:pic>
        <p:nvPicPr>
          <p:cNvPr id="11" name="Picture 10" descr="A dog with a bottle in its mouth&#10;&#10;Description automatically generated with low confidence">
            <a:extLst>
              <a:ext uri="{FF2B5EF4-FFF2-40B4-BE49-F238E27FC236}">
                <a16:creationId xmlns:a16="http://schemas.microsoft.com/office/drawing/2014/main" id="{673C4B08-3A84-FEC3-233B-9E69F7A990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23877" y="1344246"/>
            <a:ext cx="3720123" cy="2114185"/>
          </a:xfrm>
          <a:prstGeom prst="rect">
            <a:avLst/>
          </a:prstGeom>
        </p:spPr>
      </p:pic>
      <p:pic>
        <p:nvPicPr>
          <p:cNvPr id="8" name="Picture 7">
            <a:extLst>
              <a:ext uri="{FF2B5EF4-FFF2-40B4-BE49-F238E27FC236}">
                <a16:creationId xmlns:a16="http://schemas.microsoft.com/office/drawing/2014/main" id="{5FB82DF6-4B01-4A1A-10F1-54127C6E8F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0585" y="2866673"/>
            <a:ext cx="2243015" cy="2016043"/>
          </a:xfrm>
          <a:prstGeom prst="rect">
            <a:avLst/>
          </a:prstGeom>
        </p:spPr>
      </p:pic>
    </p:spTree>
    <p:extLst>
      <p:ext uri="{BB962C8B-B14F-4D97-AF65-F5344CB8AC3E}">
        <p14:creationId xmlns:p14="http://schemas.microsoft.com/office/powerpoint/2010/main" val="2809770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10;&#10;Description automatically generated">
            <a:extLst>
              <a:ext uri="{FF2B5EF4-FFF2-40B4-BE49-F238E27FC236}">
                <a16:creationId xmlns:a16="http://schemas.microsoft.com/office/drawing/2014/main" id="{EC6BE839-E945-2A67-99F4-BF51C73D76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0328" y="1161738"/>
            <a:ext cx="3983672" cy="3532157"/>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With NASA’s Help, the Moon Becomes a Commercial Destination</a:t>
            </a: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34905" y="1647265"/>
            <a:ext cx="4906017" cy="3176190"/>
          </a:xfrm>
        </p:spPr>
        <p:txBody>
          <a:bodyPr/>
          <a:lstStyle/>
          <a:p>
            <a:r>
              <a:rPr lang="en-US" dirty="0">
                <a:solidFill>
                  <a:schemeClr val="accent2">
                    <a:lumMod val="60000"/>
                    <a:lumOff val="40000"/>
                  </a:schemeClr>
                </a:solidFill>
              </a:rPr>
              <a:t>Johnson Space Center</a:t>
            </a:r>
          </a:p>
          <a:p>
            <a:r>
              <a:rPr lang="en-US" sz="1800" dirty="0">
                <a:solidFill>
                  <a:schemeClr val="accent2">
                    <a:lumMod val="60000"/>
                    <a:lumOff val="40000"/>
                  </a:schemeClr>
                </a:solidFill>
                <a:effectLst/>
                <a:latin typeface="Helvetica Neue LT Std" panose="020B0604020202020204" pitchFamily="34" charset="77"/>
              </a:rPr>
              <a:t>Intuitive Machines</a:t>
            </a:r>
            <a:r>
              <a:rPr lang="en-US" dirty="0">
                <a:solidFill>
                  <a:schemeClr val="accent2">
                    <a:lumMod val="60000"/>
                    <a:lumOff val="40000"/>
                  </a:schemeClr>
                </a:solidFill>
              </a:rPr>
              <a:t>: Houston, TX</a:t>
            </a:r>
          </a:p>
          <a:p>
            <a:endParaRPr lang="en-US" dirty="0"/>
          </a:p>
          <a:p>
            <a:r>
              <a:rPr lang="en-US" sz="1600" dirty="0">
                <a:solidFill>
                  <a:srgbClr val="FFFFFF"/>
                </a:solidFill>
                <a:effectLst/>
                <a:latin typeface="Helvetica Neue LT Std" panose="020B0604020202020204" pitchFamily="34" charset="77"/>
              </a:rPr>
              <a:t>Former NASA engineers at Houston-based Intuitive Machines created a lunar lander by applying both their experience building a NASA lander and support from NASA’s Commercial Lunar Payload Services program. The Nova-C will carry commercial and NASA payloads to the Moon.</a:t>
            </a:r>
          </a:p>
        </p:txBody>
      </p:sp>
      <p:sp>
        <p:nvSpPr>
          <p:cNvPr id="9" name="Rectangle 8">
            <a:extLst>
              <a:ext uri="{FF2B5EF4-FFF2-40B4-BE49-F238E27FC236}">
                <a16:creationId xmlns:a16="http://schemas.microsoft.com/office/drawing/2014/main" id="{A18A1F93-E52B-5C47-9F55-33F380103240}"/>
              </a:ext>
            </a:extLst>
          </p:cNvPr>
          <p:cNvSpPr/>
          <p:nvPr/>
        </p:nvSpPr>
        <p:spPr>
          <a:xfrm>
            <a:off x="200946" y="914477"/>
            <a:ext cx="7633586" cy="307777"/>
          </a:xfrm>
          <a:prstGeom prst="rect">
            <a:avLst/>
          </a:prstGeom>
        </p:spPr>
        <p:txBody>
          <a:bodyPr wrap="square">
            <a:spAutoFit/>
          </a:bodyPr>
          <a:lstStyle/>
          <a:p>
            <a:r>
              <a:rPr lang="en-US" sz="1400" dirty="0">
                <a:solidFill>
                  <a:schemeClr val="accent2">
                    <a:lumMod val="60000"/>
                    <a:lumOff val="40000"/>
                  </a:schemeClr>
                </a:solidFill>
                <a:effectLst/>
                <a:cs typeface="Arial" panose="020B0604020202020204" pitchFamily="34" charset="0"/>
              </a:rPr>
              <a:t>First of many commercial landers are headed to the Moon, paving the way for future missions</a:t>
            </a:r>
          </a:p>
        </p:txBody>
      </p:sp>
    </p:spTree>
    <p:extLst>
      <p:ext uri="{BB962C8B-B14F-4D97-AF65-F5344CB8AC3E}">
        <p14:creationId xmlns:p14="http://schemas.microsoft.com/office/powerpoint/2010/main" val="1969987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59665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Jet Propulsion Laboratory</a:t>
            </a:r>
          </a:p>
          <a:p>
            <a:r>
              <a:rPr lang="en-US" sz="1800" dirty="0">
                <a:solidFill>
                  <a:schemeClr val="accent2">
                    <a:lumMod val="60000"/>
                    <a:lumOff val="40000"/>
                  </a:schemeClr>
                </a:solidFill>
                <a:effectLst/>
                <a:latin typeface="Helvetica Neue LT Std" panose="020B0604020202020204" pitchFamily="34" charset="77"/>
              </a:rPr>
              <a:t>SpecOps Group</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Helvetica Neue LT Std" panose="020B0604020202020204" pitchFamily="34" charset="77"/>
              </a:rPr>
              <a:t>Sarasota</a:t>
            </a:r>
            <a:r>
              <a:rPr lang="en-US" kern="0" dirty="0">
                <a:solidFill>
                  <a:schemeClr val="accent2">
                    <a:lumMod val="60000"/>
                    <a:lumOff val="40000"/>
                  </a:schemeClr>
                </a:solidFill>
              </a:rPr>
              <a:t>, NY</a:t>
            </a:r>
          </a:p>
          <a:p>
            <a:endParaRPr lang="en-US" kern="0" dirty="0"/>
          </a:p>
          <a:p>
            <a:r>
              <a:rPr lang="en-US" sz="1600" dirty="0">
                <a:solidFill>
                  <a:srgbClr val="FFFFFF"/>
                </a:solidFill>
                <a:effectLst/>
                <a:latin typeface="Helvetica Neue LT Std" panose="020B0604020202020204" pitchFamily="34" charset="77"/>
              </a:rPr>
              <a:t>SpecOps Group of Sarasota, Florida, licensed a technology NASA developed to find people buried under dense material or rubble after a natural disaster and is now selling </a:t>
            </a:r>
            <a:br>
              <a:rPr lang="en-US" sz="1600" dirty="0">
                <a:solidFill>
                  <a:srgbClr val="FFFFFF"/>
                </a:solidFill>
                <a:effectLst/>
                <a:latin typeface="Helvetica Neue LT Std" panose="020B0604020202020204" pitchFamily="34" charset="77"/>
              </a:rPr>
            </a:br>
            <a:r>
              <a:rPr lang="en-US" sz="1600" dirty="0">
                <a:solidFill>
                  <a:srgbClr val="FFFFFF"/>
                </a:solidFill>
                <a:effectLst/>
                <a:latin typeface="Helvetica Neue LT Std" panose="020B0604020202020204" pitchFamily="34" charset="77"/>
              </a:rPr>
              <a:t>a version to public safety departments around the world.</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FINDER Finds Its Way into Rescuers’ Toolkits</a:t>
            </a:r>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p:txBody>
          <a:bodyPr/>
          <a:lstStyle/>
          <a:p>
            <a:r>
              <a:rPr lang="en-US" dirty="0">
                <a:effectLst/>
                <a:latin typeface="Arial" panose="020B0604020202020204" pitchFamily="34" charset="0"/>
                <a:cs typeface="Arial" panose="020B0604020202020204" pitchFamily="34" charset="0"/>
              </a:rPr>
              <a:t>NASA-designed technology helps find trapped individuals in the wake of disaster</a:t>
            </a:r>
          </a:p>
        </p:txBody>
      </p:sp>
      <p:pic>
        <p:nvPicPr>
          <p:cNvPr id="5" name="Picture 4">
            <a:extLst>
              <a:ext uri="{FF2B5EF4-FFF2-40B4-BE49-F238E27FC236}">
                <a16:creationId xmlns:a16="http://schemas.microsoft.com/office/drawing/2014/main" id="{2EA114C6-CA62-C58E-F251-F0BE10F04A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51929" y="1309147"/>
            <a:ext cx="3792071" cy="2525206"/>
          </a:xfrm>
          <a:prstGeom prst="rect">
            <a:avLst/>
          </a:prstGeom>
        </p:spPr>
      </p:pic>
      <p:pic>
        <p:nvPicPr>
          <p:cNvPr id="7" name="Picture 6" descr="A picture containing orange&#10;&#10;Description automatically generated">
            <a:extLst>
              <a:ext uri="{FF2B5EF4-FFF2-40B4-BE49-F238E27FC236}">
                <a16:creationId xmlns:a16="http://schemas.microsoft.com/office/drawing/2014/main" id="{75819E3E-4A1D-A176-A47E-4146BFCFCF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393480">
            <a:off x="3407664" y="2645623"/>
            <a:ext cx="3096638" cy="2322478"/>
          </a:xfrm>
          <a:prstGeom prst="rect">
            <a:avLst/>
          </a:prstGeom>
        </p:spPr>
      </p:pic>
    </p:spTree>
    <p:extLst>
      <p:ext uri="{BB962C8B-B14F-4D97-AF65-F5344CB8AC3E}">
        <p14:creationId xmlns:p14="http://schemas.microsoft.com/office/powerpoint/2010/main" val="215575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647265"/>
            <a:ext cx="449760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Johnson Space Center</a:t>
            </a:r>
          </a:p>
          <a:p>
            <a:r>
              <a:rPr lang="en-US" kern="0" dirty="0">
                <a:solidFill>
                  <a:schemeClr val="accent2">
                    <a:lumMod val="60000"/>
                    <a:lumOff val="40000"/>
                  </a:schemeClr>
                </a:solidFill>
              </a:rPr>
              <a:t>Promega: </a:t>
            </a:r>
            <a:r>
              <a:rPr lang="en-US" sz="1800" dirty="0">
                <a:solidFill>
                  <a:schemeClr val="accent2">
                    <a:lumMod val="60000"/>
                    <a:lumOff val="40000"/>
                  </a:schemeClr>
                </a:solidFill>
                <a:effectLst/>
                <a:latin typeface="Helvetica Neue LT Std" panose="020B0604020202020204" pitchFamily="34" charset="77"/>
              </a:rPr>
              <a:t>Fitchburg</a:t>
            </a:r>
            <a:r>
              <a:rPr lang="en-US" kern="0" dirty="0">
                <a:solidFill>
                  <a:schemeClr val="accent2">
                    <a:lumMod val="60000"/>
                    <a:lumOff val="40000"/>
                  </a:schemeClr>
                </a:solidFill>
              </a:rPr>
              <a:t>, WI</a:t>
            </a:r>
          </a:p>
          <a:p>
            <a:endParaRPr lang="en-US" kern="0" dirty="0"/>
          </a:p>
          <a:p>
            <a:r>
              <a:rPr lang="en-US" sz="1600" dirty="0">
                <a:solidFill>
                  <a:srgbClr val="FFFFFF"/>
                </a:solidFill>
                <a:effectLst/>
                <a:latin typeface="Helvetica Neue LT Std" panose="020B0604020202020204" pitchFamily="34" charset="77"/>
              </a:rPr>
              <a:t>NASA-funded research found that certain segments of DNA can be used to measure the radiation damage astronauts experience while in space. Fitchburg, Wisconsin-based Promega used the technique to create </a:t>
            </a:r>
            <a:r>
              <a:rPr lang="en-US" sz="1600" dirty="0" err="1">
                <a:solidFill>
                  <a:srgbClr val="FFFFFF"/>
                </a:solidFill>
                <a:effectLst/>
                <a:latin typeface="Helvetica Neue LT Std" panose="020B0604020202020204" pitchFamily="34" charset="77"/>
              </a:rPr>
              <a:t>OncoMate</a:t>
            </a:r>
            <a:r>
              <a:rPr lang="en-US" sz="1600" dirty="0">
                <a:solidFill>
                  <a:srgbClr val="FFFFFF"/>
                </a:solidFill>
                <a:effectLst/>
                <a:latin typeface="Helvetica Neue LT Std" panose="020B0604020202020204" pitchFamily="34" charset="77"/>
              </a:rPr>
              <a:t> MSI Dx Analysis System, a diagnostic test that helps customize cancer treatment.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Space Radiation Research Fights Cancer </a:t>
            </a:r>
            <a:br>
              <a:rPr lang="en-US" dirty="0">
                <a:solidFill>
                  <a:srgbClr val="FFFFFF"/>
                </a:solidFill>
                <a:effectLst/>
                <a:latin typeface="Helvetica Neue LT Std" panose="020B0604020202020204" pitchFamily="34" charset="77"/>
              </a:rPr>
            </a:br>
            <a:r>
              <a:rPr lang="en-US" dirty="0">
                <a:solidFill>
                  <a:srgbClr val="FFFFFF"/>
                </a:solidFill>
                <a:effectLst/>
                <a:latin typeface="Helvetica Neue LT Std" panose="020B0604020202020204" pitchFamily="34" charset="77"/>
              </a:rPr>
              <a:t>on Earth</a:t>
            </a:r>
          </a:p>
        </p:txBody>
      </p:sp>
      <p:sp>
        <p:nvSpPr>
          <p:cNvPr id="11" name="Text Placeholder 10">
            <a:extLst>
              <a:ext uri="{FF2B5EF4-FFF2-40B4-BE49-F238E27FC236}">
                <a16:creationId xmlns:a16="http://schemas.microsoft.com/office/drawing/2014/main" id="{8DE18A85-8433-BD74-688D-D78BAEA402FF}"/>
              </a:ext>
            </a:extLst>
          </p:cNvPr>
          <p:cNvSpPr>
            <a:spLocks noGrp="1"/>
          </p:cNvSpPr>
          <p:nvPr>
            <p:ph type="body" sz="quarter" idx="13"/>
          </p:nvPr>
        </p:nvSpPr>
        <p:spPr>
          <a:xfrm>
            <a:off x="204788" y="912813"/>
            <a:ext cx="6900862" cy="523220"/>
          </a:xfrm>
          <a:prstGeom prst="rect">
            <a:avLst/>
          </a:prstGeom>
        </p:spPr>
        <p:txBody>
          <a:bodyPr wrap="square">
            <a:spAutoFit/>
          </a:bodyPr>
          <a:lstStyle/>
          <a:p>
            <a:pPr marL="0" indent="0"/>
            <a:r>
              <a:rPr lang="en-US" dirty="0">
                <a:effectLst/>
                <a:latin typeface="Arial" panose="020B0604020202020204" pitchFamily="34" charset="0"/>
                <a:cs typeface="Arial" panose="020B0604020202020204" pitchFamily="34" charset="0"/>
              </a:rPr>
              <a:t>Research into a novel method for detecting molecular damage in astronaut DNA led to a new cancer test</a:t>
            </a:r>
          </a:p>
        </p:txBody>
      </p:sp>
      <p:pic>
        <p:nvPicPr>
          <p:cNvPr id="15" name="Picture 14" descr="A person in a space suit&#10;&#10;Description automatically generated with medium confidence">
            <a:extLst>
              <a:ext uri="{FF2B5EF4-FFF2-40B4-BE49-F238E27FC236}">
                <a16:creationId xmlns:a16="http://schemas.microsoft.com/office/drawing/2014/main" id="{47BC71E4-3747-A5B0-FFD2-63BD3C3170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08615" y="1436033"/>
            <a:ext cx="2735385" cy="2728546"/>
          </a:xfrm>
          <a:prstGeom prst="rect">
            <a:avLst/>
          </a:prstGeom>
        </p:spPr>
      </p:pic>
      <p:pic>
        <p:nvPicPr>
          <p:cNvPr id="13" name="Picture 12" descr="A close-up of a sea creature&#10;&#10;Description automatically generated with low confidence">
            <a:extLst>
              <a:ext uri="{FF2B5EF4-FFF2-40B4-BE49-F238E27FC236}">
                <a16:creationId xmlns:a16="http://schemas.microsoft.com/office/drawing/2014/main" id="{8C33F0F2-3EF8-27FA-B7F4-87270B6774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3760" y="2867088"/>
            <a:ext cx="2404034" cy="1680760"/>
          </a:xfrm>
          <a:prstGeom prst="rect">
            <a:avLst/>
          </a:prstGeom>
        </p:spPr>
      </p:pic>
    </p:spTree>
    <p:extLst>
      <p:ext uri="{BB962C8B-B14F-4D97-AF65-F5344CB8AC3E}">
        <p14:creationId xmlns:p14="http://schemas.microsoft.com/office/powerpoint/2010/main" val="3919903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tar, outdoor object, mountain, night sky&#10;&#10;Description automatically generated">
            <a:extLst>
              <a:ext uri="{FF2B5EF4-FFF2-40B4-BE49-F238E27FC236}">
                <a16:creationId xmlns:a16="http://schemas.microsoft.com/office/drawing/2014/main" id="{EA15AF61-9828-949D-329B-316522A3A2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8483" y="1133718"/>
            <a:ext cx="3805518" cy="2743688"/>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51524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Johnson &amp; Johnson Vision: Santa Ana, CA</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Early work on the Webb Telescope mirrors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led to improvements in eye-mapping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software that were incorporated into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a system for guiding Lasik eye surgery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that is now sold by Johnson &amp; Johnson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Vision of Santa Ana, California.</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Telescope Mirror Tech Improves Eye Surgery</a:t>
            </a:r>
            <a:br>
              <a:rPr lang="en-US" dirty="0">
                <a:solidFill>
                  <a:srgbClr val="FFFFFF"/>
                </a:solidFill>
                <a:effectLst/>
                <a:latin typeface="Helvetica Neue LT Std" panose="020B0604020202020204" pitchFamily="34" charset="77"/>
              </a:rPr>
            </a:br>
            <a:br>
              <a:rPr lang="en-US" dirty="0"/>
            </a:br>
            <a:br>
              <a:rPr lang="en-US" dirty="0"/>
            </a:br>
            <a:endParaRPr lang="en-US" dirty="0"/>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a:xfrm>
            <a:off x="134939" y="622940"/>
            <a:ext cx="4437062" cy="510778"/>
          </a:xfrm>
        </p:spPr>
        <p:txBody>
          <a:bodyPr/>
          <a:lstStyle/>
          <a:p>
            <a:pPr marL="0" indent="0"/>
            <a:r>
              <a:rPr lang="en-US" dirty="0">
                <a:effectLst/>
                <a:latin typeface="Arial" panose="020B0604020202020204" pitchFamily="34" charset="0"/>
                <a:cs typeface="Arial" panose="020B0604020202020204" pitchFamily="34" charset="0"/>
              </a:rPr>
              <a:t>Technology to measure Webb mirrors boosts LASIK eye surgery precision</a:t>
            </a:r>
          </a:p>
        </p:txBody>
      </p:sp>
      <p:pic>
        <p:nvPicPr>
          <p:cNvPr id="6" name="Picture 5" descr="A picture containing appliance&#10;&#10;Description automatically generated">
            <a:extLst>
              <a:ext uri="{FF2B5EF4-FFF2-40B4-BE49-F238E27FC236}">
                <a16:creationId xmlns:a16="http://schemas.microsoft.com/office/drawing/2014/main" id="{5D983054-ED51-B505-98BB-98174207D3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7757" y="2321169"/>
            <a:ext cx="2928548" cy="2822331"/>
          </a:xfrm>
          <a:prstGeom prst="rect">
            <a:avLst/>
          </a:prstGeom>
        </p:spPr>
      </p:pic>
    </p:spTree>
    <p:extLst>
      <p:ext uri="{BB962C8B-B14F-4D97-AF65-F5344CB8AC3E}">
        <p14:creationId xmlns:p14="http://schemas.microsoft.com/office/powerpoint/2010/main" val="116591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0306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Johnson Space Center</a:t>
            </a:r>
          </a:p>
          <a:p>
            <a:r>
              <a:rPr lang="en-US" dirty="0">
                <a:solidFill>
                  <a:schemeClr val="accent2">
                    <a:lumMod val="60000"/>
                    <a:lumOff val="40000"/>
                  </a:schemeClr>
                </a:solidFill>
              </a:rPr>
              <a:t>Fifty One</a:t>
            </a:r>
            <a:r>
              <a:rPr lang="en-US" kern="0" dirty="0">
                <a:solidFill>
                  <a:schemeClr val="accent2">
                    <a:lumMod val="60000"/>
                    <a:lumOff val="40000"/>
                  </a:schemeClr>
                </a:solidFill>
              </a:rPr>
              <a:t>: </a:t>
            </a:r>
            <a:r>
              <a:rPr lang="en-US" dirty="0">
                <a:solidFill>
                  <a:schemeClr val="accent2">
                    <a:lumMod val="60000"/>
                    <a:lumOff val="40000"/>
                  </a:schemeClr>
                </a:solidFill>
              </a:rPr>
              <a:t>London, England</a:t>
            </a:r>
            <a:endParaRPr lang="en-US" kern="0" dirty="0">
              <a:solidFill>
                <a:schemeClr val="accent2">
                  <a:lumMod val="60000"/>
                  <a:lumOff val="40000"/>
                </a:schemeClr>
              </a:solidFill>
            </a:endParaRP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Using a temperature-controlling material developed in part under an SBIR from Johnson Space Center for spacesuit gloves, Fifty One Apparel of London is making clothes to alleviate the symptoms of menopause.</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Feeling Hot, Staying Cool</a:t>
            </a:r>
            <a:br>
              <a:rPr lang="en-US" dirty="0">
                <a:solidFill>
                  <a:srgbClr val="FFFFFF"/>
                </a:solidFill>
                <a:effectLst/>
                <a:latin typeface="Helvetica Neue LT Std" panose="020B0604020202020204" pitchFamily="34" charset="77"/>
              </a:rPr>
            </a:br>
            <a:endParaRPr lang="en-US" dirty="0"/>
          </a:p>
        </p:txBody>
      </p:sp>
      <p:sp>
        <p:nvSpPr>
          <p:cNvPr id="4" name="Text Placeholder 3">
            <a:extLst>
              <a:ext uri="{FF2B5EF4-FFF2-40B4-BE49-F238E27FC236}">
                <a16:creationId xmlns:a16="http://schemas.microsoft.com/office/drawing/2014/main" id="{409BE92E-ED94-2A56-BF74-CF242BE7F9C5}"/>
              </a:ext>
            </a:extLst>
          </p:cNvPr>
          <p:cNvSpPr>
            <a:spLocks noGrp="1"/>
          </p:cNvSpPr>
          <p:nvPr>
            <p:ph type="body" sz="quarter" idx="13"/>
          </p:nvPr>
        </p:nvSpPr>
        <p:spPr/>
        <p:txBody>
          <a:bodyPr/>
          <a:lstStyle/>
          <a:p>
            <a:r>
              <a:rPr lang="en-US" dirty="0">
                <a:effectLst/>
                <a:latin typeface="Arial" panose="020B0604020202020204" pitchFamily="34" charset="0"/>
                <a:cs typeface="Arial" panose="020B0604020202020204" pitchFamily="34" charset="0"/>
              </a:rPr>
              <a:t>NASA-funded technology helps relieve symptoms of menopause</a:t>
            </a:r>
          </a:p>
          <a:p>
            <a:endParaRPr lang="en-US" dirty="0"/>
          </a:p>
        </p:txBody>
      </p:sp>
      <p:pic>
        <p:nvPicPr>
          <p:cNvPr id="6" name="Picture 5">
            <a:extLst>
              <a:ext uri="{FF2B5EF4-FFF2-40B4-BE49-F238E27FC236}">
                <a16:creationId xmlns:a16="http://schemas.microsoft.com/office/drawing/2014/main" id="{986A88E1-8F4A-3B39-E7B9-51C041061D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793" t="-2232" r="-2" b="-3717"/>
          <a:stretch/>
        </p:blipFill>
        <p:spPr>
          <a:xfrm>
            <a:off x="6232712" y="1120281"/>
            <a:ext cx="2911288" cy="2646792"/>
          </a:xfrm>
          <a:prstGeom prst="rect">
            <a:avLst/>
          </a:prstGeom>
          <a:solidFill>
            <a:schemeClr val="tx1"/>
          </a:solidFill>
        </p:spPr>
      </p:pic>
      <p:pic>
        <p:nvPicPr>
          <p:cNvPr id="10" name="Picture 9" descr="A person with her arms crossed&#10;&#10;Description automatically generated with low confidence">
            <a:extLst>
              <a:ext uri="{FF2B5EF4-FFF2-40B4-BE49-F238E27FC236}">
                <a16:creationId xmlns:a16="http://schemas.microsoft.com/office/drawing/2014/main" id="{5B2CF756-08F4-9958-0F9B-2E33B7A925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0211" y="1120281"/>
            <a:ext cx="1664678" cy="2304939"/>
          </a:xfrm>
          <a:prstGeom prst="rect">
            <a:avLst/>
          </a:prstGeom>
        </p:spPr>
      </p:pic>
      <p:pic>
        <p:nvPicPr>
          <p:cNvPr id="12" name="Picture 11" descr="A picture containing indoor, person&#10;&#10;Description automatically generated">
            <a:extLst>
              <a:ext uri="{FF2B5EF4-FFF2-40B4-BE49-F238E27FC236}">
                <a16:creationId xmlns:a16="http://schemas.microsoft.com/office/drawing/2014/main" id="{5FE118C7-7EE1-E459-26C1-52B8AF4F21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0211" y="3531035"/>
            <a:ext cx="1664678" cy="1206500"/>
          </a:xfrm>
          <a:prstGeom prst="rect">
            <a:avLst/>
          </a:prstGeom>
        </p:spPr>
      </p:pic>
    </p:spTree>
    <p:extLst>
      <p:ext uri="{BB962C8B-B14F-4D97-AF65-F5344CB8AC3E}">
        <p14:creationId xmlns:p14="http://schemas.microsoft.com/office/powerpoint/2010/main" val="2564929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18875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Kennedy Space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Eden Grow Systems </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Houston</a:t>
            </a:r>
            <a:r>
              <a:rPr lang="en-US" kern="0" dirty="0">
                <a:solidFill>
                  <a:schemeClr val="accent2">
                    <a:lumMod val="60000"/>
                    <a:lumOff val="40000"/>
                  </a:schemeClr>
                </a:solidFill>
              </a:rPr>
              <a:t>, TX</a:t>
            </a:r>
          </a:p>
          <a:p>
            <a:endParaRPr lang="en-US" kern="0"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Eden Grow Systems of Houston built on decades of published NASA research and the expertise of a former Kennedy Space Center plant scientist to create automated, energy-efficient, aeroponic towers for growing crops and seafood.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Astronaut Life Support for Earth Families</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6164262" cy="415925"/>
          </a:xfrm>
        </p:spPr>
        <p:txBody>
          <a:bodyPr/>
          <a:lstStyle/>
          <a:p>
            <a:pPr marL="0" indent="0"/>
            <a:r>
              <a:rPr lang="en-US" dirty="0">
                <a:effectLst/>
                <a:latin typeface="Arial" panose="020B0604020202020204" pitchFamily="34" charset="0"/>
                <a:cs typeface="Arial" panose="020B0604020202020204" pitchFamily="34" charset="0"/>
              </a:rPr>
              <a:t>Grow towers for crops and seafood will soon drive self-sustaining shelters </a:t>
            </a:r>
          </a:p>
        </p:txBody>
      </p:sp>
      <p:pic>
        <p:nvPicPr>
          <p:cNvPr id="7" name="Picture 6" descr="A picture containing person, indoor, person, plant&#10;&#10;Description automatically generated">
            <a:extLst>
              <a:ext uri="{FF2B5EF4-FFF2-40B4-BE49-F238E27FC236}">
                <a16:creationId xmlns:a16="http://schemas.microsoft.com/office/drawing/2014/main" id="{8F602F69-7704-C698-0E7D-1373EC514979}"/>
              </a:ext>
            </a:extLst>
          </p:cNvPr>
          <p:cNvPicPr>
            <a:picLocks noChangeAspect="1"/>
          </p:cNvPicPr>
          <p:nvPr/>
        </p:nvPicPr>
        <p:blipFill>
          <a:blip r:embed="rId2"/>
          <a:stretch>
            <a:fillRect/>
          </a:stretch>
        </p:blipFill>
        <p:spPr>
          <a:xfrm>
            <a:off x="4955241" y="1222003"/>
            <a:ext cx="4188759" cy="2356177"/>
          </a:xfrm>
          <a:prstGeom prst="rect">
            <a:avLst/>
          </a:prstGeom>
        </p:spPr>
      </p:pic>
      <p:pic>
        <p:nvPicPr>
          <p:cNvPr id="15" name="Picture 14" descr="A person in a lab coat&#10;&#10;Description automatically generated with low confidence">
            <a:extLst>
              <a:ext uri="{FF2B5EF4-FFF2-40B4-BE49-F238E27FC236}">
                <a16:creationId xmlns:a16="http://schemas.microsoft.com/office/drawing/2014/main" id="{5DE13721-6346-DA2B-AE8E-60BEFC3CA2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1829" y="2367736"/>
            <a:ext cx="1538942" cy="2372536"/>
          </a:xfrm>
          <a:prstGeom prst="rect">
            <a:avLst/>
          </a:prstGeom>
        </p:spPr>
      </p:pic>
    </p:spTree>
    <p:extLst>
      <p:ext uri="{BB962C8B-B14F-4D97-AF65-F5344CB8AC3E}">
        <p14:creationId xmlns:p14="http://schemas.microsoft.com/office/powerpoint/2010/main" val="1085585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21472-1C8B-49E0-29DF-27FD189EAA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88229" y="2484664"/>
            <a:ext cx="2018302" cy="2226305"/>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55898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indent="0">
              <a:buNone/>
            </a:pPr>
            <a:r>
              <a:rPr lang="en-US" dirty="0">
                <a:solidFill>
                  <a:schemeClr val="accent2">
                    <a:lumMod val="60000"/>
                    <a:lumOff val="40000"/>
                  </a:schemeClr>
                </a:solidFill>
              </a:rPr>
              <a:t>NASA Headquarters</a:t>
            </a:r>
          </a:p>
          <a:p>
            <a:r>
              <a:rPr lang="en-US" sz="1800" dirty="0">
                <a:solidFill>
                  <a:schemeClr val="accent2">
                    <a:lumMod val="60000"/>
                    <a:lumOff val="40000"/>
                  </a:schemeClr>
                </a:solidFill>
                <a:effectLst/>
                <a:latin typeface="Arial" panose="020B0604020202020204" pitchFamily="34" charset="0"/>
                <a:ea typeface="Times New Roman" panose="02020603050405020304" pitchFamily="18" charset="0"/>
              </a:rPr>
              <a:t>Microsoft</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Times New Roman" panose="02020603050405020304" pitchFamily="18" charset="0"/>
              </a:rPr>
              <a:t>Redmond</a:t>
            </a:r>
            <a:r>
              <a:rPr lang="en-US" kern="0" dirty="0">
                <a:solidFill>
                  <a:schemeClr val="accent2">
                    <a:lumMod val="60000"/>
                    <a:lumOff val="40000"/>
                  </a:schemeClr>
                </a:solidFill>
              </a:rPr>
              <a:t>, WA</a:t>
            </a:r>
          </a:p>
          <a:p>
            <a:endParaRPr lang="en-US" kern="0" dirty="0"/>
          </a:p>
          <a:p>
            <a:pPr marL="0" marR="0">
              <a:spcBef>
                <a:spcPts val="0"/>
              </a:spcBef>
              <a:spcAft>
                <a:spcPts val="0"/>
              </a:spcAft>
            </a:pPr>
            <a:r>
              <a:rPr lang="en-US" sz="1600" dirty="0">
                <a:effectLst/>
                <a:latin typeface="Arial" panose="020B0604020202020204" pitchFamily="34" charset="0"/>
                <a:ea typeface="Times New Roman" panose="02020603050405020304" pitchFamily="18" charset="0"/>
              </a:rPr>
              <a:t>Under a Space Act Agreement, Microsoft of Redmond, Washington collaborated with the Office of STEM Engagement at NASA Headquarters to use NASA data and imagery in programming teaching materials.</a:t>
            </a:r>
            <a:endParaRPr lang="en-US" sz="1600" dirty="0">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Learning to Code with NASA Data</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6765358" cy="415925"/>
          </a:xfrm>
        </p:spPr>
        <p:txBody>
          <a:bodyPr/>
          <a:lstStyle/>
          <a:p>
            <a:pPr marL="0" indent="0"/>
            <a:r>
              <a:rPr lang="en-US" dirty="0">
                <a:effectLst/>
                <a:latin typeface="Arial" panose="020B0604020202020204" pitchFamily="34" charset="0"/>
                <a:cs typeface="Arial" panose="020B0604020202020204" pitchFamily="34" charset="0"/>
              </a:rPr>
              <a:t>Microsoft uses info and expertise from NASA to build STEM education lessons</a:t>
            </a:r>
          </a:p>
        </p:txBody>
      </p:sp>
      <p:pic>
        <p:nvPicPr>
          <p:cNvPr id="13" name="Picture 12">
            <a:extLst>
              <a:ext uri="{FF2B5EF4-FFF2-40B4-BE49-F238E27FC236}">
                <a16:creationId xmlns:a16="http://schemas.microsoft.com/office/drawing/2014/main" id="{E138A209-AC55-6CDE-3F8D-B7A5A1C079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50114" y="1038865"/>
            <a:ext cx="3693886" cy="2438763"/>
          </a:xfrm>
          <a:prstGeom prst="rect">
            <a:avLst/>
          </a:prstGeom>
        </p:spPr>
      </p:pic>
      <p:pic>
        <p:nvPicPr>
          <p:cNvPr id="11" name="Picture 10">
            <a:extLst>
              <a:ext uri="{FF2B5EF4-FFF2-40B4-BE49-F238E27FC236}">
                <a16:creationId xmlns:a16="http://schemas.microsoft.com/office/drawing/2014/main" id="{0FA79C4E-9126-D612-72E9-386EA271DF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59253" y="2989578"/>
            <a:ext cx="2232025" cy="1721391"/>
          </a:xfrm>
          <a:prstGeom prst="rect">
            <a:avLst/>
          </a:prstGeom>
        </p:spPr>
      </p:pic>
    </p:spTree>
    <p:extLst>
      <p:ext uri="{BB962C8B-B14F-4D97-AF65-F5344CB8AC3E}">
        <p14:creationId xmlns:p14="http://schemas.microsoft.com/office/powerpoint/2010/main" val="616693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6497" y="1187908"/>
            <a:ext cx="4067503" cy="3194906"/>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cs typeface="Arial" panose="020B0604020202020204" pitchFamily="34" charset="0"/>
              </a:rPr>
              <a:t>Forging a New Path </a:t>
            </a:r>
            <a:endParaRPr lang="en-US" dirty="0">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132295" cy="3248925"/>
          </a:xfrm>
        </p:spPr>
        <p:txBody>
          <a:bodyPr/>
          <a:lstStyle/>
          <a:p>
            <a:r>
              <a:rPr lang="en-US" dirty="0">
                <a:solidFill>
                  <a:schemeClr val="accent2">
                    <a:lumMod val="60000"/>
                    <a:lumOff val="40000"/>
                  </a:schemeClr>
                </a:solidFill>
              </a:rPr>
              <a:t>Jet Propulsion Laboratory</a:t>
            </a:r>
          </a:p>
          <a:p>
            <a:r>
              <a:rPr lang="en-US" dirty="0">
                <a:solidFill>
                  <a:schemeClr val="accent2">
                    <a:lumMod val="60000"/>
                    <a:lumOff val="40000"/>
                  </a:schemeClr>
                </a:solidFill>
              </a:rPr>
              <a:t>Bharat Forge: Prune, India</a:t>
            </a:r>
          </a:p>
          <a:p>
            <a:pPr marL="0" indent="0">
              <a:buNone/>
            </a:pPr>
            <a:endParaRPr lang="en-US" dirty="0"/>
          </a:p>
          <a:p>
            <a:r>
              <a:rPr lang="en-US" sz="1800" dirty="0">
                <a:effectLst/>
                <a:latin typeface="Arial" panose="020B0604020202020204" pitchFamily="34" charset="0"/>
                <a:ea typeface="Calibri" panose="020F0502020204030204" pitchFamily="34" charset="0"/>
                <a:cs typeface="Arial" panose="020B0604020202020204" pitchFamily="34" charset="0"/>
              </a:rPr>
              <a:t>Bharat Forge Of Pune, India licensed VITAL to save lives in the country’s more rural areas, and distribute to places in need around Asia and Africa.</a:t>
            </a:r>
            <a:br>
              <a:rPr lang="en-US" sz="1600" dirty="0">
                <a:latin typeface="Arial" panose="020B0604020202020204" pitchFamily="34" charset="0"/>
                <a:cs typeface="Arial" panose="020B0604020202020204" pitchFamily="34" charset="0"/>
              </a:rPr>
            </a:br>
            <a:endParaRPr lang="en-US" sz="1600" b="0" dirty="0">
              <a:solidFill>
                <a:schemeClr val="tx1"/>
              </a:solidFill>
              <a:latin typeface="Arial" panose="020B0604020202020204" pitchFamily="34" charset="0"/>
              <a:cs typeface="Arial" panose="020B0604020202020204" pitchFamily="34" charset="0"/>
            </a:endParaRPr>
          </a:p>
        </p:txBody>
      </p:sp>
      <p:pic>
        <p:nvPicPr>
          <p:cNvPr id="4" name="Picture 3" descr="A picture containing hospital room, indoor, room, scene&#10;&#10;Description automatically generated">
            <a:extLst>
              <a:ext uri="{FF2B5EF4-FFF2-40B4-BE49-F238E27FC236}">
                <a16:creationId xmlns:a16="http://schemas.microsoft.com/office/drawing/2014/main" id="{49BE5E70-DA7C-7ED1-0A92-39915CD591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04874" y="1187908"/>
            <a:ext cx="3821561" cy="3194906"/>
          </a:xfrm>
          <a:prstGeom prst="rect">
            <a:avLst/>
          </a:prstGeom>
        </p:spPr>
      </p:pic>
    </p:spTree>
    <p:extLst>
      <p:ext uri="{BB962C8B-B14F-4D97-AF65-F5344CB8AC3E}">
        <p14:creationId xmlns:p14="http://schemas.microsoft.com/office/powerpoint/2010/main" val="474897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EF963563-792C-FB86-60A3-D4BE3DDCC8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25789" y="2571750"/>
            <a:ext cx="2675964" cy="1915523"/>
          </a:xfrm>
          <a:prstGeom prst="rect">
            <a:avLst/>
          </a:prstGeom>
        </p:spPr>
      </p:pic>
      <p:pic>
        <p:nvPicPr>
          <p:cNvPr id="9" name="Picture 8" descr="A picture containing miller&#10;&#10;Description automatically generated">
            <a:extLst>
              <a:ext uri="{FF2B5EF4-FFF2-40B4-BE49-F238E27FC236}">
                <a16:creationId xmlns:a16="http://schemas.microsoft.com/office/drawing/2014/main" id="{7A15994A-4F12-66D8-C4D3-3A3A3FEDCB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42847" y="954741"/>
            <a:ext cx="2501154" cy="2312894"/>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647265"/>
            <a:ext cx="438330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Johnson </a:t>
            </a:r>
            <a:r>
              <a:rPr lang="en-US" kern="0">
                <a:solidFill>
                  <a:schemeClr val="accent2">
                    <a:lumMod val="60000"/>
                    <a:lumOff val="40000"/>
                  </a:schemeClr>
                </a:solidFill>
              </a:rPr>
              <a:t>Space Center </a:t>
            </a:r>
            <a:endParaRPr lang="en-US" kern="0" dirty="0">
              <a:solidFill>
                <a:schemeClr val="accent2">
                  <a:lumMod val="60000"/>
                  <a:lumOff val="40000"/>
                </a:schemeClr>
              </a:solidFill>
            </a:endParaRP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ThermAvant</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International</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Columbia</a:t>
            </a:r>
            <a:r>
              <a:rPr lang="en-US" kern="0" dirty="0">
                <a:solidFill>
                  <a:schemeClr val="accent2">
                    <a:lumMod val="60000"/>
                    <a:lumOff val="40000"/>
                  </a:schemeClr>
                </a:solidFill>
              </a:rPr>
              <a:t>, MO</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 non-toxic phase-change material for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a spacesuit thermal system originally tested by the Columbia, Missouri-based </a:t>
            </a:r>
            <a:r>
              <a:rPr lang="en-US" sz="1600" dirty="0" err="1">
                <a:effectLst/>
                <a:latin typeface="Arial" panose="020B0604020202020204" pitchFamily="34" charset="0"/>
                <a:ea typeface="Calibri" panose="020F0502020204030204" pitchFamily="34" charset="0"/>
                <a:cs typeface="Arial" panose="020B0604020202020204" pitchFamily="34" charset="0"/>
              </a:rPr>
              <a:t>ThermAvant</a:t>
            </a:r>
            <a:r>
              <a:rPr lang="en-US" sz="1600" dirty="0">
                <a:effectLst/>
                <a:latin typeface="Arial" panose="020B0604020202020204" pitchFamily="34" charset="0"/>
                <a:ea typeface="Calibri" panose="020F0502020204030204" pitchFamily="34" charset="0"/>
                <a:cs typeface="Arial" panose="020B0604020202020204" pitchFamily="34" charset="0"/>
              </a:rPr>
              <a:t> International LLC helps a mug transform scalding-hot coffee into a drinkable beverage in seconds and keep it warm for hours.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The Science of the Perfect Cup for Coffee</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4437062" cy="415925"/>
          </a:xfrm>
        </p:spPr>
        <p:txBody>
          <a:bodyPr/>
          <a:lstStyle/>
          <a:p>
            <a:pPr marL="0" indent="0"/>
            <a:r>
              <a:rPr lang="en-US" dirty="0">
                <a:effectLst/>
                <a:latin typeface="Arial" panose="020B0604020202020204" pitchFamily="34" charset="0"/>
                <a:cs typeface="Arial" panose="020B0604020202020204" pitchFamily="34" charset="0"/>
              </a:rPr>
              <a:t>Phase-change material research is behind the design of a temperature-regulating mug</a:t>
            </a:r>
          </a:p>
        </p:txBody>
      </p:sp>
    </p:spTree>
    <p:extLst>
      <p:ext uri="{BB962C8B-B14F-4D97-AF65-F5344CB8AC3E}">
        <p14:creationId xmlns:p14="http://schemas.microsoft.com/office/powerpoint/2010/main" val="1531960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6B52CB-AD98-E84F-9E72-EA3CBF9A848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80967" y="948018"/>
            <a:ext cx="3263033" cy="2174481"/>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638800"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Ames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Eon Instrumentation</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Van Nuys</a:t>
            </a:r>
            <a:r>
              <a:rPr lang="en-US" dirty="0">
                <a:solidFill>
                  <a:schemeClr val="accent2">
                    <a:lumMod val="60000"/>
                    <a:lumOff val="40000"/>
                  </a:schemeClr>
                </a:solidFill>
              </a:rPr>
              <a:t>, CA</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Commercial helicopters now use the video switcher developed by Van Nuys, California-based Eon Instrumentation Inc. to meet Langley Research Center specifications. It enables the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X-59 supersonic test plane to switch between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two video feeds in milliseconds and also supports simultaneous recording of both.</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7017561" cy="510778"/>
          </a:xfrm>
        </p:spPr>
        <p:txBody>
          <a:bodyPr/>
          <a:lstStyle/>
          <a:p>
            <a:r>
              <a:rPr lang="en-US" dirty="0">
                <a:solidFill>
                  <a:srgbClr val="FFFFFF"/>
                </a:solidFill>
                <a:effectLst/>
                <a:latin typeface="Helvetica Neue LT Std" panose="020B0604020202020204" pitchFamily="34" charset="77"/>
              </a:rPr>
              <a:t>Flying (Not Quite) Blind</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5243886" cy="415925"/>
          </a:xfrm>
        </p:spPr>
        <p:txBody>
          <a:bodyPr/>
          <a:lstStyle/>
          <a:p>
            <a:pPr marL="0" indent="0"/>
            <a:r>
              <a:rPr lang="en-US" dirty="0">
                <a:effectLst/>
                <a:latin typeface="Arial" panose="020B0604020202020204" pitchFamily="34" charset="0"/>
                <a:cs typeface="Arial" panose="020B0604020202020204" pitchFamily="34" charset="0"/>
              </a:rPr>
              <a:t>Ultra-high-definition video switcher for supersonic X-plane takes off in commercial aviation</a:t>
            </a:r>
          </a:p>
        </p:txBody>
      </p:sp>
      <p:pic>
        <p:nvPicPr>
          <p:cNvPr id="6" name="Picture 5" descr="A picture containing text, several&#10;&#10;Description automatically generated">
            <a:extLst>
              <a:ext uri="{FF2B5EF4-FFF2-40B4-BE49-F238E27FC236}">
                <a16:creationId xmlns:a16="http://schemas.microsoft.com/office/drawing/2014/main" id="{57327899-262F-5FA1-E66F-42A99F6E5C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6212" y="2436839"/>
            <a:ext cx="2922309" cy="1948810"/>
          </a:xfrm>
          <a:prstGeom prst="rect">
            <a:avLst/>
          </a:prstGeom>
        </p:spPr>
      </p:pic>
    </p:spTree>
    <p:extLst>
      <p:ext uri="{BB962C8B-B14F-4D97-AF65-F5344CB8AC3E}">
        <p14:creationId xmlns:p14="http://schemas.microsoft.com/office/powerpoint/2010/main" val="4062568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atellite in space&#10;&#10;Description automatically generated with low confidence">
            <a:extLst>
              <a:ext uri="{FF2B5EF4-FFF2-40B4-BE49-F238E27FC236}">
                <a16:creationId xmlns:a16="http://schemas.microsoft.com/office/drawing/2014/main" id="{BDA3E0A5-959C-94F7-BA05-C6E697C825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7444" y="2132701"/>
            <a:ext cx="2932455" cy="2205317"/>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95097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Marshall Space Flight Center </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Gloyer</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-Taylor Laboratories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Tullahoma</a:t>
            </a:r>
            <a:r>
              <a:rPr lang="en-US" dirty="0">
                <a:solidFill>
                  <a:schemeClr val="accent2">
                    <a:lumMod val="60000"/>
                    <a:lumOff val="40000"/>
                  </a:schemeClr>
                </a:solidFill>
              </a:rPr>
              <a:t>, TN</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NASA needs reliable </a:t>
            </a:r>
            <a:r>
              <a:rPr lang="en-US" sz="1600" dirty="0" err="1">
                <a:effectLst/>
                <a:latin typeface="Arial" panose="020B0604020202020204" pitchFamily="34" charset="0"/>
                <a:ea typeface="Calibri" panose="020F0502020204030204" pitchFamily="34" charset="0"/>
                <a:cs typeface="Arial" panose="020B0604020202020204" pitchFamily="34" charset="0"/>
              </a:rPr>
              <a:t>cryofuel</a:t>
            </a:r>
            <a:r>
              <a:rPr lang="en-US" sz="1600" dirty="0">
                <a:effectLst/>
                <a:latin typeface="Arial" panose="020B0604020202020204" pitchFamily="34" charset="0"/>
                <a:ea typeface="Calibri" panose="020F0502020204030204" pitchFamily="34" charset="0"/>
                <a:cs typeface="Arial" panose="020B0604020202020204" pitchFamily="34" charset="0"/>
              </a:rPr>
              <a:t> tanks for use in space, and the airline industry wants them to replace fossil fuels. SBIR funding from Marshall Space Flight Center for Tullahoma, Tennessee-based </a:t>
            </a:r>
            <a:r>
              <a:rPr lang="en-US" sz="1600" dirty="0" err="1">
                <a:effectLst/>
                <a:latin typeface="Arial" panose="020B0604020202020204" pitchFamily="34" charset="0"/>
                <a:ea typeface="Calibri" panose="020F0502020204030204" pitchFamily="34" charset="0"/>
                <a:cs typeface="Arial" panose="020B0604020202020204" pitchFamily="34" charset="0"/>
              </a:rPr>
              <a:t>Gloyer</a:t>
            </a:r>
            <a:r>
              <a:rPr lang="en-US" sz="1600" dirty="0">
                <a:effectLst/>
                <a:latin typeface="Arial" panose="020B0604020202020204" pitchFamily="34" charset="0"/>
                <a:ea typeface="Calibri" panose="020F0502020204030204" pitchFamily="34" charset="0"/>
                <a:cs typeface="Arial" panose="020B0604020202020204" pitchFamily="34" charset="0"/>
              </a:rPr>
              <a:t>-Taylor Laboratories Inc. helped develop a lightweight carbon composite tank that can work for planetary landers and industry.</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err="1">
                <a:solidFill>
                  <a:srgbClr val="FFFFFF"/>
                </a:solidFill>
                <a:effectLst/>
                <a:latin typeface="Helvetica Neue LT Std" panose="020B0604020202020204" pitchFamily="34" charset="77"/>
              </a:rPr>
              <a:t>Cryofuels</a:t>
            </a:r>
            <a:r>
              <a:rPr lang="en-US" dirty="0">
                <a:solidFill>
                  <a:srgbClr val="FFFFFF"/>
                </a:solidFill>
                <a:effectLst/>
                <a:latin typeface="Helvetica Neue LT Std" panose="020B0604020202020204" pitchFamily="34" charset="77"/>
              </a:rPr>
              <a:t> Come Under Pressure</a:t>
            </a:r>
          </a:p>
        </p:txBody>
      </p:sp>
      <p:pic>
        <p:nvPicPr>
          <p:cNvPr id="6" name="Picture 5">
            <a:extLst>
              <a:ext uri="{FF2B5EF4-FFF2-40B4-BE49-F238E27FC236}">
                <a16:creationId xmlns:a16="http://schemas.microsoft.com/office/drawing/2014/main" id="{2A1A74F8-FF69-1A43-827B-7874AFA383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9341" y="1038865"/>
            <a:ext cx="2729753" cy="1331259"/>
          </a:xfrm>
          <a:prstGeom prst="rect">
            <a:avLst/>
          </a:prstGeom>
        </p:spPr>
      </p:pic>
      <p:sp>
        <p:nvSpPr>
          <p:cNvPr id="5" name="Text Placeholder 4">
            <a:extLst>
              <a:ext uri="{FF2B5EF4-FFF2-40B4-BE49-F238E27FC236}">
                <a16:creationId xmlns:a16="http://schemas.microsoft.com/office/drawing/2014/main" id="{F3B841E3-6F1E-7016-61AD-E86EA28A5943}"/>
              </a:ext>
            </a:extLst>
          </p:cNvPr>
          <p:cNvSpPr>
            <a:spLocks noGrp="1"/>
          </p:cNvSpPr>
          <p:nvPr>
            <p:ph type="body" sz="quarter" idx="13"/>
          </p:nvPr>
        </p:nvSpPr>
        <p:spPr>
          <a:xfrm>
            <a:off x="205273" y="622940"/>
            <a:ext cx="4460856" cy="415925"/>
          </a:xfrm>
        </p:spPr>
        <p:txBody>
          <a:bodyPr/>
          <a:lstStyle/>
          <a:p>
            <a:pPr marL="0" indent="0"/>
            <a:r>
              <a:rPr lang="en-US" dirty="0">
                <a:effectLst/>
                <a:latin typeface="Arial" panose="020B0604020202020204" pitchFamily="34" charset="0"/>
                <a:cs typeface="Arial" panose="020B0604020202020204" pitchFamily="34" charset="0"/>
              </a:rPr>
              <a:t>A carbon composite tank developed for NASA enables the move from fossil fuels to </a:t>
            </a:r>
            <a:r>
              <a:rPr lang="en-US" dirty="0" err="1">
                <a:effectLst/>
                <a:latin typeface="Arial" panose="020B0604020202020204" pitchFamily="34" charset="0"/>
                <a:cs typeface="Arial" panose="020B0604020202020204" pitchFamily="34" charset="0"/>
              </a:rPr>
              <a:t>cryofuels</a:t>
            </a:r>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014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88314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Tyvak</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Nano-Satellite Systems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Irvine</a:t>
            </a:r>
            <a:r>
              <a:rPr lang="en-US" dirty="0">
                <a:solidFill>
                  <a:schemeClr val="accent2">
                    <a:lumMod val="60000"/>
                    <a:lumOff val="40000"/>
                  </a:schemeClr>
                </a:solidFill>
              </a:rPr>
              <a:t>, CA</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CubeSats start with a hardware bus that houses and enables payloads. NASA Tipping Point funding for test flights informed the development of the Trestles bus sold by Irvine, California-based </a:t>
            </a:r>
            <a:r>
              <a:rPr lang="en-US" sz="1600" dirty="0" err="1">
                <a:effectLst/>
                <a:latin typeface="Arial" panose="020B0604020202020204" pitchFamily="34" charset="0"/>
                <a:ea typeface="Calibri" panose="020F0502020204030204" pitchFamily="34" charset="0"/>
                <a:cs typeface="Arial" panose="020B0604020202020204" pitchFamily="34" charset="0"/>
              </a:rPr>
              <a:t>Tyvak</a:t>
            </a:r>
            <a:r>
              <a:rPr lang="en-US" sz="1600" dirty="0">
                <a:effectLst/>
                <a:latin typeface="Arial" panose="020B0604020202020204" pitchFamily="34" charset="0"/>
                <a:ea typeface="Calibri" panose="020F0502020204030204" pitchFamily="34" charset="0"/>
                <a:cs typeface="Arial" panose="020B0604020202020204" pitchFamily="34" charset="0"/>
              </a:rPr>
              <a:t> Nano-Satellite Systems Inc. Goddard Space Flight Center supports development of these technologies for agency and private sector activity.</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solidFill>
                  <a:srgbClr val="FFFFFF"/>
                </a:solidFill>
                <a:effectLst/>
                <a:latin typeface="Helvetica Neue LT Std" panose="020B0604020202020204" pitchFamily="34" charset="77"/>
              </a:rPr>
              <a:t>CubeSats Take a Bus into Space</a:t>
            </a:r>
          </a:p>
        </p:txBody>
      </p:sp>
      <p:sp>
        <p:nvSpPr>
          <p:cNvPr id="5" name="Text Placeholder 4">
            <a:extLst>
              <a:ext uri="{FF2B5EF4-FFF2-40B4-BE49-F238E27FC236}">
                <a16:creationId xmlns:a16="http://schemas.microsoft.com/office/drawing/2014/main" id="{B3A3DF80-D96A-534F-970E-7587CB06C09B}"/>
              </a:ext>
            </a:extLst>
          </p:cNvPr>
          <p:cNvSpPr>
            <a:spLocks noGrp="1"/>
          </p:cNvSpPr>
          <p:nvPr>
            <p:ph type="body" sz="quarter" idx="13"/>
          </p:nvPr>
        </p:nvSpPr>
        <p:spPr>
          <a:xfrm>
            <a:off x="134937" y="622940"/>
            <a:ext cx="6306203" cy="415925"/>
          </a:xfrm>
        </p:spPr>
        <p:txBody>
          <a:bodyPr/>
          <a:lstStyle/>
          <a:p>
            <a:pPr marL="0" indent="0"/>
            <a:r>
              <a:rPr lang="en-US" dirty="0">
                <a:effectLst/>
                <a:latin typeface="Arial" panose="020B0604020202020204" pitchFamily="34" charset="0"/>
                <a:cs typeface="Arial" panose="020B0604020202020204" pitchFamily="34" charset="0"/>
              </a:rPr>
              <a:t>NASA resources helped develop CubeSat infrastructure that anyone can use</a:t>
            </a:r>
          </a:p>
        </p:txBody>
      </p:sp>
      <p:pic>
        <p:nvPicPr>
          <p:cNvPr id="7" name="Picture 6" descr="Map&#10;&#10;Description automatically generated">
            <a:extLst>
              <a:ext uri="{FF2B5EF4-FFF2-40B4-BE49-F238E27FC236}">
                <a16:creationId xmlns:a16="http://schemas.microsoft.com/office/drawing/2014/main" id="{8A018421-1F7A-0FA0-BE2F-59B981260E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5061" y="1159649"/>
            <a:ext cx="3008939" cy="3008939"/>
          </a:xfrm>
          <a:prstGeom prst="rect">
            <a:avLst/>
          </a:prstGeom>
        </p:spPr>
      </p:pic>
      <p:pic>
        <p:nvPicPr>
          <p:cNvPr id="4" name="Picture 3" descr="A close-up of a server&#10;&#10;Description automatically generated with low confidence">
            <a:extLst>
              <a:ext uri="{FF2B5EF4-FFF2-40B4-BE49-F238E27FC236}">
                <a16:creationId xmlns:a16="http://schemas.microsoft.com/office/drawing/2014/main" id="{D609FC16-0103-A4F6-BFAC-10E3EA4155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8767" y="2762449"/>
            <a:ext cx="2079056" cy="1597795"/>
          </a:xfrm>
          <a:prstGeom prst="rect">
            <a:avLst/>
          </a:prstGeom>
          <a:noFill/>
        </p:spPr>
      </p:pic>
    </p:spTree>
    <p:extLst>
      <p:ext uri="{BB962C8B-B14F-4D97-AF65-F5344CB8AC3E}">
        <p14:creationId xmlns:p14="http://schemas.microsoft.com/office/powerpoint/2010/main" val="2056180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bble, colorful, painting, painted&#10;&#10;Description automatically generated">
            <a:extLst>
              <a:ext uri="{FF2B5EF4-FFF2-40B4-BE49-F238E27FC236}">
                <a16:creationId xmlns:a16="http://schemas.microsoft.com/office/drawing/2014/main" id="{D07384FB-C8D1-2E54-DFF0-0C67CE36D5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0949" y="801859"/>
            <a:ext cx="4513051" cy="3384788"/>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968254" cy="3176190"/>
          </a:xfrm>
          <a:prstGeom prst="rect">
            <a:avLst/>
          </a:prstGeom>
          <a:noFill/>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Ozark Integrated Circuits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Fayetteville</a:t>
            </a:r>
            <a:r>
              <a:rPr lang="en-US" kern="0" dirty="0">
                <a:solidFill>
                  <a:schemeClr val="accent2">
                    <a:lumMod val="60000"/>
                    <a:lumOff val="40000"/>
                  </a:schemeClr>
                </a:solidFill>
              </a:rPr>
              <a:t>, AR</a:t>
            </a:r>
            <a:endParaRPr lang="en-US" dirty="0">
              <a:solidFill>
                <a:schemeClr val="accent2">
                  <a:lumMod val="60000"/>
                  <a:lumOff val="40000"/>
                </a:schemeClr>
              </a:solidFill>
            </a:endParaRPr>
          </a:p>
          <a:p>
            <a:endParaRPr lang="en-US" kern="0" dirty="0"/>
          </a:p>
          <a:p>
            <a:pPr>
              <a:spcBef>
                <a:spcPts val="0"/>
              </a:spcBef>
            </a:pPr>
            <a:r>
              <a:rPr lang="en-US" sz="1600" dirty="0">
                <a:effectLst/>
                <a:latin typeface="Arial" panose="020B0604020202020204" pitchFamily="34" charset="0"/>
                <a:ea typeface="Calibri" panose="020F0502020204030204" pitchFamily="34" charset="0"/>
              </a:rPr>
              <a:t>A single-board computer module can withstand </a:t>
            </a:r>
            <a:r>
              <a:rPr lang="en-US" sz="1600" dirty="0">
                <a:effectLst/>
                <a:latin typeface="Arial" panose="020B0604020202020204" pitchFamily="34" charset="0"/>
                <a:ea typeface="Calibri" panose="020F0502020204030204" pitchFamily="34" charset="0"/>
                <a:cs typeface="Arial" panose="020B0604020202020204" pitchFamily="34" charset="0"/>
              </a:rPr>
              <a:t>900ºF conditions thanks to NASA SBIR funding. Ozark Integrated Circuits Inc. of Fayetteville, Arkansas, created its </a:t>
            </a:r>
            <a:r>
              <a:rPr lang="en-US" sz="1600" dirty="0" err="1">
                <a:effectLst/>
                <a:latin typeface="Arial" panose="020B0604020202020204" pitchFamily="34" charset="0"/>
                <a:ea typeface="Calibri" panose="020F0502020204030204" pitchFamily="34" charset="0"/>
                <a:cs typeface="Arial" panose="020B0604020202020204" pitchFamily="34" charset="0"/>
              </a:rPr>
              <a:t>eXtreme</a:t>
            </a:r>
            <a:r>
              <a:rPr lang="en-US" sz="1600" dirty="0">
                <a:effectLst/>
                <a:latin typeface="Arial" panose="020B0604020202020204" pitchFamily="34" charset="0"/>
                <a:ea typeface="Calibri" panose="020F0502020204030204" pitchFamily="34" charset="0"/>
                <a:cs typeface="Arial" panose="020B0604020202020204" pitchFamily="34" charset="0"/>
              </a:rPr>
              <a:t> Nodes to enable spacecraft, geothermal drilling, and other industries.</a:t>
            </a: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solidFill>
                  <a:srgbClr val="FFFFFF"/>
                </a:solidFill>
                <a:effectLst/>
                <a:latin typeface="Helvetica Neue LT Std" panose="020B0604020202020204" pitchFamily="34" charset="77"/>
              </a:rPr>
              <a:t>Earth’s Twin Helps with Extreme Electronics</a:t>
            </a:r>
          </a:p>
        </p:txBody>
      </p:sp>
      <p:sp>
        <p:nvSpPr>
          <p:cNvPr id="5" name="Text Placeholder 4">
            <a:extLst>
              <a:ext uri="{FF2B5EF4-FFF2-40B4-BE49-F238E27FC236}">
                <a16:creationId xmlns:a16="http://schemas.microsoft.com/office/drawing/2014/main" id="{B3A3DF80-D96A-534F-970E-7587CB06C09B}"/>
              </a:ext>
            </a:extLst>
          </p:cNvPr>
          <p:cNvSpPr>
            <a:spLocks noGrp="1"/>
          </p:cNvSpPr>
          <p:nvPr>
            <p:ph type="body" sz="quarter" idx="13"/>
          </p:nvPr>
        </p:nvSpPr>
        <p:spPr>
          <a:xfrm>
            <a:off x="134938" y="622940"/>
            <a:ext cx="6061822" cy="415925"/>
          </a:xfrm>
        </p:spPr>
        <p:txBody>
          <a:bodyPr/>
          <a:lstStyle/>
          <a:p>
            <a:pPr marL="0" indent="0"/>
            <a:r>
              <a:rPr lang="en-US" dirty="0">
                <a:effectLst/>
                <a:latin typeface="Arial" panose="020B0604020202020204" pitchFamily="34" charset="0"/>
                <a:cs typeface="Arial" panose="020B0604020202020204" pitchFamily="34" charset="0"/>
              </a:rPr>
              <a:t>Plans to explore Venus give rise to new computer chips for high-heat conditions on Earth</a:t>
            </a:r>
          </a:p>
        </p:txBody>
      </p:sp>
      <p:pic>
        <p:nvPicPr>
          <p:cNvPr id="4" name="Picture 3">
            <a:extLst>
              <a:ext uri="{FF2B5EF4-FFF2-40B4-BE49-F238E27FC236}">
                <a16:creationId xmlns:a16="http://schemas.microsoft.com/office/drawing/2014/main" id="{397C6E13-04A7-794E-936D-80B7FA9390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15000" y="2737705"/>
            <a:ext cx="3429000" cy="2085750"/>
          </a:xfrm>
          <a:prstGeom prst="rect">
            <a:avLst/>
          </a:prstGeom>
        </p:spPr>
      </p:pic>
    </p:spTree>
    <p:extLst>
      <p:ext uri="{BB962C8B-B14F-4D97-AF65-F5344CB8AC3E}">
        <p14:creationId xmlns:p14="http://schemas.microsoft.com/office/powerpoint/2010/main" val="3690343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632077"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Skysun</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Cleveland</a:t>
            </a:r>
            <a:r>
              <a:rPr lang="en-US" kern="0" dirty="0">
                <a:solidFill>
                  <a:schemeClr val="accent2">
                    <a:lumMod val="60000"/>
                    <a:lumOff val="40000"/>
                  </a:schemeClr>
                </a:solidFill>
              </a:rPr>
              <a:t>, OH</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To determine how well a suspended solar panel system would hold up to potentially destructive oscillations caused by wind, Skysun LLC in Cleveland, Ohio sought the help of NASA employees at Glenn Research Center through the Adopt-A-City program to verify its product would be safe from dangerous resonance.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Suspended Solar Panels See the Light</a:t>
            </a:r>
          </a:p>
        </p:txBody>
      </p:sp>
      <p:sp>
        <p:nvSpPr>
          <p:cNvPr id="4" name="Text Placeholder 3">
            <a:extLst>
              <a:ext uri="{FF2B5EF4-FFF2-40B4-BE49-F238E27FC236}">
                <a16:creationId xmlns:a16="http://schemas.microsoft.com/office/drawing/2014/main" id="{441DBE9A-18DA-38C8-784E-B40F70B691CF}"/>
              </a:ext>
            </a:extLst>
          </p:cNvPr>
          <p:cNvSpPr>
            <a:spLocks noGrp="1"/>
          </p:cNvSpPr>
          <p:nvPr>
            <p:ph type="body" sz="quarter" idx="13"/>
          </p:nvPr>
        </p:nvSpPr>
        <p:spPr/>
        <p:txBody>
          <a:bodyPr/>
          <a:lstStyle/>
          <a:p>
            <a:pPr marL="0" indent="0"/>
            <a:r>
              <a:rPr lang="en-US" dirty="0">
                <a:effectLst/>
                <a:latin typeface="Arial" panose="020B0604020202020204" pitchFamily="34" charset="0"/>
                <a:cs typeface="Arial" panose="020B0604020202020204" pitchFamily="34" charset="0"/>
              </a:rPr>
              <a:t>NASA engineering validated pleasing, practical design</a:t>
            </a:r>
          </a:p>
        </p:txBody>
      </p:sp>
      <p:pic>
        <p:nvPicPr>
          <p:cNvPr id="6" name="Picture 5">
            <a:extLst>
              <a:ext uri="{FF2B5EF4-FFF2-40B4-BE49-F238E27FC236}">
                <a16:creationId xmlns:a16="http://schemas.microsoft.com/office/drawing/2014/main" id="{4585649A-C6FB-9448-9302-D07F8ADA4D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99755" y="900054"/>
            <a:ext cx="3544245" cy="1843146"/>
          </a:xfrm>
          <a:prstGeom prst="rect">
            <a:avLst/>
          </a:prstGeom>
        </p:spPr>
      </p:pic>
      <p:pic>
        <p:nvPicPr>
          <p:cNvPr id="11" name="Picture 10" descr="A picture containing grass, chair, outdoor, lawn&#10;&#10;Description automatically generated">
            <a:extLst>
              <a:ext uri="{FF2B5EF4-FFF2-40B4-BE49-F238E27FC236}">
                <a16:creationId xmlns:a16="http://schemas.microsoft.com/office/drawing/2014/main" id="{84654B0D-3847-F35B-5324-BA069B5355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9368" y="2643210"/>
            <a:ext cx="2588559" cy="1680766"/>
          </a:xfrm>
          <a:prstGeom prst="rect">
            <a:avLst/>
          </a:prstGeom>
        </p:spPr>
      </p:pic>
    </p:spTree>
    <p:extLst>
      <p:ext uri="{BB962C8B-B14F-4D97-AF65-F5344CB8AC3E}">
        <p14:creationId xmlns:p14="http://schemas.microsoft.com/office/powerpoint/2010/main" val="1070328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57828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Barber-Nichols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Arvada</a:t>
            </a:r>
            <a:r>
              <a:rPr lang="en-US" kern="0" dirty="0">
                <a:solidFill>
                  <a:schemeClr val="accent2">
                    <a:lumMod val="60000"/>
                    <a:lumOff val="40000"/>
                  </a:schemeClr>
                </a:solidFill>
              </a:rPr>
              <a:t>, CO</a:t>
            </a:r>
            <a:endParaRPr lang="en-US" dirty="0">
              <a:solidFill>
                <a:schemeClr val="accent2">
                  <a:lumMod val="60000"/>
                  <a:lumOff val="40000"/>
                </a:schemeClr>
              </a:solidFill>
            </a:endParaRPr>
          </a:p>
          <a:p>
            <a:endParaRPr lang="en-US" kern="0" dirty="0">
              <a:solidFill>
                <a:schemeClr val="accent2">
                  <a:lumMod val="60000"/>
                  <a:lumOff val="40000"/>
                </a:schemeClr>
              </a:solidFill>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When NASA was looking for a low-cost solution to launch into orbit, Barber-Nichols of Arvada, Colorado was subcontracted to build the turbopump for the Fastrac rocket engine at Marshall Space Flight Center. Using lessons learned from this program, the company now produces similar turbomachinery for commercial rockets and other applications on the ground.</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solidFill>
                  <a:srgbClr val="FFFFFF"/>
                </a:solidFill>
                <a:effectLst/>
                <a:latin typeface="Helvetica Neue LT Std" panose="020B0604020202020204" pitchFamily="34" charset="77"/>
              </a:rPr>
              <a:t>Space Program Pumps Up Turbomachinery</a:t>
            </a:r>
          </a:p>
        </p:txBody>
      </p:sp>
      <p:sp>
        <p:nvSpPr>
          <p:cNvPr id="4" name="Text Placeholder 3">
            <a:extLst>
              <a:ext uri="{FF2B5EF4-FFF2-40B4-BE49-F238E27FC236}">
                <a16:creationId xmlns:a16="http://schemas.microsoft.com/office/drawing/2014/main" id="{BE803268-4FE6-1A48-AD27-7E4EF3A770A7}"/>
              </a:ext>
            </a:extLst>
          </p:cNvPr>
          <p:cNvSpPr>
            <a:spLocks noGrp="1"/>
          </p:cNvSpPr>
          <p:nvPr>
            <p:ph type="body" sz="quarter" idx="13"/>
          </p:nvPr>
        </p:nvSpPr>
        <p:spPr/>
        <p:txBody>
          <a:bodyPr/>
          <a:lstStyle/>
          <a:p>
            <a:r>
              <a:rPr lang="en-US" dirty="0">
                <a:effectLst/>
                <a:latin typeface="Arial" panose="020B0604020202020204" pitchFamily="34" charset="0"/>
                <a:cs typeface="Arial" panose="020B0604020202020204" pitchFamily="34" charset="0"/>
              </a:rPr>
              <a:t>NASA helped make turbopump advances, still used in aerospace and energy</a:t>
            </a:r>
          </a:p>
        </p:txBody>
      </p:sp>
      <p:pic>
        <p:nvPicPr>
          <p:cNvPr id="10" name="Picture 9">
            <a:extLst>
              <a:ext uri="{FF2B5EF4-FFF2-40B4-BE49-F238E27FC236}">
                <a16:creationId xmlns:a16="http://schemas.microsoft.com/office/drawing/2014/main" id="{CF4B7BCB-AFD7-AF48-BC66-E81F5150FB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62140" y="1245932"/>
            <a:ext cx="2781860" cy="2157135"/>
          </a:xfrm>
          <a:prstGeom prst="rect">
            <a:avLst/>
          </a:prstGeom>
        </p:spPr>
      </p:pic>
      <p:pic>
        <p:nvPicPr>
          <p:cNvPr id="7" name="Picture 6" descr="A machine on the counter&#10;&#10;Description automatically generated with low confidence">
            <a:extLst>
              <a:ext uri="{FF2B5EF4-FFF2-40B4-BE49-F238E27FC236}">
                <a16:creationId xmlns:a16="http://schemas.microsoft.com/office/drawing/2014/main" id="{69434751-E904-E955-53C4-C646243C2C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34670" y="3027647"/>
            <a:ext cx="2781860" cy="1571248"/>
          </a:xfrm>
          <a:prstGeom prst="rect">
            <a:avLst/>
          </a:prstGeom>
        </p:spPr>
      </p:pic>
      <p:pic>
        <p:nvPicPr>
          <p:cNvPr id="5" name="Picture 4">
            <a:extLst>
              <a:ext uri="{FF2B5EF4-FFF2-40B4-BE49-F238E27FC236}">
                <a16:creationId xmlns:a16="http://schemas.microsoft.com/office/drawing/2014/main" id="{47FF7A69-D6FF-FD5D-FBC3-261068C6A1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1183" y="1038865"/>
            <a:ext cx="2955254" cy="2364203"/>
          </a:xfrm>
          <a:prstGeom prst="rect">
            <a:avLst/>
          </a:prstGeom>
        </p:spPr>
      </p:pic>
    </p:spTree>
    <p:extLst>
      <p:ext uri="{BB962C8B-B14F-4D97-AF65-F5344CB8AC3E}">
        <p14:creationId xmlns:p14="http://schemas.microsoft.com/office/powerpoint/2010/main" val="3401245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79F59039-0F43-AE65-A158-E577AAF9BD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0500" y="1558442"/>
            <a:ext cx="1622943" cy="2286875"/>
          </a:xfrm>
          <a:prstGeom prst="rect">
            <a:avLst/>
          </a:prstGeom>
        </p:spPr>
      </p:pic>
      <p:pic>
        <p:nvPicPr>
          <p:cNvPr id="12" name="Picture 11" descr="A satellite in space&#10;&#10;Description automatically generated with low confidence">
            <a:extLst>
              <a:ext uri="{FF2B5EF4-FFF2-40B4-BE49-F238E27FC236}">
                <a16:creationId xmlns:a16="http://schemas.microsoft.com/office/drawing/2014/main" id="{C77D4670-EB90-FB35-5683-C4C29652CB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3088" y="1647265"/>
            <a:ext cx="3260912" cy="2145618"/>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3946277"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Langley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Northrop Grumman</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Goleta</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 NASA team invented the Compact Telescoping Array concept, which can reduce a stowed solar array’s volume by a third. Now a Northrop Grumman facility in Goleta, California, is producing arrays based on NASA’s design.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solidFill>
                  <a:srgbClr val="FFFFFF"/>
                </a:solidFill>
                <a:effectLst/>
                <a:latin typeface="Helvetica Neue LT Std" panose="020B0604020202020204" pitchFamily="34" charset="77"/>
              </a:rPr>
              <a:t>New Solar Array Design Saves Space</a:t>
            </a:r>
          </a:p>
        </p:txBody>
      </p:sp>
      <p:sp>
        <p:nvSpPr>
          <p:cNvPr id="6" name="Text Placeholder 5">
            <a:extLst>
              <a:ext uri="{FF2B5EF4-FFF2-40B4-BE49-F238E27FC236}">
                <a16:creationId xmlns:a16="http://schemas.microsoft.com/office/drawing/2014/main" id="{33FEE109-0A3B-5178-3EA7-EC1FDA3CC74B}"/>
              </a:ext>
            </a:extLst>
          </p:cNvPr>
          <p:cNvSpPr>
            <a:spLocks noGrp="1"/>
          </p:cNvSpPr>
          <p:nvPr>
            <p:ph type="body" sz="quarter" idx="13"/>
          </p:nvPr>
        </p:nvSpPr>
        <p:spPr/>
        <p:txBody>
          <a:bodyPr/>
          <a:lstStyle/>
          <a:p>
            <a:r>
              <a:rPr lang="en-US" dirty="0">
                <a:effectLst/>
                <a:latin typeface="Helvetica Neue LT Std" panose="020B0604020202020204" pitchFamily="34" charset="77"/>
              </a:rPr>
              <a:t>NASA’s Compact Telescoping Array will conserve commercial satellite launch costs</a:t>
            </a:r>
          </a:p>
        </p:txBody>
      </p:sp>
    </p:spTree>
    <p:extLst>
      <p:ext uri="{BB962C8B-B14F-4D97-AF65-F5344CB8AC3E}">
        <p14:creationId xmlns:p14="http://schemas.microsoft.com/office/powerpoint/2010/main" val="3056424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D6AF89-E03B-2F70-999A-863351C439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7574" y="726137"/>
            <a:ext cx="2336426" cy="1965975"/>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76654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Stellant</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Systems</a:t>
            </a:r>
            <a:r>
              <a:rPr lang="en-US" dirty="0">
                <a:solidFill>
                  <a:schemeClr val="accent2">
                    <a:lumMod val="60000"/>
                    <a:lumOff val="40000"/>
                  </a:schemeClr>
                </a:solidFill>
              </a:rPr>
              <a:t>: </a:t>
            </a:r>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Torrence</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pPr marL="0" marR="0">
              <a:spcBef>
                <a:spcPts val="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To receive scientific data, NASA needed versions of electronic components that were small but powerful for launching on deep space missions, and contracted with Hughes to build them. A successor company, </a:t>
            </a:r>
            <a:r>
              <a:rPr lang="en-US" sz="1600" dirty="0" err="1">
                <a:effectLst/>
                <a:latin typeface="Arial" panose="020B0604020202020204" pitchFamily="34" charset="0"/>
                <a:ea typeface="Calibri" panose="020F0502020204030204" pitchFamily="34" charset="0"/>
                <a:cs typeface="Arial" panose="020B0604020202020204" pitchFamily="34" charset="0"/>
              </a:rPr>
              <a:t>Stellant</a:t>
            </a:r>
            <a:r>
              <a:rPr lang="en-US" sz="1600" dirty="0">
                <a:effectLst/>
                <a:latin typeface="Arial" panose="020B0604020202020204" pitchFamily="34" charset="0"/>
                <a:ea typeface="Calibri" panose="020F0502020204030204" pitchFamily="34" charset="0"/>
                <a:cs typeface="Arial" panose="020B0604020202020204" pitchFamily="34" charset="0"/>
              </a:rPr>
              <a:t> Systems of </a:t>
            </a:r>
            <a:r>
              <a:rPr lang="en-US" sz="1600" dirty="0" err="1">
                <a:effectLst/>
                <a:latin typeface="Arial" panose="020B0604020202020204" pitchFamily="34" charset="0"/>
                <a:ea typeface="Calibri" panose="020F0502020204030204" pitchFamily="34" charset="0"/>
                <a:cs typeface="Arial" panose="020B0604020202020204" pitchFamily="34" charset="0"/>
              </a:rPr>
              <a:t>Torrence</a:t>
            </a:r>
            <a:r>
              <a:rPr lang="en-US" sz="1600" dirty="0">
                <a:effectLst/>
                <a:latin typeface="Arial" panose="020B0604020202020204" pitchFamily="34" charset="0"/>
                <a:ea typeface="Calibri" panose="020F0502020204030204" pitchFamily="34" charset="0"/>
                <a:cs typeface="Arial" panose="020B0604020202020204" pitchFamily="34" charset="0"/>
              </a:rPr>
              <a:t>, California, is now the only company in the U.S. that produces space-worthy traveling-wave tubes necessary for communications satellites.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solidFill>
                  <a:srgbClr val="FFFFFF"/>
                </a:solidFill>
                <a:effectLst/>
                <a:latin typeface="Helvetica Neue LT Std" panose="020B0604020202020204" pitchFamily="34" charset="77"/>
              </a:rPr>
              <a:t>Traveling-Wave Tubes Travel Far</a:t>
            </a:r>
          </a:p>
        </p:txBody>
      </p:sp>
      <p:pic>
        <p:nvPicPr>
          <p:cNvPr id="6" name="Picture 5">
            <a:extLst>
              <a:ext uri="{FF2B5EF4-FFF2-40B4-BE49-F238E27FC236}">
                <a16:creationId xmlns:a16="http://schemas.microsoft.com/office/drawing/2014/main" id="{23C1907B-F9BA-FB42-9018-83F36C2EF3E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807574" y="2794759"/>
            <a:ext cx="2336426" cy="1873768"/>
          </a:xfrm>
          <a:prstGeom prst="rect">
            <a:avLst/>
          </a:prstGeom>
        </p:spPr>
      </p:pic>
      <p:sp>
        <p:nvSpPr>
          <p:cNvPr id="5" name="Text Placeholder 4">
            <a:extLst>
              <a:ext uri="{FF2B5EF4-FFF2-40B4-BE49-F238E27FC236}">
                <a16:creationId xmlns:a16="http://schemas.microsoft.com/office/drawing/2014/main" id="{6685FD5E-17C7-F4D1-34AC-6B443E4173A8}"/>
              </a:ext>
            </a:extLst>
          </p:cNvPr>
          <p:cNvSpPr>
            <a:spLocks noGrp="1"/>
          </p:cNvSpPr>
          <p:nvPr>
            <p:ph type="body" sz="quarter" idx="13"/>
          </p:nvPr>
        </p:nvSpPr>
        <p:spPr>
          <a:xfrm>
            <a:off x="205273" y="622940"/>
            <a:ext cx="5828268" cy="415925"/>
          </a:xfrm>
        </p:spPr>
        <p:txBody>
          <a:bodyPr/>
          <a:lstStyle/>
          <a:p>
            <a:pPr marL="0" indent="0"/>
            <a:r>
              <a:rPr lang="en-US" dirty="0">
                <a:effectLst/>
                <a:latin typeface="Arial" panose="020B0604020202020204" pitchFamily="34" charset="0"/>
                <a:cs typeface="Arial" panose="020B0604020202020204" pitchFamily="34" charset="0"/>
              </a:rPr>
              <a:t>Electronic components designed for NASA see use in satellite systems and ground applications </a:t>
            </a:r>
          </a:p>
          <a:p>
            <a:endParaRPr lang="en-US" dirty="0"/>
          </a:p>
        </p:txBody>
      </p:sp>
      <p:pic>
        <p:nvPicPr>
          <p:cNvPr id="12" name="Picture 11" descr="A picture containing person, person, suit&#10;&#10;Description automatically generated">
            <a:extLst>
              <a:ext uri="{FF2B5EF4-FFF2-40B4-BE49-F238E27FC236}">
                <a16:creationId xmlns:a16="http://schemas.microsoft.com/office/drawing/2014/main" id="{F0C02830-0335-188A-FF67-ED52D8F285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2209" y="1647265"/>
            <a:ext cx="1734670" cy="2151530"/>
          </a:xfrm>
          <a:prstGeom prst="rect">
            <a:avLst/>
          </a:prstGeom>
        </p:spPr>
      </p:pic>
    </p:spTree>
    <p:extLst>
      <p:ext uri="{BB962C8B-B14F-4D97-AF65-F5344CB8AC3E}">
        <p14:creationId xmlns:p14="http://schemas.microsoft.com/office/powerpoint/2010/main" val="4160447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3B79BF-FC0F-50A2-E647-295CE2B082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17728" y="1161516"/>
            <a:ext cx="3626271" cy="2188075"/>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25375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Axiom Space</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Houston</a:t>
            </a:r>
            <a:r>
              <a:rPr lang="en-US" kern="0" dirty="0">
                <a:solidFill>
                  <a:schemeClr val="accent2">
                    <a:lumMod val="60000"/>
                    <a:lumOff val="40000"/>
                  </a:schemeClr>
                </a:solidFill>
              </a:rPr>
              <a:t>, TX</a:t>
            </a:r>
            <a:endParaRPr lang="en-US" dirty="0">
              <a:solidFill>
                <a:schemeClr val="accent2">
                  <a:lumMod val="60000"/>
                  <a:lumOff val="40000"/>
                </a:schemeClr>
              </a:solidFill>
            </a:endParaRPr>
          </a:p>
          <a:p>
            <a:endParaRPr lang="en-US" sz="1600" kern="0" dirty="0">
              <a:latin typeface="Arial" panose="020B0604020202020204" pitchFamily="34" charset="0"/>
              <a:cs typeface="Arial" panose="020B0604020202020204" pitchFamily="34" charset="0"/>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To enable their private astronauts to live and work in orbit, Axiom Space of Houston used NASA facilities and people with NASA experience to train their crews of private astronauts that travel to the space station.</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solidFill>
                  <a:srgbClr val="FFFFFF"/>
                </a:solidFill>
                <a:effectLst/>
                <a:latin typeface="Helvetica Neue LT Std" panose="020B0604020202020204" pitchFamily="34" charset="77"/>
              </a:rPr>
              <a:t>Private Lessons for Private Spaceflight</a:t>
            </a:r>
          </a:p>
        </p:txBody>
      </p:sp>
      <p:sp>
        <p:nvSpPr>
          <p:cNvPr id="5" name="Text Placeholder 4">
            <a:extLst>
              <a:ext uri="{FF2B5EF4-FFF2-40B4-BE49-F238E27FC236}">
                <a16:creationId xmlns:a16="http://schemas.microsoft.com/office/drawing/2014/main" id="{DC1CA6F7-F700-5947-A16A-86FF36AAA16E}"/>
              </a:ext>
            </a:extLst>
          </p:cNvPr>
          <p:cNvSpPr>
            <a:spLocks noGrp="1"/>
          </p:cNvSpPr>
          <p:nvPr>
            <p:ph type="body" sz="quarter" idx="13"/>
          </p:nvPr>
        </p:nvSpPr>
        <p:spPr/>
        <p:txBody>
          <a:bodyPr/>
          <a:lstStyle/>
          <a:p>
            <a:r>
              <a:rPr lang="en-US" dirty="0">
                <a:effectLst/>
                <a:latin typeface="Arial" panose="020B0604020202020204" pitchFamily="34" charset="0"/>
                <a:cs typeface="Arial" panose="020B0604020202020204" pitchFamily="34" charset="0"/>
              </a:rPr>
              <a:t>NASA facilities, practices, and experience used to train private astronauts</a:t>
            </a:r>
          </a:p>
        </p:txBody>
      </p:sp>
      <p:pic>
        <p:nvPicPr>
          <p:cNvPr id="4" name="Picture 3">
            <a:extLst>
              <a:ext uri="{FF2B5EF4-FFF2-40B4-BE49-F238E27FC236}">
                <a16:creationId xmlns:a16="http://schemas.microsoft.com/office/drawing/2014/main" id="{03889C9B-21FB-90A3-3705-3ABED4F4A1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34229" y="2625706"/>
            <a:ext cx="2633950" cy="1828315"/>
          </a:xfrm>
          <a:prstGeom prst="rect">
            <a:avLst/>
          </a:prstGeom>
        </p:spPr>
      </p:pic>
    </p:spTree>
    <p:extLst>
      <p:ext uri="{BB962C8B-B14F-4D97-AF65-F5344CB8AC3E}">
        <p14:creationId xmlns:p14="http://schemas.microsoft.com/office/powerpoint/2010/main" val="278748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4523141" y="1047750"/>
            <a:ext cx="4620860" cy="3335064"/>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cs typeface="Arial" panose="020B0604020202020204" pitchFamily="34" charset="0"/>
              </a:rPr>
              <a:t>Intensive Care on the Cloud </a:t>
            </a:r>
            <a:endParaRPr lang="en-US" dirty="0">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6" y="1133889"/>
            <a:ext cx="3857742" cy="3248925"/>
          </a:xfrm>
        </p:spPr>
        <p:txBody>
          <a:bodyPr/>
          <a:lstStyle/>
          <a:p>
            <a:r>
              <a:rPr lang="en-US" dirty="0">
                <a:solidFill>
                  <a:schemeClr val="accent2">
                    <a:lumMod val="60000"/>
                    <a:lumOff val="40000"/>
                  </a:schemeClr>
                </a:solidFill>
              </a:rPr>
              <a:t>Jet Propulsion Laboratory</a:t>
            </a:r>
          </a:p>
          <a:p>
            <a:r>
              <a:rPr lang="en-US" dirty="0" err="1">
                <a:solidFill>
                  <a:schemeClr val="accent2">
                    <a:lumMod val="60000"/>
                    <a:lumOff val="40000"/>
                  </a:schemeClr>
                </a:solidFill>
              </a:rPr>
              <a:t>CuraSigna</a:t>
            </a:r>
            <a:r>
              <a:rPr lang="en-US" dirty="0">
                <a:solidFill>
                  <a:schemeClr val="accent2">
                    <a:lumMod val="60000"/>
                    <a:lumOff val="40000"/>
                  </a:schemeClr>
                </a:solidFill>
              </a:rPr>
              <a:t>: Bangalore, India</a:t>
            </a:r>
          </a:p>
          <a:p>
            <a:pPr marL="0" indent="0">
              <a:buNone/>
            </a:pPr>
            <a:endParaRPr lang="en-US" dirty="0"/>
          </a:p>
          <a:p>
            <a:r>
              <a:rPr lang="en-US" sz="1600" dirty="0" err="1">
                <a:solidFill>
                  <a:srgbClr val="FFFFFF"/>
                </a:solidFill>
                <a:effectLst/>
                <a:latin typeface="Arial" panose="020B0604020202020204" pitchFamily="34" charset="0"/>
                <a:cs typeface="Arial" panose="020B0604020202020204" pitchFamily="34" charset="0"/>
              </a:rPr>
              <a:t>CuraSigna</a:t>
            </a:r>
            <a:r>
              <a:rPr lang="en-US" sz="1600" dirty="0">
                <a:solidFill>
                  <a:srgbClr val="FFFFFF"/>
                </a:solidFill>
                <a:effectLst/>
                <a:latin typeface="Arial" panose="020B0604020202020204" pitchFamily="34" charset="0"/>
                <a:cs typeface="Arial" panose="020B0604020202020204" pitchFamily="34" charset="0"/>
              </a:rPr>
              <a:t> in Bangalore, India, licensed and integrated NASA’s VITAL ventilator design into a medical technology ecosystem for performing “virtual rounds” at intensive care units.</a:t>
            </a:r>
          </a:p>
        </p:txBody>
      </p:sp>
      <p:pic>
        <p:nvPicPr>
          <p:cNvPr id="4" name="Picture 3" descr="Graphical user interface&#10;&#10;Description automatically generated">
            <a:extLst>
              <a:ext uri="{FF2B5EF4-FFF2-40B4-BE49-F238E27FC236}">
                <a16:creationId xmlns:a16="http://schemas.microsoft.com/office/drawing/2014/main" id="{6BD7F45B-1056-9296-85DE-2C2373F33A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23140" y="1481626"/>
            <a:ext cx="4620860" cy="2467311"/>
          </a:xfrm>
          <a:prstGeom prst="rect">
            <a:avLst/>
          </a:prstGeom>
        </p:spPr>
      </p:pic>
    </p:spTree>
    <p:extLst>
      <p:ext uri="{BB962C8B-B14F-4D97-AF65-F5344CB8AC3E}">
        <p14:creationId xmlns:p14="http://schemas.microsoft.com/office/powerpoint/2010/main" val="2531983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383307"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Incom</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Charlton</a:t>
            </a:r>
            <a:r>
              <a:rPr lang="en-US" kern="0" dirty="0">
                <a:solidFill>
                  <a:schemeClr val="accent2">
                    <a:lumMod val="60000"/>
                    <a:lumOff val="40000"/>
                  </a:schemeClr>
                </a:solidFill>
              </a:rPr>
              <a:t>, MA</a:t>
            </a:r>
            <a:endParaRPr lang="en-US" dirty="0">
              <a:solidFill>
                <a:schemeClr val="accent2">
                  <a:lumMod val="60000"/>
                  <a:lumOff val="40000"/>
                </a:schemeClr>
              </a:solidFill>
            </a:endParaRPr>
          </a:p>
          <a:p>
            <a:endParaRPr lang="en-US" kern="0" dirty="0">
              <a:solidFill>
                <a:schemeClr val="accent2">
                  <a:lumMod val="60000"/>
                  <a:lumOff val="40000"/>
                </a:schemeClr>
              </a:solidFill>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Supported by several NASA SBIR contracts, </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Charlton, Massachusetts-based </a:t>
            </a:r>
            <a:r>
              <a:rPr lang="en-US" sz="1600" dirty="0" err="1">
                <a:effectLst/>
                <a:latin typeface="Arial" panose="020B0604020202020204" pitchFamily="34" charset="0"/>
                <a:ea typeface="Calibri" panose="020F0502020204030204" pitchFamily="34" charset="0"/>
                <a:cs typeface="Times New Roman" panose="02020603050405020304" pitchFamily="18" charset="0"/>
              </a:rPr>
              <a:t>Incom</a:t>
            </a:r>
            <a:r>
              <a:rPr lang="en-US" sz="1600" dirty="0">
                <a:effectLst/>
                <a:latin typeface="Arial" panose="020B0604020202020204" pitchFamily="34" charset="0"/>
                <a:ea typeface="Calibri" panose="020F0502020204030204" pitchFamily="34" charset="0"/>
                <a:cs typeface="Times New Roman" panose="02020603050405020304" pitchFamily="18" charset="0"/>
              </a:rPr>
              <a:t> has developed curved microchannel plates that can fit directly on instruments without adapters to improve the detection of particles, such as faint signals from deep space or cancerous tumors in Earthbound patients.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solidFill>
                  <a:srgbClr val="FFFFFF"/>
                </a:solidFill>
                <a:effectLst/>
                <a:latin typeface="Helvetica Neue LT Std" panose="020B0604020202020204" pitchFamily="34" charset="77"/>
              </a:rPr>
              <a:t>Device for Analyzing Deep Space </a:t>
            </a:r>
            <a:br>
              <a:rPr lang="en-US" dirty="0">
                <a:solidFill>
                  <a:srgbClr val="FFFFFF"/>
                </a:solidFill>
                <a:effectLst/>
                <a:latin typeface="Helvetica Neue LT Std" panose="020B0604020202020204" pitchFamily="34" charset="77"/>
              </a:rPr>
            </a:br>
            <a:r>
              <a:rPr lang="en-US" dirty="0">
                <a:solidFill>
                  <a:srgbClr val="FFFFFF"/>
                </a:solidFill>
                <a:effectLst/>
                <a:latin typeface="Helvetica Neue LT Std" panose="020B0604020202020204" pitchFamily="34" charset="77"/>
              </a:rPr>
              <a:t>Could Detect Tumors, Air Particles</a:t>
            </a:r>
            <a:endParaRPr lang="en-US" dirty="0"/>
          </a:p>
        </p:txBody>
      </p:sp>
      <p:sp>
        <p:nvSpPr>
          <p:cNvPr id="9" name="Rectangle 8">
            <a:extLst>
              <a:ext uri="{FF2B5EF4-FFF2-40B4-BE49-F238E27FC236}">
                <a16:creationId xmlns:a16="http://schemas.microsoft.com/office/drawing/2014/main" id="{93C99A39-F3DA-C749-CE73-5E3CCF707ECB}"/>
              </a:ext>
            </a:extLst>
          </p:cNvPr>
          <p:cNvSpPr/>
          <p:nvPr/>
        </p:nvSpPr>
        <p:spPr>
          <a:xfrm>
            <a:off x="200946" y="914477"/>
            <a:ext cx="7633586" cy="523220"/>
          </a:xfrm>
          <a:prstGeom prst="rect">
            <a:avLst/>
          </a:prstGeom>
        </p:spPr>
        <p:txBody>
          <a:bodyPr wrap="square">
            <a:spAutoFit/>
          </a:bodyPr>
          <a:lstStyle/>
          <a:p>
            <a:r>
              <a:rPr lang="en-US" sz="1400" dirty="0">
                <a:solidFill>
                  <a:schemeClr val="accent2">
                    <a:lumMod val="60000"/>
                    <a:lumOff val="40000"/>
                  </a:schemeClr>
                </a:solidFill>
                <a:effectLst/>
                <a:cs typeface="Arial" panose="020B0604020202020204" pitchFamily="34" charset="0"/>
              </a:rPr>
              <a:t>A NASA-funded curved microchannel plate is now available </a:t>
            </a:r>
            <a:br>
              <a:rPr lang="en-US" sz="1400" dirty="0">
                <a:solidFill>
                  <a:schemeClr val="accent2">
                    <a:lumMod val="60000"/>
                    <a:lumOff val="40000"/>
                  </a:schemeClr>
                </a:solidFill>
                <a:effectLst/>
                <a:cs typeface="Arial" panose="020B0604020202020204" pitchFamily="34" charset="0"/>
              </a:rPr>
            </a:br>
            <a:r>
              <a:rPr lang="en-US" sz="1400" dirty="0">
                <a:solidFill>
                  <a:schemeClr val="accent2">
                    <a:lumMod val="60000"/>
                    <a:lumOff val="40000"/>
                  </a:schemeClr>
                </a:solidFill>
                <a:effectLst/>
                <a:cs typeface="Arial" panose="020B0604020202020204" pitchFamily="34" charset="0"/>
              </a:rPr>
              <a:t>for medical uses, air analysis, and nuclear waste detection</a:t>
            </a:r>
          </a:p>
        </p:txBody>
      </p:sp>
      <p:pic>
        <p:nvPicPr>
          <p:cNvPr id="13" name="Picture 12">
            <a:extLst>
              <a:ext uri="{FF2B5EF4-FFF2-40B4-BE49-F238E27FC236}">
                <a16:creationId xmlns:a16="http://schemas.microsoft.com/office/drawing/2014/main" id="{D4C8467D-4B15-9729-027C-D6E8C4430F8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279776" y="707527"/>
            <a:ext cx="2864224" cy="3043239"/>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AB0B9C19-B972-38A5-E2E8-6E6FB92720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4447" y="2571750"/>
            <a:ext cx="1600200" cy="1943100"/>
          </a:xfrm>
          <a:prstGeom prst="rect">
            <a:avLst/>
          </a:prstGeom>
        </p:spPr>
      </p:pic>
    </p:spTree>
    <p:extLst>
      <p:ext uri="{BB962C8B-B14F-4D97-AF65-F5344CB8AC3E}">
        <p14:creationId xmlns:p14="http://schemas.microsoft.com/office/powerpoint/2010/main" val="3772139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417216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Delsys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Natick</a:t>
            </a:r>
            <a:r>
              <a:rPr lang="en-US" dirty="0">
                <a:solidFill>
                  <a:schemeClr val="accent2">
                    <a:lumMod val="60000"/>
                    <a:lumOff val="40000"/>
                  </a:schemeClr>
                </a:solidFill>
              </a:rPr>
              <a:t>, MA </a:t>
            </a:r>
          </a:p>
          <a:p>
            <a:endParaRPr lang="en-US" kern="0" dirty="0"/>
          </a:p>
          <a:p>
            <a:pPr marL="0" marR="0">
              <a:lnSpc>
                <a:spcPct val="107000"/>
              </a:lnSpc>
              <a:spcBef>
                <a:spcPts val="0"/>
              </a:spcBef>
              <a:spcAft>
                <a:spcPts val="800"/>
              </a:spcAft>
            </a:pPr>
            <a:r>
              <a:rPr lang="en-US" sz="1600" dirty="0" err="1">
                <a:effectLst/>
                <a:latin typeface="Arial" panose="020B0604020202020204" pitchFamily="34" charset="0"/>
                <a:ea typeface="Calibri" panose="020F0502020204030204" pitchFamily="34" charset="0"/>
                <a:cs typeface="Arial" panose="020B0604020202020204" pitchFamily="34" charset="0"/>
              </a:rPr>
              <a:t>Delsys</a:t>
            </a:r>
            <a:r>
              <a:rPr lang="en-US" sz="1600" dirty="0">
                <a:effectLst/>
                <a:latin typeface="Arial" panose="020B0604020202020204" pitchFamily="34" charset="0"/>
                <a:ea typeface="Calibri" panose="020F0502020204030204" pitchFamily="34" charset="0"/>
                <a:cs typeface="Arial" panose="020B0604020202020204" pitchFamily="34" charset="0"/>
              </a:rPr>
              <a:t> Inc. of Natick, Massachusetts, used SBIR and other funding from Johnson Space Center to develop technology for sensing the activity of motor nerves, helping researchers attempt such miracles as reversing paralysis and restoring speech.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solidFill>
                  <a:srgbClr val="FFFFFF"/>
                </a:solidFill>
                <a:effectLst/>
                <a:latin typeface="Helvetica Neue LT Std" panose="020B0604020202020204" pitchFamily="34" charset="77"/>
              </a:rPr>
              <a:t>Electrical Body Signals Help Researchers Restore Movement and More</a:t>
            </a:r>
          </a:p>
        </p:txBody>
      </p:sp>
      <p:sp>
        <p:nvSpPr>
          <p:cNvPr id="7" name="Rectangle 6">
            <a:extLst>
              <a:ext uri="{FF2B5EF4-FFF2-40B4-BE49-F238E27FC236}">
                <a16:creationId xmlns:a16="http://schemas.microsoft.com/office/drawing/2014/main" id="{7D688DDB-239F-3B1F-E30E-753961E75D71}"/>
              </a:ext>
            </a:extLst>
          </p:cNvPr>
          <p:cNvSpPr/>
          <p:nvPr/>
        </p:nvSpPr>
        <p:spPr>
          <a:xfrm>
            <a:off x="200946" y="914477"/>
            <a:ext cx="4707553" cy="523220"/>
          </a:xfrm>
          <a:prstGeom prst="rect">
            <a:avLst/>
          </a:prstGeom>
        </p:spPr>
        <p:txBody>
          <a:bodyPr wrap="square">
            <a:spAutoFit/>
          </a:bodyPr>
          <a:lstStyle/>
          <a:p>
            <a:r>
              <a:rPr lang="en-US" sz="1400" dirty="0">
                <a:solidFill>
                  <a:schemeClr val="accent2">
                    <a:lumMod val="60000"/>
                    <a:lumOff val="40000"/>
                  </a:schemeClr>
                </a:solidFill>
                <a:effectLst/>
                <a:cs typeface="Arial" panose="020B0604020202020204" pitchFamily="34" charset="0"/>
              </a:rPr>
              <a:t>Technology for understanding mind-body interface builds on research for space travel</a:t>
            </a:r>
          </a:p>
        </p:txBody>
      </p:sp>
      <p:pic>
        <p:nvPicPr>
          <p:cNvPr id="11" name="Picture 10" descr="A person with a toothbrush in her mouth&#10;&#10;Description automatically generated with low confidence">
            <a:extLst>
              <a:ext uri="{FF2B5EF4-FFF2-40B4-BE49-F238E27FC236}">
                <a16:creationId xmlns:a16="http://schemas.microsoft.com/office/drawing/2014/main" id="{5C7042A7-B1C6-D00E-DDCA-DFED0BEFC6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8750" y="2942139"/>
            <a:ext cx="1828800" cy="1651000"/>
          </a:xfrm>
          <a:prstGeom prst="rect">
            <a:avLst/>
          </a:prstGeom>
        </p:spPr>
      </p:pic>
      <p:pic>
        <p:nvPicPr>
          <p:cNvPr id="14" name="Picture 13" descr="A picture containing person, hand&#10;&#10;Description automatically generated">
            <a:extLst>
              <a:ext uri="{FF2B5EF4-FFF2-40B4-BE49-F238E27FC236}">
                <a16:creationId xmlns:a16="http://schemas.microsoft.com/office/drawing/2014/main" id="{28BF975D-E273-7333-EECC-A8E60044E3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3512" y="2942139"/>
            <a:ext cx="1828800" cy="1333500"/>
          </a:xfrm>
          <a:prstGeom prst="rect">
            <a:avLst/>
          </a:prstGeom>
        </p:spPr>
      </p:pic>
      <p:pic>
        <p:nvPicPr>
          <p:cNvPr id="16" name="Picture 15" descr="A person playing a piano&#10;&#10;Description automatically generated with medium confidence">
            <a:extLst>
              <a:ext uri="{FF2B5EF4-FFF2-40B4-BE49-F238E27FC236}">
                <a16:creationId xmlns:a16="http://schemas.microsoft.com/office/drawing/2014/main" id="{BEA85574-16DF-F81B-EA00-6178728521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9162" y="865392"/>
            <a:ext cx="3454837" cy="1943346"/>
          </a:xfrm>
          <a:prstGeom prst="rect">
            <a:avLst/>
          </a:prstGeom>
        </p:spPr>
      </p:pic>
    </p:spTree>
    <p:extLst>
      <p:ext uri="{BB962C8B-B14F-4D97-AF65-F5344CB8AC3E}">
        <p14:creationId xmlns:p14="http://schemas.microsoft.com/office/powerpoint/2010/main" val="177146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4" y="1047750"/>
            <a:ext cx="4072466" cy="3087221"/>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Arial" panose="020B0604020202020204" pitchFamily="34" charset="0"/>
              </a:rPr>
              <a:t>Saving Lives from Sao Paulo </a:t>
            </a:r>
            <a:endParaRPr lang="en-US" dirty="0">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437095" cy="3248925"/>
          </a:xfrm>
        </p:spPr>
        <p:txBody>
          <a:bodyPr/>
          <a:lstStyle/>
          <a:p>
            <a:r>
              <a:rPr lang="en-US" dirty="0">
                <a:solidFill>
                  <a:schemeClr val="accent2">
                    <a:lumMod val="60000"/>
                    <a:lumOff val="40000"/>
                  </a:schemeClr>
                </a:solidFill>
              </a:rPr>
              <a:t>Jet Propulsion Laboratory</a:t>
            </a:r>
          </a:p>
          <a:p>
            <a:r>
              <a:rPr lang="en-US" dirty="0" err="1">
                <a:solidFill>
                  <a:schemeClr val="accent2">
                    <a:lumMod val="60000"/>
                    <a:lumOff val="40000"/>
                  </a:schemeClr>
                </a:solidFill>
              </a:rPr>
              <a:t>Russer</a:t>
            </a:r>
            <a:r>
              <a:rPr lang="en-US" dirty="0">
                <a:solidFill>
                  <a:schemeClr val="accent2">
                    <a:lumMod val="60000"/>
                    <a:lumOff val="40000"/>
                  </a:schemeClr>
                </a:solidFill>
              </a:rPr>
              <a:t> </a:t>
            </a:r>
            <a:r>
              <a:rPr lang="en-US" dirty="0" err="1">
                <a:solidFill>
                  <a:schemeClr val="accent2">
                    <a:lumMod val="60000"/>
                    <a:lumOff val="40000"/>
                  </a:schemeClr>
                </a:solidFill>
              </a:rPr>
              <a:t>Brasil</a:t>
            </a:r>
            <a:r>
              <a:rPr lang="en-US" dirty="0">
                <a:solidFill>
                  <a:schemeClr val="accent2">
                    <a:lumMod val="60000"/>
                    <a:lumOff val="40000"/>
                  </a:schemeClr>
                </a:solidFill>
              </a:rPr>
              <a:t>: </a:t>
            </a:r>
            <a:r>
              <a:rPr lang="en-US" dirty="0" err="1">
                <a:solidFill>
                  <a:schemeClr val="accent2">
                    <a:lumMod val="60000"/>
                    <a:lumOff val="40000"/>
                  </a:schemeClr>
                </a:solidFill>
              </a:rPr>
              <a:t>Indaiatuba</a:t>
            </a:r>
            <a:r>
              <a:rPr lang="en-US" dirty="0">
                <a:solidFill>
                  <a:schemeClr val="accent2">
                    <a:lumMod val="60000"/>
                    <a:lumOff val="40000"/>
                  </a:schemeClr>
                </a:solidFill>
              </a:rPr>
              <a:t>, Brazil</a:t>
            </a:r>
          </a:p>
          <a:p>
            <a:pPr marL="0" indent="0">
              <a:buNone/>
            </a:pPr>
            <a:endParaRPr lang="en-US" dirty="0"/>
          </a:p>
          <a:p>
            <a:r>
              <a:rPr lang="en-US" sz="1600" dirty="0">
                <a:solidFill>
                  <a:srgbClr val="FFFFFF"/>
                </a:solidFill>
                <a:effectLst/>
                <a:latin typeface="Arial" panose="020B0604020202020204" pitchFamily="34" charset="0"/>
                <a:cs typeface="Arial" panose="020B0604020202020204" pitchFamily="34" charset="0"/>
              </a:rPr>
              <a:t>After licensing VITAL from NASA, </a:t>
            </a:r>
            <a:r>
              <a:rPr lang="en-US" sz="1600" dirty="0" err="1">
                <a:solidFill>
                  <a:srgbClr val="FFFFFF"/>
                </a:solidFill>
                <a:effectLst/>
                <a:latin typeface="Arial" panose="020B0604020202020204" pitchFamily="34" charset="0"/>
                <a:cs typeface="Arial" panose="020B0604020202020204" pitchFamily="34" charset="0"/>
              </a:rPr>
              <a:t>Russer</a:t>
            </a:r>
            <a:r>
              <a:rPr lang="en-US" sz="1600" dirty="0">
                <a:solidFill>
                  <a:srgbClr val="FFFFFF"/>
                </a:solidFill>
                <a:effectLst/>
                <a:latin typeface="Arial" panose="020B0604020202020204" pitchFamily="34" charset="0"/>
                <a:cs typeface="Arial" panose="020B0604020202020204" pitchFamily="34" charset="0"/>
              </a:rPr>
              <a:t> </a:t>
            </a:r>
            <a:r>
              <a:rPr lang="en-US" sz="1600" dirty="0" err="1">
                <a:solidFill>
                  <a:srgbClr val="FFFFFF"/>
                </a:solidFill>
                <a:effectLst/>
                <a:latin typeface="Arial" panose="020B0604020202020204" pitchFamily="34" charset="0"/>
                <a:cs typeface="Arial" panose="020B0604020202020204" pitchFamily="34" charset="0"/>
              </a:rPr>
              <a:t>Brasil</a:t>
            </a:r>
            <a:r>
              <a:rPr lang="en-US" sz="1600" dirty="0">
                <a:solidFill>
                  <a:srgbClr val="FFFFFF"/>
                </a:solidFill>
                <a:effectLst/>
                <a:latin typeface="Arial" panose="020B0604020202020204" pitchFamily="34" charset="0"/>
                <a:cs typeface="Arial" panose="020B0604020202020204" pitchFamily="34" charset="0"/>
              </a:rPr>
              <a:t> of </a:t>
            </a:r>
            <a:r>
              <a:rPr lang="en-US" sz="1600" dirty="0" err="1">
                <a:solidFill>
                  <a:srgbClr val="FFFFFF"/>
                </a:solidFill>
                <a:effectLst/>
                <a:latin typeface="Arial" panose="020B0604020202020204" pitchFamily="34" charset="0"/>
                <a:cs typeface="Arial" panose="020B0604020202020204" pitchFamily="34" charset="0"/>
              </a:rPr>
              <a:t>Indaiatuba</a:t>
            </a:r>
            <a:r>
              <a:rPr lang="en-US" sz="1600" dirty="0">
                <a:solidFill>
                  <a:srgbClr val="FFFFFF"/>
                </a:solidFill>
                <a:effectLst/>
                <a:latin typeface="Arial" panose="020B0604020202020204" pitchFamily="34" charset="0"/>
                <a:cs typeface="Arial" panose="020B0604020202020204" pitchFamily="34" charset="0"/>
              </a:rPr>
              <a:t>, Brazil, brought it into compliance with the country’s local requirements, selling hundreds of units.</a:t>
            </a:r>
          </a:p>
        </p:txBody>
      </p:sp>
      <p:pic>
        <p:nvPicPr>
          <p:cNvPr id="8" name="Picture 7">
            <a:extLst>
              <a:ext uri="{FF2B5EF4-FFF2-40B4-BE49-F238E27FC236}">
                <a16:creationId xmlns:a16="http://schemas.microsoft.com/office/drawing/2014/main" id="{881E4A0C-39EE-B14B-85CF-CC7F830902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22567" y="1316949"/>
            <a:ext cx="2509601" cy="2509601"/>
          </a:xfrm>
          <a:prstGeom prst="rect">
            <a:avLst/>
          </a:prstGeom>
        </p:spPr>
      </p:pic>
    </p:spTree>
    <p:extLst>
      <p:ext uri="{BB962C8B-B14F-4D97-AF65-F5344CB8AC3E}">
        <p14:creationId xmlns:p14="http://schemas.microsoft.com/office/powerpoint/2010/main" val="7038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0222BD-42CC-E144-BB5B-033839766303}"/>
              </a:ext>
            </a:extLst>
          </p:cNvPr>
          <p:cNvSpPr/>
          <p:nvPr/>
        </p:nvSpPr>
        <p:spPr>
          <a:xfrm>
            <a:off x="0" y="1303325"/>
            <a:ext cx="5242095"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Arial" panose="020B0604020202020204" pitchFamily="34" charset="0"/>
                <a:cs typeface="Arial" panose="020B0604020202020204" pitchFamily="34" charset="0"/>
              </a:rPr>
              <a:t>The View from Space Keeps Getting Better</a:t>
            </a:r>
            <a:br>
              <a:rPr lang="en-US" dirty="0"/>
            </a:b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54056" y="1512455"/>
            <a:ext cx="4110817" cy="2869841"/>
          </a:xfrm>
        </p:spPr>
        <p:txBody>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For half a century, NASA-built Landsat satellites have been recording Earth’s surface, gathering science-grade imagery in various spectral bands. That data yields valuable information for farmers, water managers, food manufacturers, and countless others. It has also become the basis for many mapping applications for navigation, geolocation, and data visualization. </a:t>
            </a:r>
          </a:p>
        </p:txBody>
      </p:sp>
      <p:sp>
        <p:nvSpPr>
          <p:cNvPr id="8" name="Rectangle 7">
            <a:extLst>
              <a:ext uri="{FF2B5EF4-FFF2-40B4-BE49-F238E27FC236}">
                <a16:creationId xmlns:a16="http://schemas.microsoft.com/office/drawing/2014/main" id="{160182D9-7DAD-3B43-8259-7B81CD02F2FB}"/>
              </a:ext>
            </a:extLst>
          </p:cNvPr>
          <p:cNvSpPr/>
          <p:nvPr/>
        </p:nvSpPr>
        <p:spPr>
          <a:xfrm>
            <a:off x="134905" y="496232"/>
            <a:ext cx="6131888" cy="536622"/>
          </a:xfrm>
          <a:prstGeom prst="rect">
            <a:avLst/>
          </a:prstGeom>
        </p:spPr>
        <p:txBody>
          <a:bodyPr wrap="square">
            <a:spAutoFit/>
          </a:bodyPr>
          <a:lstStyle/>
          <a:p>
            <a:pPr marL="0" marR="0">
              <a:lnSpc>
                <a:spcPct val="107000"/>
              </a:lnSpc>
              <a:spcBef>
                <a:spcPts val="0"/>
              </a:spcBef>
              <a:spcAft>
                <a:spcPts val="800"/>
              </a:spcAft>
            </a:pPr>
            <a:r>
              <a:rPr lang="en-US" sz="1400" dirty="0">
                <a:solidFill>
                  <a:srgbClr val="5DA532"/>
                </a:solidFill>
                <a:effectLst/>
                <a:ea typeface="Calibri" panose="020F0502020204030204" pitchFamily="34" charset="0"/>
                <a:cs typeface="Arial" panose="020B0604020202020204" pitchFamily="34" charset="0"/>
              </a:rPr>
              <a:t>After 50 years of Landsat, discovery of new commercial and scientific uses is only accelerating </a:t>
            </a:r>
          </a:p>
        </p:txBody>
      </p:sp>
      <p:pic>
        <p:nvPicPr>
          <p:cNvPr id="20" name="Picture 19" descr="A picture containing satellite&#10;&#10;Description automatically generated">
            <a:extLst>
              <a:ext uri="{FF2B5EF4-FFF2-40B4-BE49-F238E27FC236}">
                <a16:creationId xmlns:a16="http://schemas.microsoft.com/office/drawing/2014/main" id="{B6BCABBD-3869-B103-6D9E-11A724BAFD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0" y="1303325"/>
            <a:ext cx="4571999" cy="3288100"/>
          </a:xfrm>
          <a:prstGeom prst="rect">
            <a:avLst/>
          </a:prstGeom>
        </p:spPr>
      </p:pic>
    </p:spTree>
    <p:extLst>
      <p:ext uri="{BB962C8B-B14F-4D97-AF65-F5344CB8AC3E}">
        <p14:creationId xmlns:p14="http://schemas.microsoft.com/office/powerpoint/2010/main" val="124796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758266" y="1240627"/>
            <a:ext cx="4385734"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Landsat Maps a Path for Companies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931025" cy="4384475"/>
          </a:xfrm>
        </p:spPr>
        <p:txBody>
          <a:bodyPr/>
          <a:lstStyle/>
          <a:p>
            <a:r>
              <a:rPr lang="en-US" dirty="0">
                <a:solidFill>
                  <a:srgbClr val="5DA532"/>
                </a:solidFill>
              </a:rPr>
              <a:t>Goddard Space Flight Center</a:t>
            </a:r>
          </a:p>
          <a:p>
            <a:r>
              <a:rPr lang="en-US" dirty="0" err="1">
                <a:solidFill>
                  <a:srgbClr val="5DA532"/>
                </a:solidFill>
              </a:rPr>
              <a:t>Mapbox</a:t>
            </a:r>
            <a:r>
              <a:rPr lang="en-US" dirty="0">
                <a:solidFill>
                  <a:srgbClr val="5DA532"/>
                </a:solidFill>
              </a:rPr>
              <a:t>: Washington, D.C.</a:t>
            </a:r>
          </a:p>
          <a:p>
            <a:pPr marL="0" indent="0">
              <a:buNone/>
            </a:pPr>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When it started, </a:t>
            </a:r>
            <a:r>
              <a:rPr lang="en-US" sz="1600" dirty="0" err="1">
                <a:effectLst/>
                <a:latin typeface="Arial" panose="020B0604020202020204" pitchFamily="34" charset="0"/>
                <a:ea typeface="Calibri" panose="020F0502020204030204" pitchFamily="34" charset="0"/>
                <a:cs typeface="Arial" panose="020B0604020202020204" pitchFamily="34" charset="0"/>
              </a:rPr>
              <a:t>Mapbox</a:t>
            </a:r>
            <a:r>
              <a:rPr lang="en-US" sz="1600" dirty="0">
                <a:effectLst/>
                <a:latin typeface="Arial" panose="020B0604020202020204" pitchFamily="34" charset="0"/>
                <a:ea typeface="Calibri" panose="020F0502020204030204" pitchFamily="34" charset="0"/>
                <a:cs typeface="Arial" panose="020B0604020202020204" pitchFamily="34" charset="0"/>
              </a:rPr>
              <a:t> Inc. of Washington, D.C., relied on Landsat imagery to build images of the planet. Today, </a:t>
            </a:r>
            <a:r>
              <a:rPr lang="en-US" sz="1600" dirty="0" err="1">
                <a:effectLst/>
                <a:latin typeface="Arial" panose="020B0604020202020204" pitchFamily="34" charset="0"/>
                <a:ea typeface="Calibri" panose="020F0502020204030204" pitchFamily="34" charset="0"/>
                <a:cs typeface="Arial" panose="020B0604020202020204" pitchFamily="34" charset="0"/>
              </a:rPr>
              <a:t>Mapbox</a:t>
            </a:r>
            <a:r>
              <a:rPr lang="en-US" sz="1600" dirty="0">
                <a:effectLst/>
                <a:latin typeface="Arial" panose="020B0604020202020204" pitchFamily="34" charset="0"/>
                <a:ea typeface="Calibri" panose="020F0502020204030204" pitchFamily="34" charset="0"/>
                <a:cs typeface="Arial" panose="020B0604020202020204" pitchFamily="34" charset="0"/>
              </a:rPr>
              <a:t>, which provides a platform and data for developers to build map-based applications, is a $1 billion company with dozens of household names among its customers.  </a:t>
            </a:r>
          </a:p>
        </p:txBody>
      </p:sp>
      <p:pic>
        <p:nvPicPr>
          <p:cNvPr id="4" name="Picture 3" descr="Map&#10;&#10;Description automatically generated">
            <a:extLst>
              <a:ext uri="{FF2B5EF4-FFF2-40B4-BE49-F238E27FC236}">
                <a16:creationId xmlns:a16="http://schemas.microsoft.com/office/drawing/2014/main" id="{8BE70545-0ED2-35C5-081F-F4634BA360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65930" y="963093"/>
            <a:ext cx="4677340" cy="274697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398D2CB9-0935-4DC5-5BB5-B11418F5DF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342" y="2399179"/>
            <a:ext cx="3194322" cy="2129548"/>
          </a:xfrm>
          <a:prstGeom prst="rect">
            <a:avLst/>
          </a:prstGeom>
        </p:spPr>
      </p:pic>
    </p:spTree>
    <p:extLst>
      <p:ext uri="{BB962C8B-B14F-4D97-AF65-F5344CB8AC3E}">
        <p14:creationId xmlns:p14="http://schemas.microsoft.com/office/powerpoint/2010/main" val="417678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879127" y="1240627"/>
            <a:ext cx="4264873" cy="3288100"/>
          </a:xfrm>
          <a:prstGeom prst="rect">
            <a:avLst/>
          </a:prstGeom>
          <a:solidFill>
            <a:srgbClr val="5DA53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New Image Analysis Supports New Farming Techniques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90"/>
            <a:ext cx="3919933" cy="3394838"/>
          </a:xfrm>
        </p:spPr>
        <p:txBody>
          <a:bodyPr/>
          <a:lstStyle/>
          <a:p>
            <a:r>
              <a:rPr lang="en-US" dirty="0">
                <a:solidFill>
                  <a:srgbClr val="5DA532"/>
                </a:solidFill>
              </a:rPr>
              <a:t>Goddard Space Flight Center</a:t>
            </a:r>
          </a:p>
          <a:p>
            <a:r>
              <a:rPr lang="en-US" dirty="0" err="1">
                <a:solidFill>
                  <a:srgbClr val="5DA532"/>
                </a:solidFill>
              </a:rPr>
              <a:t>Perrenial</a:t>
            </a:r>
            <a:r>
              <a:rPr lang="en-US" dirty="0">
                <a:solidFill>
                  <a:srgbClr val="5DA532"/>
                </a:solidFill>
              </a:rPr>
              <a:t>: Boulder, CO</a:t>
            </a:r>
          </a:p>
          <a:p>
            <a:pPr marL="0" indent="0">
              <a:buNone/>
            </a:pPr>
            <a:endParaRPr lang="en-US"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Perennial Inc. of Boulder, Colorado, learned how to use data from Landsat and other satellites to determine soil carbon levels. Now the company helps farmers who want to earn carbon credits for changing their practices, food companies that want to reduce their carbon footprints, and many others.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map of a city&#10;&#10;Description automatically generated with low confidence">
            <a:extLst>
              <a:ext uri="{FF2B5EF4-FFF2-40B4-BE49-F238E27FC236}">
                <a16:creationId xmlns:a16="http://schemas.microsoft.com/office/drawing/2014/main" id="{2803996F-51FC-0C5C-2A80-32B27BBC5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4838" y="956280"/>
            <a:ext cx="3919932" cy="3635271"/>
          </a:xfrm>
          <a:prstGeom prst="rect">
            <a:avLst/>
          </a:prstGeom>
        </p:spPr>
      </p:pic>
    </p:spTree>
    <p:extLst>
      <p:ext uri="{BB962C8B-B14F-4D97-AF65-F5344CB8AC3E}">
        <p14:creationId xmlns:p14="http://schemas.microsoft.com/office/powerpoint/2010/main" val="1004228767"/>
      </p:ext>
    </p:extLst>
  </p:cSld>
  <p:clrMapOvr>
    <a:masterClrMapping/>
  </p:clrMapOvr>
</p:sld>
</file>

<file path=ppt/theme/theme1.xml><?xml version="1.0" encoding="utf-8"?>
<a:theme xmlns:a="http://schemas.openxmlformats.org/drawingml/2006/main" name="T2 Widescreen Template 2017">
  <a:themeElements>
    <a:clrScheme name="Custom 1">
      <a:dk1>
        <a:srgbClr val="000000"/>
      </a:dk1>
      <a:lt1>
        <a:srgbClr val="FFFFFF"/>
      </a:lt1>
      <a:dk2>
        <a:srgbClr val="000000"/>
      </a:dk2>
      <a:lt2>
        <a:srgbClr val="666666"/>
      </a:lt2>
      <a:accent1>
        <a:srgbClr val="BB3249"/>
      </a:accent1>
      <a:accent2>
        <a:srgbClr val="0662A1"/>
      </a:accent2>
      <a:accent3>
        <a:srgbClr val="A200D7"/>
      </a:accent3>
      <a:accent4>
        <a:srgbClr val="44B140"/>
      </a:accent4>
      <a:accent5>
        <a:srgbClr val="FCD156"/>
      </a:accent5>
      <a:accent6>
        <a:srgbClr val="F0620B"/>
      </a:accent6>
      <a:hlink>
        <a:srgbClr val="2369BF"/>
      </a:hlink>
      <a:folHlink>
        <a:srgbClr val="7129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smtClean="0">
            <a:solidFill>
              <a:srgbClr val="00599B"/>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a:noAutofit/>
      </a:bodyPr>
      <a:lstStyle>
        <a:defPPr marL="342900" indent="-342900" eaLnBrk="1" fontAlgn="auto" hangingPunct="1">
          <a:spcBef>
            <a:spcPts val="0"/>
          </a:spcBef>
          <a:spcAft>
            <a:spcPts val="600"/>
          </a:spcAft>
          <a:defRPr sz="1400" b="1" dirty="0">
            <a:solidFill>
              <a:schemeClr val="accent2"/>
            </a:solidFill>
            <a:latin typeface="Arial"/>
            <a:cs typeface="Arial"/>
          </a:defRPr>
        </a:defPPr>
      </a:lstStyle>
      <a:style>
        <a:lnRef idx="2">
          <a:schemeClr val="accent1"/>
        </a:lnRef>
        <a:fillRef idx="1">
          <a:schemeClr val="lt1"/>
        </a:fillRef>
        <a:effectRef idx="0">
          <a:schemeClr val="accent1"/>
        </a:effectRef>
        <a:fontRef idx="minor">
          <a:schemeClr val="dk1"/>
        </a:fontRef>
      </a: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inoff.2021" id="{92B65811-F244-6342-BA88-D6C796E49A00}" vid="{EC67A411-B283-3049-9F1D-7AFBB2C20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A7D4BC49646F4B8AEC61F350B397E0" ma:contentTypeVersion="14" ma:contentTypeDescription="Create a new document." ma:contentTypeScope="" ma:versionID="4e3eb062da9f53269c90cad0963e2c7d">
  <xsd:schema xmlns:xsd="http://www.w3.org/2001/XMLSchema" xmlns:xs="http://www.w3.org/2001/XMLSchema" xmlns:p="http://schemas.microsoft.com/office/2006/metadata/properties" xmlns:ns2="ad40e52b-1561-468d-93d0-bff564b99dc6" xmlns:ns3="3c567cb9-fe2e-4e59-9888-676030a9b31b" xmlns:ns4="d900e117-17a0-4b24-9e47-511ef1d02c43" targetNamespace="http://schemas.microsoft.com/office/2006/metadata/properties" ma:root="true" ma:fieldsID="e845d1092200eb4c923a70b42bd91926" ns2:_="" ns3:_="" ns4:_="">
    <xsd:import namespace="ad40e52b-1561-468d-93d0-bff564b99dc6"/>
    <xsd:import namespace="3c567cb9-fe2e-4e59-9888-676030a9b31b"/>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40e52b-1561-468d-93d0-bff564b99d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567cb9-fe2e-4e59-9888-676030a9b31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b83123e-fc0d-4bce-a487-1a03fd9b7920}" ma:internalName="TaxCatchAll" ma:showField="CatchAllData" ma:web="3c567cb9-fe2e-4e59-9888-676030a9b3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40e52b-1561-468d-93d0-bff564b99dc6">
      <Terms xmlns="http://schemas.microsoft.com/office/infopath/2007/PartnerControls"/>
    </lcf76f155ced4ddcb4097134ff3c332f>
    <TaxCatchAll xmlns="d900e117-17a0-4b24-9e47-511ef1d02c43" xsi:nil="true"/>
  </documentManagement>
</p:properties>
</file>

<file path=customXml/itemProps1.xml><?xml version="1.0" encoding="utf-8"?>
<ds:datastoreItem xmlns:ds="http://schemas.openxmlformats.org/officeDocument/2006/customXml" ds:itemID="{7B216F2E-5C02-4E89-8BB0-F9AA5DE5D705}"/>
</file>

<file path=customXml/itemProps2.xml><?xml version="1.0" encoding="utf-8"?>
<ds:datastoreItem xmlns:ds="http://schemas.openxmlformats.org/officeDocument/2006/customXml" ds:itemID="{7706AA90-2ED2-4893-8FCE-0CB35E6C2685}"/>
</file>

<file path=customXml/itemProps3.xml><?xml version="1.0" encoding="utf-8"?>
<ds:datastoreItem xmlns:ds="http://schemas.openxmlformats.org/officeDocument/2006/customXml" ds:itemID="{83435EE1-28B3-4E9D-B1A2-C252C92A0F6F}"/>
</file>

<file path=docProps/app.xml><?xml version="1.0" encoding="utf-8"?>
<Properties xmlns="http://schemas.openxmlformats.org/officeDocument/2006/extended-properties" xmlns:vt="http://schemas.openxmlformats.org/officeDocument/2006/docPropsVTypes">
  <Template>T2 Widescreen Template 2017</Template>
  <TotalTime>26468</TotalTime>
  <Words>3270</Words>
  <Application>Microsoft Macintosh PowerPoint</Application>
  <PresentationFormat>On-screen Show (16:9)</PresentationFormat>
  <Paragraphs>262</Paragraphs>
  <Slides>51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Helvetica Neue LT Std</vt:lpstr>
      <vt:lpstr>HelveticaNeueLT Std Med</vt:lpstr>
      <vt:lpstr>Times New Roman</vt:lpstr>
      <vt:lpstr>Wingdings</vt:lpstr>
      <vt:lpstr>T2 Widescreen Template 2017</vt:lpstr>
      <vt:lpstr>PowerPoint Presentation</vt:lpstr>
      <vt:lpstr>NASA’s VITAL Contribution  to Global Pandemic Relief</vt:lpstr>
      <vt:lpstr>Ensuring Vitality</vt:lpstr>
      <vt:lpstr>Forging a New Path </vt:lpstr>
      <vt:lpstr>Intensive Care on the Cloud </vt:lpstr>
      <vt:lpstr> Saving Lives from Sao Paulo </vt:lpstr>
      <vt:lpstr>The View from Space Keeps Getting Better </vt:lpstr>
      <vt:lpstr>Landsat Maps a Path for Companies </vt:lpstr>
      <vt:lpstr>New Image Analysis Supports New Farming Techniques </vt:lpstr>
      <vt:lpstr>Pulling Moisture Data from the Air </vt:lpstr>
      <vt:lpstr>An Electronic Traffic Monitor for Airports</vt:lpstr>
      <vt:lpstr>Ending Tarmac Gridlock </vt:lpstr>
      <vt:lpstr>A Million Baby Steps</vt:lpstr>
      <vt:lpstr>Filling the Gaps</vt:lpstr>
      <vt:lpstr>Weather Forecasters Adopt NASA’s ‘Occult’ Science</vt:lpstr>
      <vt:lpstr>GPS Guides Radio Occultation Home</vt:lpstr>
      <vt:lpstr>Divining the Future of Occultation Arts</vt:lpstr>
      <vt:lpstr>Little LEMURs Have Big Eyes</vt:lpstr>
      <vt:lpstr>Shuttle-Analysis Software Improves Airplane, Turbine Safety </vt:lpstr>
      <vt:lpstr>Competitors Cooperate to Ensure Safety </vt:lpstr>
      <vt:lpstr>More Reliable Power to the People </vt:lpstr>
      <vt:lpstr>A High-Tech Farmer’s Almanac for Everyone</vt:lpstr>
      <vt:lpstr>‘Flying Blind’ into the Future </vt:lpstr>
      <vt:lpstr>Water, Water Everywhere</vt:lpstr>
      <vt:lpstr>World on Fire</vt:lpstr>
      <vt:lpstr>An Ounce of Prevention</vt:lpstr>
      <vt:lpstr>Spinoff Features</vt:lpstr>
      <vt:lpstr>Space Robotics Take a Deep Dive</vt:lpstr>
      <vt:lpstr>NASA Helps Serve Yellowstone Fungi  for Breakfast</vt:lpstr>
      <vt:lpstr>Giant Batteries Deliver Renewable Energy When It’s Needed</vt:lpstr>
      <vt:lpstr>Cloning Metal Parts for Space and Earth</vt:lpstr>
      <vt:lpstr>NASA Research Illuminates Medical Uses of Light</vt:lpstr>
      <vt:lpstr>With NASA’s Help, the Moon Becomes a Commercial Destination</vt:lpstr>
      <vt:lpstr>FINDER Finds Its Way into Rescuers’ Toolkits</vt:lpstr>
      <vt:lpstr>Space Radiation Research Fights Cancer  on Earth</vt:lpstr>
      <vt:lpstr>Telescope Mirror Tech Improves Eye Surgery   </vt:lpstr>
      <vt:lpstr>Feeling Hot, Staying Cool </vt:lpstr>
      <vt:lpstr>Astronaut Life Support for Earth Families</vt:lpstr>
      <vt:lpstr>Learning to Code with NASA Data</vt:lpstr>
      <vt:lpstr>The Science of the Perfect Cup for Coffee</vt:lpstr>
      <vt:lpstr>Flying (Not Quite) Blind</vt:lpstr>
      <vt:lpstr>Cryofuels Come Under Pressure</vt:lpstr>
      <vt:lpstr>CubeSats Take a Bus into Space</vt:lpstr>
      <vt:lpstr>Earth’s Twin Helps with Extreme Electronics</vt:lpstr>
      <vt:lpstr>Suspended Solar Panels See the Light</vt:lpstr>
      <vt:lpstr>Space Program Pumps Up Turbomachinery</vt:lpstr>
      <vt:lpstr>New Solar Array Design Saves Space</vt:lpstr>
      <vt:lpstr>Traveling-Wave Tubes Travel Far</vt:lpstr>
      <vt:lpstr>Private Lessons for Private Spaceflight</vt:lpstr>
      <vt:lpstr>Device for Analyzing Deep Space  Could Detect Tumors, Air Particles</vt:lpstr>
      <vt:lpstr>Electrical Body Signals Help Researchers Restore Movement and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Jennie (GSFC-279.0)[TRAX INTERNATIONAL CORP]</dc:creator>
  <cp:lastModifiedBy>Mitchell, Jennie (MSFC-ST22)[ACUITY EDGE]</cp:lastModifiedBy>
  <cp:revision>236</cp:revision>
  <cp:lastPrinted>2018-03-13T15:51:15Z</cp:lastPrinted>
  <dcterms:created xsi:type="dcterms:W3CDTF">2020-10-14T14:56:11Z</dcterms:created>
  <dcterms:modified xsi:type="dcterms:W3CDTF">2023-01-19T16:24:19Z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0x0101005AA7D4BC49646F4B8AEC61F350B397E0</vt:lpwstr>
  </property>
</Properties>
</file>