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6" r:id="rId1"/>
  </p:sldMasterIdLst>
  <p:notesMasterIdLst>
    <p:notesMasterId r:id="rId47"/>
  </p:notesMasterIdLst>
  <p:handoutMasterIdLst>
    <p:handoutMasterId r:id="rId48"/>
  </p:handoutMasterIdLst>
  <p:sldIdLst>
    <p:sldId id="300" r:id="rId2"/>
    <p:sldId id="256" r:id="rId3"/>
    <p:sldId id="257" r:id="rId4"/>
    <p:sldId id="258" r:id="rId5"/>
    <p:sldId id="259" r:id="rId6"/>
    <p:sldId id="260" r:id="rId7"/>
    <p:sldId id="261" r:id="rId8"/>
    <p:sldId id="262" r:id="rId9"/>
    <p:sldId id="263" r:id="rId10"/>
    <p:sldId id="264" r:id="rId11"/>
    <p:sldId id="265" r:id="rId12"/>
    <p:sldId id="267"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Coleman" initials="DC" lastIdx="1" clrIdx="0"/>
  <p:cmAuthor id="1" name="%username%" initials="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90015"/>
    <a:srgbClr val="6F99FD"/>
    <a:srgbClr val="00FFFF"/>
    <a:srgbClr val="9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25" d="100"/>
          <a:sy n="125" d="100"/>
        </p:scale>
        <p:origin x="-33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92"/>
            <a:ext cx="3037628" cy="466412"/>
          </a:xfrm>
          <a:prstGeom prst="rect">
            <a:avLst/>
          </a:prstGeom>
          <a:noFill/>
          <a:ln w="9525">
            <a:noFill/>
            <a:miter lim="800000"/>
            <a:headEnd/>
            <a:tailEnd/>
          </a:ln>
          <a:effectLst/>
        </p:spPr>
        <p:txBody>
          <a:bodyPr vert="horz" wrap="square" lIns="19366" tIns="0" rIns="19366" bIns="0" numCol="1" anchor="t" anchorCtr="0" compatLnSpc="1">
            <a:prstTxWarp prst="textNoShape">
              <a:avLst/>
            </a:prstTxWarp>
          </a:bodyPr>
          <a:lstStyle>
            <a:lvl1pPr defTabSz="929232">
              <a:defRPr sz="1000" i="1"/>
            </a:lvl1pPr>
          </a:lstStyle>
          <a:p>
            <a:pPr>
              <a:defRPr/>
            </a:pPr>
            <a:endParaRPr lang="en-US"/>
          </a:p>
        </p:txBody>
      </p:sp>
      <p:sp>
        <p:nvSpPr>
          <p:cNvPr id="3075" name="Rectangle 3"/>
          <p:cNvSpPr>
            <a:spLocks noGrp="1" noChangeArrowheads="1"/>
          </p:cNvSpPr>
          <p:nvPr>
            <p:ph type="dt" sz="quarter" idx="1"/>
          </p:nvPr>
        </p:nvSpPr>
        <p:spPr bwMode="auto">
          <a:xfrm>
            <a:off x="3972773" y="-1592"/>
            <a:ext cx="3037628" cy="466412"/>
          </a:xfrm>
          <a:prstGeom prst="rect">
            <a:avLst/>
          </a:prstGeom>
          <a:noFill/>
          <a:ln w="9525">
            <a:noFill/>
            <a:miter lim="800000"/>
            <a:headEnd/>
            <a:tailEnd/>
          </a:ln>
          <a:effectLst/>
        </p:spPr>
        <p:txBody>
          <a:bodyPr vert="horz" wrap="square" lIns="19366" tIns="0" rIns="19366" bIns="0" numCol="1" anchor="t" anchorCtr="0" compatLnSpc="1">
            <a:prstTxWarp prst="textNoShape">
              <a:avLst/>
            </a:prstTxWarp>
          </a:bodyPr>
          <a:lstStyle>
            <a:lvl1pPr algn="r" defTabSz="929232">
              <a:defRPr sz="1000" i="1"/>
            </a:lvl1pPr>
          </a:lstStyle>
          <a:p>
            <a:pPr>
              <a:defRPr/>
            </a:pPr>
            <a:endParaRPr lang="en-US"/>
          </a:p>
        </p:txBody>
      </p:sp>
      <p:sp>
        <p:nvSpPr>
          <p:cNvPr id="3076" name="Rectangle 4"/>
          <p:cNvSpPr>
            <a:spLocks noGrp="1" noChangeArrowheads="1"/>
          </p:cNvSpPr>
          <p:nvPr>
            <p:ph type="ftr" sz="quarter" idx="2"/>
          </p:nvPr>
        </p:nvSpPr>
        <p:spPr bwMode="auto">
          <a:xfrm>
            <a:off x="0" y="8829989"/>
            <a:ext cx="3037628" cy="466411"/>
          </a:xfrm>
          <a:prstGeom prst="rect">
            <a:avLst/>
          </a:prstGeom>
          <a:noFill/>
          <a:ln w="9525">
            <a:noFill/>
            <a:miter lim="800000"/>
            <a:headEnd/>
            <a:tailEnd/>
          </a:ln>
          <a:effectLst/>
        </p:spPr>
        <p:txBody>
          <a:bodyPr vert="horz" wrap="square" lIns="19366" tIns="0" rIns="19366" bIns="0" numCol="1" anchor="b" anchorCtr="0" compatLnSpc="1">
            <a:prstTxWarp prst="textNoShape">
              <a:avLst/>
            </a:prstTxWarp>
          </a:bodyPr>
          <a:lstStyle>
            <a:lvl1pPr defTabSz="929232">
              <a:defRPr sz="1000" i="1"/>
            </a:lvl1pPr>
          </a:lstStyle>
          <a:p>
            <a:pPr>
              <a:defRPr/>
            </a:pPr>
            <a:endParaRPr lang="en-US"/>
          </a:p>
        </p:txBody>
      </p:sp>
      <p:sp>
        <p:nvSpPr>
          <p:cNvPr id="3077" name="Rectangle 5"/>
          <p:cNvSpPr>
            <a:spLocks noGrp="1" noChangeArrowheads="1"/>
          </p:cNvSpPr>
          <p:nvPr>
            <p:ph type="sldNum" sz="quarter" idx="3"/>
          </p:nvPr>
        </p:nvSpPr>
        <p:spPr bwMode="auto">
          <a:xfrm>
            <a:off x="3972773" y="8829989"/>
            <a:ext cx="3037628" cy="466411"/>
          </a:xfrm>
          <a:prstGeom prst="rect">
            <a:avLst/>
          </a:prstGeom>
          <a:noFill/>
          <a:ln w="9525">
            <a:noFill/>
            <a:miter lim="800000"/>
            <a:headEnd/>
            <a:tailEnd/>
          </a:ln>
          <a:effectLst/>
        </p:spPr>
        <p:txBody>
          <a:bodyPr vert="horz" wrap="square" lIns="19366" tIns="0" rIns="19366" bIns="0" numCol="1" anchor="b" anchorCtr="0" compatLnSpc="1">
            <a:prstTxWarp prst="textNoShape">
              <a:avLst/>
            </a:prstTxWarp>
          </a:bodyPr>
          <a:lstStyle>
            <a:lvl1pPr algn="r" defTabSz="929232">
              <a:defRPr sz="1000" i="1"/>
            </a:lvl1pPr>
          </a:lstStyle>
          <a:p>
            <a:pPr>
              <a:defRPr/>
            </a:pPr>
            <a:fld id="{4B58A7B5-F876-481A-AC7E-A0DC18C1EBCD}" type="slidenum">
              <a:rPr lang="en-US"/>
              <a:pPr>
                <a:defRPr/>
              </a:pPr>
              <a:t>‹#›</a:t>
            </a:fld>
            <a:endParaRPr lang="en-US"/>
          </a:p>
        </p:txBody>
      </p:sp>
    </p:spTree>
    <p:extLst>
      <p:ext uri="{BB962C8B-B14F-4D97-AF65-F5344CB8AC3E}">
        <p14:creationId xmlns:p14="http://schemas.microsoft.com/office/powerpoint/2010/main" val="2113633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92"/>
            <a:ext cx="3037628" cy="466412"/>
          </a:xfrm>
          <a:prstGeom prst="rect">
            <a:avLst/>
          </a:prstGeom>
          <a:noFill/>
          <a:ln w="9525">
            <a:noFill/>
            <a:miter lim="800000"/>
            <a:headEnd/>
            <a:tailEnd/>
          </a:ln>
          <a:effectLst/>
        </p:spPr>
        <p:txBody>
          <a:bodyPr vert="horz" wrap="square" lIns="19366" tIns="0" rIns="19366" bIns="0" numCol="1" anchor="t" anchorCtr="0" compatLnSpc="1">
            <a:prstTxWarp prst="textNoShape">
              <a:avLst/>
            </a:prstTxWarp>
          </a:bodyPr>
          <a:lstStyle>
            <a:lvl1pPr defTabSz="929232">
              <a:defRPr sz="1000" i="1"/>
            </a:lvl1pPr>
          </a:lstStyle>
          <a:p>
            <a:pPr>
              <a:defRPr/>
            </a:pPr>
            <a:endParaRPr lang="en-US"/>
          </a:p>
        </p:txBody>
      </p:sp>
      <p:sp>
        <p:nvSpPr>
          <p:cNvPr id="2051" name="Rectangle 3"/>
          <p:cNvSpPr>
            <a:spLocks noGrp="1" noChangeArrowheads="1"/>
          </p:cNvSpPr>
          <p:nvPr>
            <p:ph type="dt" idx="1"/>
          </p:nvPr>
        </p:nvSpPr>
        <p:spPr bwMode="auto">
          <a:xfrm>
            <a:off x="3972773" y="-1592"/>
            <a:ext cx="3037628" cy="466412"/>
          </a:xfrm>
          <a:prstGeom prst="rect">
            <a:avLst/>
          </a:prstGeom>
          <a:noFill/>
          <a:ln w="9525">
            <a:noFill/>
            <a:miter lim="800000"/>
            <a:headEnd/>
            <a:tailEnd/>
          </a:ln>
          <a:effectLst/>
        </p:spPr>
        <p:txBody>
          <a:bodyPr vert="horz" wrap="square" lIns="19366" tIns="0" rIns="19366" bIns="0" numCol="1" anchor="t" anchorCtr="0" compatLnSpc="1">
            <a:prstTxWarp prst="textNoShape">
              <a:avLst/>
            </a:prstTxWarp>
          </a:bodyPr>
          <a:lstStyle>
            <a:lvl1pPr algn="r" defTabSz="929232">
              <a:defRPr sz="1000" i="1"/>
            </a:lvl1pPr>
          </a:lstStyle>
          <a:p>
            <a:pPr>
              <a:defRPr/>
            </a:pPr>
            <a:endParaRPr lang="en-US"/>
          </a:p>
        </p:txBody>
      </p:sp>
      <p:sp>
        <p:nvSpPr>
          <p:cNvPr id="2052" name="Rectangle 4"/>
          <p:cNvSpPr>
            <a:spLocks noGrp="1" noChangeArrowheads="1"/>
          </p:cNvSpPr>
          <p:nvPr>
            <p:ph type="ftr" sz="quarter" idx="4"/>
          </p:nvPr>
        </p:nvSpPr>
        <p:spPr bwMode="auto">
          <a:xfrm>
            <a:off x="0" y="8829989"/>
            <a:ext cx="3037628" cy="466411"/>
          </a:xfrm>
          <a:prstGeom prst="rect">
            <a:avLst/>
          </a:prstGeom>
          <a:noFill/>
          <a:ln w="9525">
            <a:noFill/>
            <a:miter lim="800000"/>
            <a:headEnd/>
            <a:tailEnd/>
          </a:ln>
          <a:effectLst/>
        </p:spPr>
        <p:txBody>
          <a:bodyPr vert="horz" wrap="square" lIns="19366" tIns="0" rIns="19366" bIns="0" numCol="1" anchor="b" anchorCtr="0" compatLnSpc="1">
            <a:prstTxWarp prst="textNoShape">
              <a:avLst/>
            </a:prstTxWarp>
          </a:bodyPr>
          <a:lstStyle>
            <a:lvl1pPr defTabSz="929232">
              <a:defRPr sz="1000" i="1"/>
            </a:lvl1pPr>
          </a:lstStyle>
          <a:p>
            <a:pPr>
              <a:defRPr/>
            </a:pPr>
            <a:endParaRPr lang="en-US"/>
          </a:p>
        </p:txBody>
      </p:sp>
      <p:sp>
        <p:nvSpPr>
          <p:cNvPr id="2053" name="Rectangle 5"/>
          <p:cNvSpPr>
            <a:spLocks noGrp="1" noChangeArrowheads="1"/>
          </p:cNvSpPr>
          <p:nvPr>
            <p:ph type="sldNum" sz="quarter" idx="5"/>
          </p:nvPr>
        </p:nvSpPr>
        <p:spPr bwMode="auto">
          <a:xfrm>
            <a:off x="3972773" y="8829989"/>
            <a:ext cx="3037628" cy="466411"/>
          </a:xfrm>
          <a:prstGeom prst="rect">
            <a:avLst/>
          </a:prstGeom>
          <a:noFill/>
          <a:ln w="9525">
            <a:noFill/>
            <a:miter lim="800000"/>
            <a:headEnd/>
            <a:tailEnd/>
          </a:ln>
          <a:effectLst/>
        </p:spPr>
        <p:txBody>
          <a:bodyPr vert="horz" wrap="square" lIns="19366" tIns="0" rIns="19366" bIns="0" numCol="1" anchor="b" anchorCtr="0" compatLnSpc="1">
            <a:prstTxWarp prst="textNoShape">
              <a:avLst/>
            </a:prstTxWarp>
          </a:bodyPr>
          <a:lstStyle>
            <a:lvl1pPr algn="r" defTabSz="929232">
              <a:defRPr sz="1000" i="1"/>
            </a:lvl1pPr>
          </a:lstStyle>
          <a:p>
            <a:pPr>
              <a:defRPr/>
            </a:pPr>
            <a:fld id="{DE18525F-4B78-408A-98CA-1AEF9812D09F}" type="slidenum">
              <a:rPr lang="en-US"/>
              <a:pPr>
                <a:defRPr/>
              </a:pPr>
              <a:t>‹#›</a:t>
            </a:fld>
            <a:endParaRPr lang="en-US"/>
          </a:p>
        </p:txBody>
      </p:sp>
      <p:sp>
        <p:nvSpPr>
          <p:cNvPr id="2054" name="Rectangle 6"/>
          <p:cNvSpPr>
            <a:spLocks noGrp="1" noChangeArrowheads="1"/>
          </p:cNvSpPr>
          <p:nvPr>
            <p:ph type="body" sz="quarter" idx="3"/>
          </p:nvPr>
        </p:nvSpPr>
        <p:spPr bwMode="auto">
          <a:xfrm>
            <a:off x="935144" y="4414199"/>
            <a:ext cx="5140112" cy="4184971"/>
          </a:xfrm>
          <a:prstGeom prst="rect">
            <a:avLst/>
          </a:prstGeom>
          <a:noFill/>
          <a:ln w="9525">
            <a:noFill/>
            <a:miter lim="800000"/>
            <a:headEnd/>
            <a:tailEnd/>
          </a:ln>
          <a:effectLst/>
        </p:spPr>
        <p:txBody>
          <a:bodyPr vert="horz" wrap="square" lIns="93607" tIns="46803" rIns="93607" bIns="4680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3" name="Rectangle 7"/>
          <p:cNvSpPr>
            <a:spLocks noGrp="1" noRot="1" noChangeAspect="1" noChangeArrowheads="1" noTextEdit="1"/>
          </p:cNvSpPr>
          <p:nvPr>
            <p:ph type="sldImg" idx="2"/>
          </p:nvPr>
        </p:nvSpPr>
        <p:spPr bwMode="auto">
          <a:xfrm>
            <a:off x="1190625" y="701675"/>
            <a:ext cx="4630738" cy="3475038"/>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25733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fld id="{0E17E534-BB26-4D39-89E8-4C00935B1E0D}" type="slidenum">
              <a:rPr lang="en-US" smtClean="0"/>
              <a:pPr/>
              <a:t>2</a:t>
            </a:fld>
            <a:endParaRPr lang="en-US" smtClean="0"/>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endParaRPr lang="en-US"/>
          </a:p>
        </p:txBody>
      </p:sp>
      <p:sp>
        <p:nvSpPr>
          <p:cNvPr id="16" name="Footer Placeholder 16"/>
          <p:cNvSpPr>
            <a:spLocks noGrp="1"/>
          </p:cNvSpPr>
          <p:nvPr>
            <p:ph type="ftr" sz="quarter" idx="11"/>
          </p:nvPr>
        </p:nvSpPr>
        <p:spPr/>
        <p:txBody>
          <a:bodyPr/>
          <a:lstStyle>
            <a:lvl1pPr>
              <a:defRPr/>
            </a:lvl1pPr>
            <a:extLst/>
          </a:lstStyle>
          <a:p>
            <a:pPr>
              <a:defRPr/>
            </a:pPr>
            <a:endParaRPr lang="en-US"/>
          </a:p>
        </p:txBody>
      </p:sp>
      <p:sp>
        <p:nvSpPr>
          <p:cNvPr id="17" name="Slide Number Placeholder 28"/>
          <p:cNvSpPr>
            <a:spLocks noGrp="1"/>
          </p:cNvSpPr>
          <p:nvPr>
            <p:ph type="sldNum" sz="quarter" idx="12"/>
          </p:nvPr>
        </p:nvSpPr>
        <p:spPr/>
        <p:txBody>
          <a:bodyPr/>
          <a:lstStyle>
            <a:lvl1pPr>
              <a:defRPr/>
            </a:lvl1pPr>
            <a:extLst/>
          </a:lstStyle>
          <a:p>
            <a:pPr>
              <a:defRPr/>
            </a:pPr>
            <a:fld id="{377AE1E7-6961-455F-B866-F941FA941C8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9021852-7EE1-4DFC-AB6A-1A71199256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6D5B346-0CEC-413F-9A5B-B61255423C8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6F0E5E0-FBD3-4B98-84B9-8DD9EE9F521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18643F55-D2E2-4CDF-82D4-A65712CB60C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105A4C9A-24D1-4BC9-95E1-8F01B882F1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C69EE6FC-CB90-4191-8AF6-FF5264D64AE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892CC43-2C2E-4D0E-AC12-D466B3023B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05043EBB-B704-4D7B-AA4F-E110F768D46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C3A1046-8275-49C1-988C-F07B059DA5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45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35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4506"/>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35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BBCE5A4-7110-4816-A92F-891CDABC09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90" r:id="rId1"/>
    <p:sldLayoutId id="2147483885" r:id="rId2"/>
    <p:sldLayoutId id="2147483891" r:id="rId3"/>
    <p:sldLayoutId id="2147483892" r:id="rId4"/>
    <p:sldLayoutId id="2147483893" r:id="rId5"/>
    <p:sldLayoutId id="2147483886" r:id="rId6"/>
    <p:sldLayoutId id="2147483894" r:id="rId7"/>
    <p:sldLayoutId id="2147483887" r:id="rId8"/>
    <p:sldLayoutId id="2147483895" r:id="rId9"/>
    <p:sldLayoutId id="2147483888" r:id="rId10"/>
    <p:sldLayoutId id="2147483889" r:id="rId1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709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400" dirty="0" smtClean="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P</a:t>
            </a:r>
            <a:r>
              <a:rPr lang="en-US" sz="1400" dirty="0" smtClean="0">
                <a:latin typeface="Arial" charset="0"/>
              </a:rPr>
              <a:t>ressure-sensitive paint (PSP) allows for air pressure measurements throughout the entire surface of the vehicle. </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was seeking a technology that could gather instantaneous dynamic pressure data from surfaces moving at high speeds, such as rotor blades.</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Langley Research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Innovative Scientific Solutions Inc. (ISSI)</a:t>
            </a:r>
            <a:endParaRPr lang="en-US" sz="1600" b="1" i="1" dirty="0">
              <a:latin typeface="Arial" charset="0"/>
            </a:endParaRPr>
          </a:p>
          <a:p>
            <a:pPr algn="ctr"/>
            <a:r>
              <a:rPr lang="en-US" sz="1600" b="1" i="1" dirty="0" smtClean="0">
                <a:latin typeface="Arial" charset="0"/>
              </a:rPr>
              <a:t>Dayton, OH</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smtClean="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Fast PSP has so far generated about $200,000 in commercial sales.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product has generated interest from people working with helicopter rotors, wind turbines, and acoustic noise research.</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ISSI and NASA are working toward applying PSP technology to actual flight tests.</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Transportation</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Pressure-Sensitive Paints Advance Rotorcraft Design Testing </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363724"/>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ISSI, through Small Business Innovation Research (SBIR) funding, developed the Fast PSP program.</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Tests </a:t>
            </a:r>
            <a:r>
              <a:rPr lang="en-US" sz="1400" dirty="0">
                <a:latin typeface="Arial" charset="0"/>
              </a:rPr>
              <a:t>at Langley show that Fast PSP is able to show changes in the pressure of a single blade as it rotates around a helicopter.</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Fast PSP can </a:t>
            </a:r>
            <a:r>
              <a:rPr lang="en-US" sz="1400" dirty="0">
                <a:latin typeface="Arial" charset="0"/>
              </a:rPr>
              <a:t>collect 1,000 pressure measurements in the time it takes PSP to collect a </a:t>
            </a:r>
            <a:r>
              <a:rPr lang="en-US" sz="1400" dirty="0" smtClean="0">
                <a:latin typeface="Arial" charset="0"/>
              </a:rPr>
              <a:t>single one.</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endParaRPr lang="en-US" sz="1400" dirty="0" smtClean="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219200"/>
            <a:ext cx="4000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202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Manually inputting letters on a GPS for flight plans can be distracting for pilots who should have their eyes on the sky.</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NASA’s Vehicle Systems Safety Technology (VSST) at Langley supports new ways to mitigate aircraft safety risks.</a:t>
            </a: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Langley Research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VoiceFlight</a:t>
            </a:r>
            <a:r>
              <a:rPr lang="en-US" sz="1600" b="1" i="1" dirty="0" smtClean="0">
                <a:latin typeface="Arial" charset="0"/>
              </a:rPr>
              <a:t> Systems LLC</a:t>
            </a:r>
            <a:endParaRPr lang="en-US" sz="1600" b="1" i="1" dirty="0">
              <a:latin typeface="Arial" charset="0"/>
            </a:endParaRPr>
          </a:p>
          <a:p>
            <a:pPr algn="ctr"/>
            <a:r>
              <a:rPr lang="en-US" sz="1600" b="1" i="1" dirty="0" smtClean="0">
                <a:latin typeface="Arial" charset="0"/>
              </a:rPr>
              <a:t>Troy, NY</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In 2009 </a:t>
            </a:r>
            <a:r>
              <a:rPr lang="en-US" sz="1400" dirty="0" err="1" smtClean="0">
                <a:latin typeface="Arial" charset="0"/>
              </a:rPr>
              <a:t>VoiceFlight’s</a:t>
            </a:r>
            <a:r>
              <a:rPr lang="en-US" sz="1400" dirty="0" smtClean="0">
                <a:latin typeface="Arial" charset="0"/>
              </a:rPr>
              <a:t> speech recognition technology was the first to be certified for use in civilian aircraft by the Federal Aviation Administration (FAA).</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In 2011 the company launched its products for use on smaller civilian planes, such as the Piper Arrow, Beechcraft Baron, and the FJ-4 Fury.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Transportation</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Speech Recognition Interfaces Improve Flight Safety</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Through Small Business Innovative Research (SBIR) funding, the company that would become </a:t>
            </a:r>
            <a:r>
              <a:rPr lang="en-US" sz="1400" dirty="0" err="1" smtClean="0">
                <a:latin typeface="Arial" charset="0"/>
              </a:rPr>
              <a:t>VoiceFlight</a:t>
            </a:r>
            <a:r>
              <a:rPr lang="en-US" sz="1400" dirty="0" smtClean="0">
                <a:latin typeface="Arial" charset="0"/>
              </a:rPr>
              <a:t> created speech recognition software that interacted with GPS aviation devices.   </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Using their voices, pilots enter waypoints ten times faster than those using traditional knob-turning devices.</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710" y="1752600"/>
            <a:ext cx="3906580" cy="1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071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While more maneuverable than fixed-wing aircraft, helicopters, with their rotors in constant heavy vibration, require more persistent upkeep.</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Retrieving data from deep within operating rotorcraft transmissions has been an impediment to finding faults or other issues in the system.</a:t>
            </a: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Glenn Research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Ridgetop</a:t>
            </a:r>
            <a:r>
              <a:rPr lang="en-US" sz="1600" b="1" i="1" dirty="0" smtClean="0">
                <a:latin typeface="Arial" charset="0"/>
              </a:rPr>
              <a:t> Group Inc.</a:t>
            </a:r>
            <a:endParaRPr lang="en-US" sz="1600" b="1" i="1" dirty="0">
              <a:latin typeface="Arial" charset="0"/>
            </a:endParaRPr>
          </a:p>
          <a:p>
            <a:pPr algn="ctr"/>
            <a:r>
              <a:rPr lang="en-US" sz="1600" b="1" i="1" dirty="0" smtClean="0">
                <a:latin typeface="Arial" charset="0"/>
              </a:rPr>
              <a:t>Tucson, AZ</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sensor data is sent to a hub that processes them into a noise signature, </a:t>
            </a:r>
            <a:r>
              <a:rPr lang="en-US" sz="1400" dirty="0">
                <a:latin typeface="Arial" charset="0"/>
              </a:rPr>
              <a:t>which is compared to a fault dictionary </a:t>
            </a:r>
            <a:r>
              <a:rPr lang="en-US" sz="1400" dirty="0" smtClean="0">
                <a:latin typeface="Arial" charset="0"/>
              </a:rPr>
              <a:t>listing the transmission </a:t>
            </a:r>
            <a:r>
              <a:rPr lang="en-US" sz="1400" dirty="0">
                <a:latin typeface="Arial" charset="0"/>
              </a:rPr>
              <a:t>problems associated with that signature.     </a:t>
            </a:r>
            <a:endParaRPr lang="en-US" sz="1400" dirty="0" smtClean="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sensor technology has potential applications for the oil drilling, automotive, and industrial equipment sectors.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Transportation</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Wireless Sensors Pinpoint Rotorcraft Troubles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With a Small Business Innovation (SBIR) contract awarded by Glenn, </a:t>
            </a:r>
            <a:r>
              <a:rPr lang="en-US" sz="1400" dirty="0" err="1" smtClean="0">
                <a:latin typeface="Arial" charset="0"/>
              </a:rPr>
              <a:t>Ridgetop</a:t>
            </a:r>
            <a:r>
              <a:rPr lang="en-US" sz="1400" dirty="0" smtClean="0">
                <a:latin typeface="Arial" charset="0"/>
              </a:rPr>
              <a:t> developed wireless </a:t>
            </a:r>
            <a:r>
              <a:rPr lang="en-US" sz="1400" dirty="0" err="1" smtClean="0">
                <a:latin typeface="Arial" charset="0"/>
              </a:rPr>
              <a:t>microelectromechanical</a:t>
            </a:r>
            <a:r>
              <a:rPr lang="en-US" sz="1400" dirty="0" smtClean="0">
                <a:latin typeface="Arial" charset="0"/>
              </a:rPr>
              <a:t> sensors (MEMS) that can probe deeper than conventional tools.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Sensors are placed very close to gear teeth, where measurements are taken for use in algorithms that can reveal specific problems with the aircraft.</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488" y="1524000"/>
            <a:ext cx="354102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090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On Space Shuttle missions following the Columbia accident, a powerful sealant was to be made available on all flights to repair external spacecraft damage.</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Especially important was that the sealant be resistant to extreme heat.</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Marshall Space Flight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StarFire</a:t>
            </a:r>
            <a:r>
              <a:rPr lang="en-US" sz="1600" b="1" i="1" dirty="0" smtClean="0">
                <a:latin typeface="Arial" charset="0"/>
              </a:rPr>
              <a:t> Systems Inc.</a:t>
            </a:r>
            <a:endParaRPr lang="en-US" sz="1600" b="1" i="1" dirty="0">
              <a:latin typeface="Arial" charset="0"/>
            </a:endParaRPr>
          </a:p>
          <a:p>
            <a:pPr algn="ctr"/>
            <a:r>
              <a:rPr lang="en-US" sz="1600" b="1" i="1" dirty="0" smtClean="0">
                <a:latin typeface="Arial" charset="0"/>
              </a:rPr>
              <a:t>Schenectady, NY</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smtClean="0">
                <a:latin typeface="Arial" charset="0"/>
              </a:rPr>
              <a:t>StarFire</a:t>
            </a:r>
            <a:r>
              <a:rPr lang="en-US" sz="1400" dirty="0" smtClean="0">
                <a:latin typeface="Arial" charset="0"/>
              </a:rPr>
              <a:t> now has an offshoot line of extreme-heat-resistant polymers called </a:t>
            </a:r>
            <a:r>
              <a:rPr lang="en-US" sz="1400" dirty="0" err="1" smtClean="0">
                <a:latin typeface="Arial" charset="0"/>
              </a:rPr>
              <a:t>StarPCS</a:t>
            </a:r>
            <a:r>
              <a:rPr lang="en-US" sz="1400" dirty="0" smtClean="0">
                <a:latin typeface="Arial" charset="0"/>
              </a:rPr>
              <a:t>, used in the military, aviation, and automotive markets.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product is being tested for use in Formula 1 race cars, both as </a:t>
            </a:r>
            <a:r>
              <a:rPr lang="en-US" sz="1400" dirty="0">
                <a:latin typeface="Arial" charset="0"/>
              </a:rPr>
              <a:t>a heat shield to protect </a:t>
            </a:r>
            <a:r>
              <a:rPr lang="en-US" sz="1400" dirty="0" smtClean="0">
                <a:latin typeface="Arial" charset="0"/>
              </a:rPr>
              <a:t>drivers from engine components and as part of a new exhaust system meant to increase horsepower.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Transportation</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Polymers Advance Heat Management Materials for Vehicles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782026"/>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With NASA funding, </a:t>
            </a:r>
            <a:r>
              <a:rPr lang="en-US" sz="1400" dirty="0" err="1" smtClean="0">
                <a:latin typeface="Arial" charset="0"/>
              </a:rPr>
              <a:t>StarFire</a:t>
            </a:r>
            <a:r>
              <a:rPr lang="en-US" sz="1400" dirty="0" smtClean="0">
                <a:latin typeface="Arial" charset="0"/>
              </a:rPr>
              <a:t> Systems Inc. demonstrated and tested SMP-10, a polymer that would convert to ceramic when exposed to temperatures above 1500°F.</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ceramic held up to burning temperatures present during re-entry into the earth’s atmosphere.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543" y="1210655"/>
            <a:ext cx="4270057" cy="282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77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Gas or fuel leaks on space shuttles can be detected by the ultrasonic noise emanating from the fissure.</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Ultrasonic detectors can pinpoint a leak, but unsafe conditions can limit a person’s proximity to the fuel tank or rocket booster</a:t>
            </a:r>
            <a:r>
              <a:rPr lang="en-US" sz="1400" dirty="0">
                <a:latin typeface="Arial" charset="0"/>
              </a:rPr>
              <a:t>;</a:t>
            </a:r>
            <a:r>
              <a:rPr lang="en-US" sz="1400" dirty="0" smtClean="0">
                <a:latin typeface="Arial" charset="0"/>
              </a:rPr>
              <a:t> too much distance weakens the device’s signal, rendering it ineffective.</a:t>
            </a: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Kennedy Space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UE Systems Inc.</a:t>
            </a:r>
            <a:endParaRPr lang="en-US" sz="1600" b="1" i="1" dirty="0">
              <a:latin typeface="Arial" charset="0"/>
            </a:endParaRPr>
          </a:p>
          <a:p>
            <a:pPr algn="ctr"/>
            <a:r>
              <a:rPr lang="en-US" sz="1600" b="1" i="1" dirty="0" smtClean="0">
                <a:latin typeface="Arial" charset="0"/>
              </a:rPr>
              <a:t>Elmsford, NY</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184730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Factories with compressed air systems benefit greatly because leaks can potentially cost them millions of dollars in wasted energy.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detectors can also scan substations, transformers, and switchgear for costly and dangerous electrical discharge.</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Public Safety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Ultrasonic Detectors Safely Identify Dangerous, Costly Leaks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363724"/>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Working with Kennedy, UE Systems developed a long-range attachment for the detector able to pick up ultrasonic noises from farther away than conventional detectors.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UE Systems has since licensed the technology for commercial distribution.</a:t>
            </a:r>
          </a:p>
          <a:p>
            <a:pPr marL="228600" indent="-228600">
              <a:spcBef>
                <a:spcPct val="35000"/>
              </a:spcBef>
              <a:buClr>
                <a:srgbClr val="790015"/>
              </a:buClr>
              <a:buFont typeface="Wingdings" pitchFamily="2" charset="2"/>
              <a:buChar char="u"/>
              <a:tabLst>
                <a:tab pos="228600" algn="l"/>
                <a:tab pos="292100" algn="l"/>
              </a:tabLst>
            </a:pPr>
            <a:endParaRPr lang="en-US" sz="1400" dirty="0" smtClean="0">
              <a:latin typeface="Arial" charset="0"/>
            </a:endParaRP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853440"/>
            <a:ext cx="237172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953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Finding the source of a short or open circuit onboard a space shuttle is difficult because cables are ubiquitous, and traditional </a:t>
            </a:r>
            <a:r>
              <a:rPr lang="en-US" sz="1400" dirty="0" err="1" smtClean="0">
                <a:latin typeface="Arial" charset="0"/>
              </a:rPr>
              <a:t>multimeter</a:t>
            </a:r>
            <a:r>
              <a:rPr lang="en-US" sz="1400" dirty="0" smtClean="0">
                <a:latin typeface="Arial" charset="0"/>
              </a:rPr>
              <a:t> devices cannot pinpoint the source of the fray.</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A NASA scientist developed the Standing Wave </a:t>
            </a:r>
            <a:r>
              <a:rPr lang="en-US" sz="1400" dirty="0" err="1" smtClean="0">
                <a:latin typeface="Arial" charset="0"/>
              </a:rPr>
              <a:t>Reflectometer</a:t>
            </a:r>
            <a:r>
              <a:rPr lang="en-US" sz="1400" dirty="0" smtClean="0">
                <a:latin typeface="Arial" charset="0"/>
              </a:rPr>
              <a:t> (SWR) to locate short or open circuits.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Kennedy Space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Eclypse</a:t>
            </a:r>
            <a:r>
              <a:rPr lang="en-US" sz="1600" b="1" i="1" dirty="0" smtClean="0">
                <a:latin typeface="Arial" charset="0"/>
              </a:rPr>
              <a:t> International Corp.</a:t>
            </a:r>
            <a:endParaRPr lang="en-US" sz="1600" b="1" i="1" dirty="0">
              <a:latin typeface="Arial" charset="0"/>
            </a:endParaRPr>
          </a:p>
          <a:p>
            <a:pPr algn="ctr"/>
            <a:r>
              <a:rPr lang="en-US" sz="1600" b="1" i="1" dirty="0" smtClean="0">
                <a:latin typeface="Arial" charset="0"/>
              </a:rPr>
              <a:t>Corona, CA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 started with 6 employees and now has 30 people onboard.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US Army has purchased 300 ESP+ devices for use in their helicopter damage repair kits and, consequently, has saved $2.19 million.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device enjoys wide usage on airplanes, sea vessels, and even Marine One.</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Public Safety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Detectors Ensure Function, Safety of Aircraft Wiring</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err="1" smtClean="0">
                <a:latin typeface="Arial" charset="0"/>
              </a:rPr>
              <a:t>Eclypse</a:t>
            </a:r>
            <a:r>
              <a:rPr lang="en-US" sz="1400" dirty="0" smtClean="0">
                <a:latin typeface="Arial" charset="0"/>
              </a:rPr>
              <a:t> received an exclusive license for the SWR, then tweaked the interface for easier handling and made the casing more durable.</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Called ESP+, the device can detect a fault in less than 5 seconds; electrical checks that used to take two people 8 hours now takes one person 45 minutes.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260" y="1216113"/>
            <a:ext cx="4244340" cy="28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755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Following an Alaskan plane crash that killed two congressmen, Congress directed that better technology for distress calls be developed.</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In 1982 the SARSAT satellite tracking system went online, and in 1985 countries around the world organized a system called </a:t>
            </a:r>
            <a:r>
              <a:rPr lang="en-US" sz="1400" dirty="0" err="1" smtClean="0">
                <a:latin typeface="Arial" charset="0"/>
              </a:rPr>
              <a:t>Cospas-Sarsat</a:t>
            </a:r>
            <a:r>
              <a:rPr lang="en-US" sz="1400" dirty="0" smtClean="0">
                <a:latin typeface="Arial" charset="0"/>
              </a:rPr>
              <a:t>.</a:t>
            </a: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Goddard Space Flight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Techno-Sciences Inc. (</a:t>
            </a:r>
            <a:r>
              <a:rPr lang="en-US" sz="1600" b="1" i="1" dirty="0" err="1" smtClean="0">
                <a:latin typeface="Arial" charset="0"/>
              </a:rPr>
              <a:t>TSi</a:t>
            </a:r>
            <a:r>
              <a:rPr lang="en-US" sz="1600" b="1" i="1" dirty="0" smtClean="0">
                <a:latin typeface="Arial" charset="0"/>
              </a:rPr>
              <a:t>)</a:t>
            </a:r>
            <a:endParaRPr lang="en-US" sz="1600" b="1" i="1" dirty="0">
              <a:latin typeface="Arial" charset="0"/>
            </a:endParaRPr>
          </a:p>
          <a:p>
            <a:pPr algn="ctr"/>
            <a:r>
              <a:rPr lang="en-US" sz="1600" b="1" i="1" dirty="0" smtClean="0">
                <a:latin typeface="Arial" charset="0"/>
              </a:rPr>
              <a:t>Beltsville, MD</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smtClean="0">
                <a:latin typeface="Arial" charset="0"/>
              </a:rPr>
              <a:t>TSi</a:t>
            </a:r>
            <a:r>
              <a:rPr lang="en-US" sz="1400" dirty="0" smtClean="0">
                <a:latin typeface="Arial" charset="0"/>
              </a:rPr>
              <a:t> has built ground stations in 19 countries for a variety of organizations.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technology was instrumental in the high-profile rescue of 16-year-old Abby Sunderland, who in 2010 attempted to become the youngest person ever to sail solo around the world.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To date, over 30,000 people have been rescued.</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smtClean="0">
                <a:latin typeface="Arial" charset="0"/>
              </a:rPr>
              <a:t>Public Safety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Emergency Systems Save Tens of Thousands of Lives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err="1" smtClean="0">
                <a:latin typeface="Arial" charset="0"/>
              </a:rPr>
              <a:t>TSi</a:t>
            </a:r>
            <a:r>
              <a:rPr lang="en-US" sz="1400" dirty="0" smtClean="0">
                <a:latin typeface="Arial" charset="0"/>
              </a:rPr>
              <a:t> was contracted to develop the ground stations that receive beacon location transmissions from the GPS satellites.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company’s work with NASA has allowed it to compete in the global market of search and rescue components.</a:t>
            </a: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411" y="1129165"/>
            <a:ext cx="3313589" cy="290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954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Materials can combust when oxygen concentrations and pressures reach certain tipping points. </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scientists at the Johnson Space Center’s White Sands Test Facility (WSTF) developed a process to determine the oxygen fire hazard associated with a component or a system.  </a:t>
            </a:r>
            <a:endParaRPr lang="en-US" sz="1400" dirty="0">
              <a:latin typeface="Arial" charset="0"/>
            </a:endParaRPr>
          </a:p>
        </p:txBody>
      </p:sp>
      <p:sp>
        <p:nvSpPr>
          <p:cNvPr id="4"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Johnson Space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Wendell Hull and Associates</a:t>
            </a:r>
            <a:endParaRPr lang="en-US" sz="1600" b="1" i="1" dirty="0">
              <a:latin typeface="Arial" charset="0"/>
            </a:endParaRPr>
          </a:p>
          <a:p>
            <a:pPr algn="ctr"/>
            <a:r>
              <a:rPr lang="en-US" sz="1600" b="1" i="1" dirty="0" smtClean="0">
                <a:latin typeface="Arial" charset="0"/>
              </a:rPr>
              <a:t>Las Cruces, NM</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 performs oxygen and hydrogen fire forensic origin and cause evaluations and also conducts </a:t>
            </a:r>
            <a:r>
              <a:rPr lang="en-US" sz="1400" smtClean="0">
                <a:latin typeface="Arial" charset="0"/>
              </a:rPr>
              <a:t>safety trainings. </a:t>
            </a:r>
            <a:endParaRPr lang="en-US" sz="1400" dirty="0" smtClean="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An ongoing project of WHA is working on more safety standards within the medical industry, including hyperbaric chambers and valve integrated pressure regulators (VIPRs).</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Public Safety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Oxygen Assessments Ensure Safer Medical Devices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One scientist left to work for the engineering firm Wendell Hull and Associates (WHA), using his NASA training to perform forensic testing on the cause and origin of fires.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WHA now also specializes in flammability research and has helped to set new standards for oxygen regulators used by patients in hospitals, ambulances, and home healthcare.   </a:t>
            </a:r>
            <a:endParaRPr lang="en-US" sz="1400" dirty="0">
              <a:latin typeface="Arial" charset="0"/>
            </a:endParaRPr>
          </a:p>
        </p:txBody>
      </p:sp>
      <p:pic>
        <p:nvPicPr>
          <p:cNvPr id="2050" name="Picture 2" descr="C:\Users\sreiny\AppData\Local\Microsoft\Windows\Temporary Internet Files\Content.Outlook\I789QUSU\ps_13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740" y="1371598"/>
            <a:ext cx="2209800" cy="258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91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wanted to make its real-time data, ranging from shifts in temperature to cloud formation to pollutions levels over highways, available for use to other agencies and the public.</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problem lay in creating a collaborative platform that could bring disparate data together coherently.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NASA Headquarters</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StormCenter</a:t>
            </a:r>
            <a:r>
              <a:rPr lang="en-US" sz="1600" b="1" i="1" dirty="0" smtClean="0">
                <a:latin typeface="Arial" charset="0"/>
              </a:rPr>
              <a:t> Communications Inc.</a:t>
            </a:r>
            <a:endParaRPr lang="en-US" sz="1600" b="1" i="1" dirty="0">
              <a:latin typeface="Arial" charset="0"/>
            </a:endParaRPr>
          </a:p>
          <a:p>
            <a:pPr algn="ctr"/>
            <a:r>
              <a:rPr lang="en-US" sz="1600" b="1" i="1" dirty="0" smtClean="0">
                <a:latin typeface="Arial" charset="0"/>
              </a:rPr>
              <a:t>Baltimore, MD</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EVCM uses the Google Earth interface, making the learning curve small.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National Weather Service awarded the company a contract to launch its program in Kansas City, with plans to expand.</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smtClean="0">
                <a:latin typeface="Arial" charset="0"/>
              </a:rPr>
              <a:t>StormCenter</a:t>
            </a:r>
            <a:r>
              <a:rPr lang="en-US" sz="1400" dirty="0" smtClean="0">
                <a:latin typeface="Arial" charset="0"/>
              </a:rPr>
              <a:t> was selected as Maryland’s 2012 Incubator Company of the year.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Public Health</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Collaborative Platforms Aid Emergency Decision Making</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err="1" smtClean="0">
                <a:latin typeface="Arial" charset="0"/>
              </a:rPr>
              <a:t>StormCenter</a:t>
            </a:r>
            <a:r>
              <a:rPr lang="en-US" sz="1400" dirty="0" smtClean="0">
                <a:latin typeface="Arial" charset="0"/>
              </a:rPr>
              <a:t> bid on a Research Opportunities in Space and Earth Sciences (ROSES) grant, and used the funding to develop the </a:t>
            </a:r>
            <a:r>
              <a:rPr lang="en-US" sz="1400" dirty="0" err="1" smtClean="0">
                <a:latin typeface="Arial" charset="0"/>
              </a:rPr>
              <a:t>Envirocast</a:t>
            </a:r>
            <a:r>
              <a:rPr lang="en-US" sz="1400" dirty="0" smtClean="0">
                <a:latin typeface="Arial" charset="0"/>
              </a:rPr>
              <a:t> Vision Collaboration Module (EVCM).</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platform allows for emergency managers—confronting any number and type of disaster—to access real-time NASA data and other information that are vital to making public safety decisions.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7" y="1208745"/>
            <a:ext cx="4259263" cy="282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738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Physical space is limited on the International Space Station (ISS).</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Johnson established the Habitability Design Center to create a Habitation Module for the living quarters of the ISS, with the goal of creating efficient, comfortable spaces for the crew.</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Johnson Space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Cricket</a:t>
            </a:r>
            <a:endParaRPr lang="en-US" sz="1600" b="1" i="1" dirty="0">
              <a:latin typeface="Arial" charset="0"/>
            </a:endParaRPr>
          </a:p>
          <a:p>
            <a:pPr algn="ctr"/>
            <a:r>
              <a:rPr lang="en-US" sz="1600" b="1" i="1" dirty="0" smtClean="0">
                <a:latin typeface="Arial" charset="0"/>
              </a:rPr>
              <a:t>Houston, TX</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trailer can house two adults and two children.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entire apparatus weighs no more than 1,400 pounds, is slight enough to fit in most garages, and can be towed by a four-cylinder vehicle.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Cricket is meant to inspire people to connect with the natural world and see the national parks.</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Consumer Goods</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Space-Inspired Trailers Encourage Exploration on Earth</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An architect who joined the program used what he learned about space optimization to build and market a recreational camping trailer.</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philosophy behind both the camper and the Habitation Module is to create a living space that can comfortably house a person of any background, culture, or need. </a:t>
            </a:r>
            <a:endParaRPr lang="en-US" sz="1400" dirty="0">
              <a:latin typeface="Arial" charset="0"/>
            </a:endParaRPr>
          </a:p>
        </p:txBody>
      </p:sp>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020" y="1201019"/>
            <a:ext cx="4259580" cy="283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536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2"/>
          <p:cNvSpPr>
            <a:spLocks noChangeArrowheads="1"/>
          </p:cNvSpPr>
          <p:nvPr/>
        </p:nvSpPr>
        <p:spPr bwMode="auto">
          <a:xfrm>
            <a:off x="76200" y="2209800"/>
            <a:ext cx="4572000" cy="2481321"/>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a:t>
            </a:r>
            <a:r>
              <a:rPr lang="en-US" sz="1400" dirty="0" smtClean="0">
                <a:latin typeface="Arial" charset="0"/>
              </a:rPr>
              <a:t>stronauts in space must make use of everything at their disposal, including reclaimed urine for drinking.</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has developed several methods to reclaim wastewater, including the use of certain bacteria.</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A special bioreactor developed at Johnson greatly increased bacteria growth and health.</a:t>
            </a: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a:p>
            <a:pPr>
              <a:spcBef>
                <a:spcPct val="35000"/>
              </a:spcBef>
              <a:buClr>
                <a:srgbClr val="790015"/>
              </a:buClr>
              <a:tabLst>
                <a:tab pos="228600" algn="l"/>
                <a:tab pos="292100" algn="l"/>
              </a:tabLst>
            </a:pPr>
            <a:endParaRPr lang="en-US" sz="1600" b="1" dirty="0">
              <a:latin typeface="Arial" charset="0"/>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Johnson Space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Unpeeled, Inc.</a:t>
            </a:r>
            <a:endParaRPr lang="en-US" sz="1600" b="1" i="1" dirty="0">
              <a:latin typeface="Arial" charset="0"/>
            </a:endParaRPr>
          </a:p>
          <a:p>
            <a:pPr algn="ctr"/>
            <a:r>
              <a:rPr lang="en-US" sz="1600" b="1" i="1" dirty="0" smtClean="0">
                <a:latin typeface="Arial" charset="0"/>
              </a:rPr>
              <a:t>Minneapolis-St. Paul, Minnesota</a:t>
            </a:r>
            <a:endParaRPr lang="en-US" sz="1600" b="1" i="1" dirty="0">
              <a:latin typeface="Arial" charset="0"/>
            </a:endParaRPr>
          </a:p>
          <a:p>
            <a:pPr algn="ctr"/>
            <a:endParaRPr lang="en-US" sz="1600" b="1" i="1" dirty="0">
              <a:latin typeface="Arial" charset="0"/>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Unpeeled aids digestion, reduces inflammation, and uses organic and healthy ingredients.</a:t>
            </a:r>
            <a:endParaRPr lang="en-US" sz="14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 is set to launch </a:t>
            </a:r>
            <a:r>
              <a:rPr lang="en-US" sz="1400" dirty="0">
                <a:latin typeface="Arial" charset="0"/>
              </a:rPr>
              <a:t>a</a:t>
            </a:r>
            <a:r>
              <a:rPr lang="en-US" sz="1400" dirty="0" smtClean="0">
                <a:latin typeface="Arial" charset="0"/>
              </a:rPr>
              <a:t> coconut water-based probiotic beverage.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After selling over 1 million bottles in 2011, the company is on track to sell more than 5 million bottles in 2012.</a:t>
            </a:r>
            <a:endParaRPr lang="en-US" sz="1400" dirty="0">
              <a:latin typeface="Arial" charset="0"/>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Health and Medicine</a:t>
            </a:r>
            <a:endParaRPr lang="en-US" sz="900" b="1" i="1" dirty="0">
              <a:latin typeface="Arial" charset="0"/>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Water Treatment Technologies Inspire Healthy Beverages</a:t>
            </a:r>
            <a:endParaRPr lang="en-US" dirty="0"/>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10" name="TextBox 17"/>
          <p:cNvSpPr txBox="1">
            <a:spLocks noChangeArrowheads="1"/>
          </p:cNvSpPr>
          <p:nvPr/>
        </p:nvSpPr>
        <p:spPr bwMode="auto">
          <a:xfrm>
            <a:off x="76200" y="4114800"/>
            <a:ext cx="4572000" cy="2363724"/>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A project employee, who later became a chiropractor and advised patients on nutrition, wanted to develop a healthy alternative to sugary beverages.</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He used the same bioreactor concept to grow strong cultures of bacteria, which he used in making </a:t>
            </a:r>
            <a:r>
              <a:rPr lang="en-US" sz="1400" dirty="0" err="1" smtClean="0">
                <a:latin typeface="Arial" charset="0"/>
              </a:rPr>
              <a:t>kombucha</a:t>
            </a:r>
            <a:r>
              <a:rPr lang="en-US" sz="1400" dirty="0" smtClean="0">
                <a:latin typeface="Arial" charset="0"/>
              </a:rPr>
              <a:t>—a fermented probiotic tea.</a:t>
            </a:r>
          </a:p>
          <a:p>
            <a:pPr>
              <a:spcBef>
                <a:spcPct val="35000"/>
              </a:spcBef>
              <a:buClr>
                <a:srgbClr val="790015"/>
              </a:buClr>
              <a:tabLst>
                <a:tab pos="228600" algn="l"/>
                <a:tab pos="292100" algn="l"/>
              </a:tabLst>
            </a:pPr>
            <a:endParaRPr lang="en-US" sz="1400" dirty="0" smtClean="0">
              <a:latin typeface="Arial" charset="0"/>
            </a:endParaRPr>
          </a:p>
          <a:p>
            <a:pPr>
              <a:spcBef>
                <a:spcPct val="35000"/>
              </a:spcBef>
              <a:buClr>
                <a:srgbClr val="790015"/>
              </a:buClr>
              <a:tabLst>
                <a:tab pos="228600" algn="l"/>
                <a:tab pos="292100" algn="l"/>
              </a:tabLst>
            </a:pPr>
            <a:endParaRPr lang="en-US" sz="1400" dirty="0">
              <a:latin typeface="Arial"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6350" y="1676400"/>
            <a:ext cx="3923299" cy="198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Ordinary clear substances do nothing to protect the human body from radiation damage. </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NASA-developed a transparent, ultra-thin metal coating that prevents harmful radiation, which exists at high levels in space, from seeping into the human body.</a:t>
            </a:r>
            <a:endParaRPr lang="en-US" sz="1400" dirty="0">
              <a:latin typeface="Arial" charset="0"/>
            </a:endParaRPr>
          </a:p>
        </p:txBody>
      </p:sp>
      <p:sp>
        <p:nvSpPr>
          <p:cNvPr id="4"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Johnson Space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JL Crystal Artistry</a:t>
            </a:r>
            <a:endParaRPr lang="en-US" sz="1600" b="1" i="1" dirty="0">
              <a:latin typeface="Arial" charset="0"/>
            </a:endParaRPr>
          </a:p>
          <a:p>
            <a:pPr algn="ctr"/>
            <a:r>
              <a:rPr lang="en-US" sz="1600" b="1" i="1" dirty="0" smtClean="0">
                <a:latin typeface="Arial" charset="0"/>
              </a:rPr>
              <a:t>Mount Pleasant, CA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Jan </a:t>
            </a:r>
            <a:r>
              <a:rPr lang="en-US" sz="1400" dirty="0" err="1" smtClean="0">
                <a:latin typeface="Arial" charset="0"/>
              </a:rPr>
              <a:t>Lewczenko</a:t>
            </a:r>
            <a:r>
              <a:rPr lang="en-US" sz="1400" dirty="0" smtClean="0">
                <a:latin typeface="Arial" charset="0"/>
              </a:rPr>
              <a:t>, owner of JL Crystal Artistry, has designed pieces for every US president since George H. W. Bush and for popes John Paul II and Benedict XVI.</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His art can also be found in the corporate collections of Tiffany, PepsiCo, Porsche, and the like.</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Consumer Goods</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Ultra-Thin Coatings Beautify Art</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857432"/>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Called dichroic glass, the technology also creates an aesthetic impact by reflecting and transmitting different colors. </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JL Crystal Artistry uses the technology to accent its  glasswork with touches of vivid color and texture.  </a:t>
            </a: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7577"/>
            <a:ext cx="3810000" cy="306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117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Scientists developed a technology to help keep astronauts comfortable in their gloves, which have to accommodate temperatures from 250 °F to  -250 °F.</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looked into phase change materials (PCMs), which either absorb or release heat to counteract their surroundings.</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Johnson Space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Jockey International</a:t>
            </a:r>
            <a:endParaRPr lang="en-US" sz="1600" b="1" i="1" dirty="0">
              <a:latin typeface="Arial" charset="0"/>
            </a:endParaRPr>
          </a:p>
          <a:p>
            <a:pPr algn="ctr"/>
            <a:r>
              <a:rPr lang="en-US" sz="1600" b="1" i="1" dirty="0" smtClean="0">
                <a:latin typeface="Arial" charset="0"/>
              </a:rPr>
              <a:t>Kenosha, WI</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By March 2011 Jockey released its </a:t>
            </a:r>
            <a:r>
              <a:rPr lang="en-US" sz="1400" dirty="0" err="1" smtClean="0">
                <a:latin typeface="Arial" charset="0"/>
              </a:rPr>
              <a:t>staycool</a:t>
            </a:r>
            <a:r>
              <a:rPr lang="en-US" sz="1400" dirty="0" smtClean="0">
                <a:latin typeface="Arial" charset="0"/>
              </a:rPr>
              <a:t> undergarments for both men and women.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garments can regulate the temperature between a wearer’s skin and clothing by as much as 3 degrees, helping to reduce overheating and prevent chills.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Pro athletes and consumers alike wear </a:t>
            </a:r>
            <a:r>
              <a:rPr lang="en-US" sz="1400" dirty="0" err="1">
                <a:latin typeface="Arial" charset="0"/>
              </a:rPr>
              <a:t>s</a:t>
            </a:r>
            <a:r>
              <a:rPr lang="en-US" sz="1400" dirty="0" err="1" smtClean="0">
                <a:latin typeface="Arial" charset="0"/>
              </a:rPr>
              <a:t>taycool</a:t>
            </a:r>
            <a:r>
              <a:rPr lang="en-US" sz="1400" dirty="0" smtClean="0">
                <a:latin typeface="Arial" charset="0"/>
              </a:rPr>
              <a:t>.</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Consumer Goods</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Spacesuit Materials Add Comfort to Undergarments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782026"/>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Through Small Business Innovation Research (SBIR) funding, one company incorporated PCMs in spacesuit fabrics. Later, another firm received exclusive commercial rights to the innovation.</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Jockey then secured a license to print </a:t>
            </a:r>
            <a:r>
              <a:rPr lang="en-US" sz="1400" dirty="0" err="1" smtClean="0">
                <a:latin typeface="Arial" charset="0"/>
              </a:rPr>
              <a:t>Thermocule</a:t>
            </a:r>
            <a:r>
              <a:rPr lang="en-US" sz="1400" dirty="0" smtClean="0">
                <a:latin typeface="Arial" charset="0"/>
              </a:rPr>
              <a:t> technology into undergarment fabrics.</a:t>
            </a:r>
            <a:endParaRPr lang="en-US" sz="1400" dirty="0">
              <a:latin typeface="Arial"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294989"/>
            <a:ext cx="39839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881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NASA’s twin Mars rovers, Spirit and Opportunity, use technology allowing them to take many photos of the planet’s surface that are then stitched together into one zoom-friendly, high-resolution image.</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a:t>
            </a:r>
            <a:r>
              <a:rPr lang="en-US" sz="1400" dirty="0" err="1" smtClean="0">
                <a:latin typeface="Arial" charset="0"/>
              </a:rPr>
              <a:t>GigaPan</a:t>
            </a:r>
            <a:r>
              <a:rPr lang="en-US" sz="1400" dirty="0" smtClean="0">
                <a:latin typeface="Arial" charset="0"/>
              </a:rPr>
              <a:t> robotic platform was its first commercial offshoot.    </a:t>
            </a:r>
            <a:endParaRPr lang="en-US" sz="1400" dirty="0">
              <a:latin typeface="Arial" charset="0"/>
            </a:endParaRPr>
          </a:p>
        </p:txBody>
      </p:sp>
      <p:sp>
        <p:nvSpPr>
          <p:cNvPr id="4" name="Rectangle 4"/>
          <p:cNvSpPr>
            <a:spLocks noChangeArrowheads="1"/>
          </p:cNvSpPr>
          <p:nvPr/>
        </p:nvSpPr>
        <p:spPr bwMode="auto">
          <a:xfrm>
            <a:off x="0" y="685800"/>
            <a:ext cx="4495800" cy="1447192"/>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Ames Research Center</a:t>
            </a:r>
            <a:endParaRPr lang="en-US" sz="1600" b="1" i="1" dirty="0">
              <a:latin typeface="Arial" charset="0"/>
            </a:endParaRPr>
          </a:p>
          <a:p>
            <a:pPr algn="ctr"/>
            <a:endParaRPr lang="en-US" sz="1600" b="1" i="1" dirty="0">
              <a:latin typeface="Arial" charset="0"/>
            </a:endParaRPr>
          </a:p>
          <a:p>
            <a:pPr algn="ctr"/>
            <a:r>
              <a:rPr lang="en-US" sz="1200" b="1" i="1" dirty="0" smtClean="0">
                <a:latin typeface="Arial" charset="0"/>
              </a:rPr>
              <a:t>Major League Baseball Advanced Media LP (MLBAM)</a:t>
            </a:r>
            <a:endParaRPr lang="en-US" sz="1200" b="1" i="1" dirty="0">
              <a:latin typeface="Arial" charset="0"/>
            </a:endParaRPr>
          </a:p>
          <a:p>
            <a:pPr algn="ctr"/>
            <a:r>
              <a:rPr lang="en-US" sz="1200" b="1" i="1" dirty="0" smtClean="0">
                <a:latin typeface="Arial" charset="0"/>
              </a:rPr>
              <a:t>New York, NY</a:t>
            </a:r>
            <a:endParaRPr lang="en-US" sz="12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Fans can log into their Facebook accounts and tag themselves and their friends in the image.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Users </a:t>
            </a:r>
            <a:r>
              <a:rPr lang="en-US" sz="1400" dirty="0" smtClean="0">
                <a:latin typeface="Arial" charset="0"/>
              </a:rPr>
              <a:t>are </a:t>
            </a:r>
            <a:r>
              <a:rPr lang="en-US" sz="1400" dirty="0">
                <a:latin typeface="Arial" charset="0"/>
              </a:rPr>
              <a:t>exposed to special offers run by the team </a:t>
            </a:r>
            <a:r>
              <a:rPr lang="en-US" sz="1400" dirty="0" smtClean="0">
                <a:latin typeface="Arial" charset="0"/>
              </a:rPr>
              <a:t>for tickets</a:t>
            </a:r>
            <a:r>
              <a:rPr lang="en-US" sz="1400" dirty="0">
                <a:latin typeface="Arial" charset="0"/>
              </a:rPr>
              <a:t>, merchandise, and special events.</a:t>
            </a:r>
            <a:endParaRPr lang="en-US" sz="1400" dirty="0" smtClean="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MLB teams use the technology to increase the number of hits on their websites.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Consumer Goods</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err="1" smtClean="0"/>
              <a:t>Gigapixel</a:t>
            </a:r>
            <a:r>
              <a:rPr lang="en-US" dirty="0" smtClean="0"/>
              <a:t> Images Connect Sports Teams with Fans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Major League Baseball Advanced Media (MLBAM) worked with </a:t>
            </a:r>
            <a:r>
              <a:rPr lang="en-US" sz="1400" dirty="0" err="1" smtClean="0">
                <a:latin typeface="Arial" charset="0"/>
              </a:rPr>
              <a:t>GigaPan</a:t>
            </a:r>
            <a:r>
              <a:rPr lang="en-US" sz="1400" dirty="0" smtClean="0">
                <a:latin typeface="Arial" charset="0"/>
              </a:rPr>
              <a:t> engineers to produce large scale in-game shots of players and fans.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imagery is so detailed that game-attending fans, when on a participating MLB team’s site, can now zoom in to photos of themselves in the stands.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399" y="1524000"/>
            <a:ext cx="417275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966" y="2743198"/>
            <a:ext cx="188595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9937" y="2590800"/>
            <a:ext cx="16097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flipH="1">
            <a:off x="5844941" y="2362200"/>
            <a:ext cx="708259" cy="380998"/>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818116" y="2209799"/>
            <a:ext cx="152399" cy="38100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15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partnered with the Japanese government to develop the Advanced </a:t>
            </a:r>
            <a:r>
              <a:rPr lang="en-US" sz="1400" dirty="0" err="1" smtClean="0">
                <a:latin typeface="Arial" charset="0"/>
              </a:rPr>
              <a:t>Spaceborne</a:t>
            </a:r>
            <a:r>
              <a:rPr lang="en-US" sz="1400" dirty="0" smtClean="0">
                <a:latin typeface="Arial" charset="0"/>
              </a:rPr>
              <a:t> Thermal Emission and Reflection Radiometer (ASTER).</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technology allowed for detailed maps of land surface temperatures and elevations.</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Jet Propulsion Laboratory</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Electronic Arts</a:t>
            </a:r>
            <a:endParaRPr lang="en-US" sz="1600" b="1" i="1" dirty="0">
              <a:latin typeface="Arial" charset="0"/>
            </a:endParaRPr>
          </a:p>
          <a:p>
            <a:pPr algn="ctr"/>
            <a:r>
              <a:rPr lang="en-US" sz="1600" b="1" i="1" dirty="0" smtClean="0">
                <a:latin typeface="Arial" charset="0"/>
              </a:rPr>
              <a:t>Redwood City, CA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award-winning game, </a:t>
            </a:r>
            <a:r>
              <a:rPr lang="en-US" sz="1400" i="1" dirty="0" smtClean="0">
                <a:latin typeface="Arial" charset="0"/>
              </a:rPr>
              <a:t>SSX</a:t>
            </a:r>
            <a:r>
              <a:rPr lang="en-US" sz="1400" dirty="0" smtClean="0">
                <a:latin typeface="Arial" charset="0"/>
              </a:rPr>
              <a:t>, features 28 mountains from nine different ranges, the first time any of EA’s games has featured real-world terrain.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background scenery throughout SSC also features accurate renderings of neighboring mountains and terrain.</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Consumer Goods</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Satellite Maps Deliver More Realistic Gaming</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ASTER map is the most complete global topographic map available to the public.</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V</a:t>
            </a:r>
            <a:r>
              <a:rPr lang="en-US" sz="1400" dirty="0" smtClean="0">
                <a:latin typeface="Arial" charset="0"/>
              </a:rPr>
              <a:t>ideo game company Electronic Arts was developing the latest title in a series of snowboarding simulations and used the data to construct courses based on the actual topography of famous mountains.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220" y="1142999"/>
            <a:ext cx="4099560" cy="26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103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X-ray fluorescence (XRF) scanners are used to detect the presence of elements, but conventional ones cannot detect the lighter elements, including aluminum, frequently used by NASA.</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problem is that lighter elements give off weaker x-rays that cannot be registered on the scanners.</a:t>
            </a: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Marshall Space Flight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Bruker</a:t>
            </a:r>
            <a:r>
              <a:rPr lang="en-US" sz="1600" b="1" i="1" dirty="0" smtClean="0">
                <a:latin typeface="Arial" charset="0"/>
              </a:rPr>
              <a:t> Elemental</a:t>
            </a:r>
            <a:endParaRPr lang="en-US" sz="1600" b="1" i="1" dirty="0">
              <a:latin typeface="Arial" charset="0"/>
            </a:endParaRPr>
          </a:p>
          <a:p>
            <a:pPr algn="ctr"/>
            <a:r>
              <a:rPr lang="en-US" sz="1600" b="1" i="1" dirty="0" smtClean="0">
                <a:latin typeface="Arial" charset="0"/>
              </a:rPr>
              <a:t>Madison, WI</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816798"/>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M</a:t>
            </a:r>
            <a:r>
              <a:rPr lang="en-US" sz="1400" dirty="0" smtClean="0">
                <a:latin typeface="Arial" charset="0"/>
              </a:rPr>
              <a:t>useums benefit from the scanners, which can authenticate paintings and artifacts by comparing pigments and mediums to verified originals.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technology can save people and institutions from spending millions of dollars on forgeries.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Consumer products like food and medicine are also tested for safety using the technology. </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smtClean="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Consumer Goods</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Elemental Scanning Devices Authenticate Works of Art</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503762"/>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A </a:t>
            </a:r>
            <a:r>
              <a:rPr lang="en-US" sz="1400" dirty="0">
                <a:latin typeface="Arial" charset="0"/>
              </a:rPr>
              <a:t>partnership between NASA and </a:t>
            </a:r>
            <a:r>
              <a:rPr lang="en-US" sz="1400" dirty="0" err="1" smtClean="0">
                <a:latin typeface="Arial" charset="0"/>
              </a:rPr>
              <a:t>KeyMaster</a:t>
            </a:r>
            <a:r>
              <a:rPr lang="en-US" sz="1400" dirty="0" smtClean="0">
                <a:latin typeface="Arial" charset="0"/>
              </a:rPr>
              <a:t> Inc. </a:t>
            </a:r>
            <a:r>
              <a:rPr lang="en-US" sz="1400" dirty="0">
                <a:latin typeface="Arial" charset="0"/>
              </a:rPr>
              <a:t>(later acquired by </a:t>
            </a:r>
            <a:r>
              <a:rPr lang="en-US" sz="1400" dirty="0" err="1">
                <a:latin typeface="Arial" charset="0"/>
              </a:rPr>
              <a:t>Bruker</a:t>
            </a:r>
            <a:r>
              <a:rPr lang="en-US" sz="1400" dirty="0">
                <a:latin typeface="Arial" charset="0"/>
              </a:rPr>
              <a:t>) solved the </a:t>
            </a:r>
            <a:r>
              <a:rPr lang="en-US" sz="1400" dirty="0" smtClean="0">
                <a:latin typeface="Arial" charset="0"/>
              </a:rPr>
              <a:t>problem by developing scanners incorporated with </a:t>
            </a:r>
            <a:r>
              <a:rPr lang="en-US" sz="1400" dirty="0">
                <a:latin typeface="Arial" charset="0"/>
              </a:rPr>
              <a:t>vacuum </a:t>
            </a:r>
            <a:r>
              <a:rPr lang="en-US" sz="1400" dirty="0" smtClean="0">
                <a:latin typeface="Arial" charset="0"/>
              </a:rPr>
              <a:t>chambers, which prevented x-rays from dissipating into the air.</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Joint patents were issued, and NASA benefited from the technology while the company launched its Tracer III-SD and Tracer III-V models.</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9260" y="1280159"/>
            <a:ext cx="2585350"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734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Ocean color can indicate the quantities and distribution of phytoplankton—microscopic plants whose wellbeing is critical to the sea’s health.   </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wanted to improve on its ocean color satellites so that important changes in the sea could be studied and validated.</a:t>
            </a:r>
          </a:p>
          <a:p>
            <a:pPr marL="228600" indent="-228600">
              <a:spcBef>
                <a:spcPct val="35000"/>
              </a:spcBef>
              <a:buClr>
                <a:srgbClr val="790015"/>
              </a:buClr>
              <a:buFont typeface="Wingdings" pitchFamily="2" charset="2"/>
              <a:buChar char=""/>
              <a:tabLst>
                <a:tab pos="228600" algn="l"/>
                <a:tab pos="292100" algn="l"/>
              </a:tabLst>
            </a:pPr>
            <a:endParaRPr lang="en-US" sz="1400" dirty="0" smtClean="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smtClean="0">
              <a:latin typeface="Arial" charset="0"/>
            </a:endParaRPr>
          </a:p>
          <a:p>
            <a:pPr algn="ctr"/>
            <a:r>
              <a:rPr lang="en-US" sz="1600" b="1" i="1" dirty="0" smtClean="0">
                <a:latin typeface="Arial" charset="0"/>
              </a:rPr>
              <a:t>Goddard Space Flight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Biospherical</a:t>
            </a:r>
            <a:r>
              <a:rPr lang="en-US" sz="1600" b="1" i="1" dirty="0" smtClean="0">
                <a:latin typeface="Arial" charset="0"/>
              </a:rPr>
              <a:t> Instruments Inc.</a:t>
            </a:r>
            <a:endParaRPr lang="en-US" sz="1600" b="1" i="1" dirty="0">
              <a:latin typeface="Arial" charset="0"/>
            </a:endParaRPr>
          </a:p>
          <a:p>
            <a:pPr algn="ctr"/>
            <a:r>
              <a:rPr lang="en-US" sz="1600" b="1" i="1" dirty="0" smtClean="0">
                <a:latin typeface="Arial" charset="0"/>
              </a:rPr>
              <a:t>San Diego, CA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082161"/>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Because </a:t>
            </a:r>
            <a:r>
              <a:rPr lang="en-US" sz="1400" dirty="0">
                <a:latin typeface="Arial" charset="0"/>
              </a:rPr>
              <a:t>of its NASA </a:t>
            </a:r>
            <a:r>
              <a:rPr lang="en-US" sz="1400" dirty="0" smtClean="0">
                <a:latin typeface="Arial" charset="0"/>
              </a:rPr>
              <a:t>work, </a:t>
            </a:r>
            <a:r>
              <a:rPr lang="en-US" sz="1400" dirty="0" err="1">
                <a:latin typeface="Arial" charset="0"/>
              </a:rPr>
              <a:t>Biospherical</a:t>
            </a:r>
            <a:r>
              <a:rPr lang="en-US" sz="1400" dirty="0">
                <a:latin typeface="Arial" charset="0"/>
              </a:rPr>
              <a:t> </a:t>
            </a:r>
            <a:r>
              <a:rPr lang="en-US" sz="1400" dirty="0" smtClean="0">
                <a:latin typeface="Arial" charset="0"/>
              </a:rPr>
              <a:t>Instruments has sold the technology to researchers from many countries and has procured $2 million in contracts.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In </a:t>
            </a:r>
            <a:r>
              <a:rPr lang="en-US" sz="1400" dirty="0">
                <a:latin typeface="Arial" charset="0"/>
              </a:rPr>
              <a:t>partnership with Ames Research </a:t>
            </a:r>
            <a:r>
              <a:rPr lang="en-US" sz="1400" dirty="0" smtClean="0">
                <a:latin typeface="Arial" charset="0"/>
              </a:rPr>
              <a:t>Center, the company has recently adapted its </a:t>
            </a:r>
            <a:r>
              <a:rPr lang="en-US" sz="1400" dirty="0" err="1" smtClean="0">
                <a:latin typeface="Arial" charset="0"/>
              </a:rPr>
              <a:t>microradiometers</a:t>
            </a:r>
            <a:r>
              <a:rPr lang="en-US" sz="1400" dirty="0" smtClean="0">
                <a:latin typeface="Arial" charset="0"/>
              </a:rPr>
              <a:t> to fly in aircraft and conduct atmospheric research.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Energy and Environment</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err="1" smtClean="0"/>
              <a:t>Microradiometers</a:t>
            </a:r>
            <a:r>
              <a:rPr lang="en-US" dirty="0" smtClean="0"/>
              <a:t> Reveal Ocean Health, Climate Change</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Through Small Business Innovation Research (SBIR) funding, </a:t>
            </a:r>
            <a:r>
              <a:rPr lang="en-US" sz="1400" dirty="0" err="1" smtClean="0">
                <a:latin typeface="Arial" charset="0"/>
              </a:rPr>
              <a:t>Biospherical</a:t>
            </a:r>
            <a:r>
              <a:rPr lang="en-US" sz="1400" dirty="0" smtClean="0">
                <a:latin typeface="Arial" charset="0"/>
              </a:rPr>
              <a:t> Instruments developed cost-effective “</a:t>
            </a:r>
            <a:r>
              <a:rPr lang="en-US" sz="1400" dirty="0" err="1" smtClean="0">
                <a:latin typeface="Arial" charset="0"/>
              </a:rPr>
              <a:t>microradiometers</a:t>
            </a:r>
            <a:r>
              <a:rPr lang="en-US" sz="1400" dirty="0">
                <a:latin typeface="Arial" charset="0"/>
              </a:rPr>
              <a:t>,</a:t>
            </a:r>
            <a:r>
              <a:rPr lang="en-US" sz="1400" dirty="0" smtClean="0">
                <a:latin typeface="Arial" charset="0"/>
              </a:rPr>
              <a:t>” small narrow tubes with sensors that collect data underwater.</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Sensors can collect a range of information, including temperature and light measurements, that can enrich understanding of the world’s diverse ocean ecosystems. </a:t>
            </a:r>
            <a:endParaRPr lang="en-US" sz="1400" dirty="0">
              <a:latin typeface="Arial" charset="0"/>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020" y="1192189"/>
            <a:ext cx="4259580" cy="283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705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Astronauts living in space for extended periods of time, like those on deep-space missions, will need to grow their own food.</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As resources in space are severely limited and costly, systems that maximize efficiency will make long-term space flight possible.</a:t>
            </a: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a:latin typeface="Arial" charset="0"/>
              </a:rPr>
              <a:t> </a:t>
            </a:r>
            <a:r>
              <a:rPr lang="en-US" sz="1600" b="1" i="1" dirty="0" smtClean="0">
                <a:latin typeface="Arial" charset="0"/>
              </a:rPr>
              <a:t>Marshall Space Flight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AgriHouse</a:t>
            </a:r>
            <a:endParaRPr lang="en-US" sz="1600" b="1" i="1" dirty="0">
              <a:latin typeface="Arial" charset="0"/>
            </a:endParaRPr>
          </a:p>
          <a:p>
            <a:pPr algn="ctr"/>
            <a:r>
              <a:rPr lang="en-US" sz="1600" b="1" i="1" dirty="0" smtClean="0">
                <a:latin typeface="Arial" charset="0"/>
              </a:rPr>
              <a:t>Berthoud, CO</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technology will allow farmers in the water-scarce West to conserve their resources.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While current users are researchers, MBA students are working on business models to expand the product’s reach in the market.</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a:latin typeface="Arial" charset="0"/>
              </a:rPr>
              <a:t>AgriHouse</a:t>
            </a:r>
            <a:r>
              <a:rPr lang="en-US" sz="1400" dirty="0">
                <a:latin typeface="Arial" charset="0"/>
              </a:rPr>
              <a:t> sees a future where farmers can receive text messages on their plants’ health. </a:t>
            </a:r>
            <a:r>
              <a:rPr lang="en-US" sz="1400" dirty="0" smtClean="0">
                <a:latin typeface="Arial" charset="0"/>
              </a:rPr>
              <a:t>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Energy and Environment</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Sensors Enable Plants to Text Message Farmers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err="1" smtClean="0">
                <a:latin typeface="Arial" charset="0"/>
              </a:rPr>
              <a:t>AgriHouse</a:t>
            </a:r>
            <a:r>
              <a:rPr lang="en-US" sz="1400" dirty="0" smtClean="0">
                <a:latin typeface="Arial" charset="0"/>
              </a:rPr>
              <a:t> partnered with </a:t>
            </a:r>
            <a:r>
              <a:rPr lang="en-US" sz="1400" dirty="0" err="1" smtClean="0">
                <a:latin typeface="Arial" charset="0"/>
              </a:rPr>
              <a:t>BioServe</a:t>
            </a:r>
            <a:r>
              <a:rPr lang="en-US" sz="1400" dirty="0" smtClean="0">
                <a:latin typeface="Arial" charset="0"/>
              </a:rPr>
              <a:t> Space Technologies, recipient of Small Business Innovation Research (SBIR) funding, to develop sensors that use electrical pulses to determine when a plant loses its rigidity to the point where it needs water.</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In a laboratory test, the new system decreased water usage by between </a:t>
            </a:r>
            <a:r>
              <a:rPr lang="en-US" sz="1400" smtClean="0">
                <a:latin typeface="Arial" charset="0"/>
              </a:rPr>
              <a:t>25 and </a:t>
            </a:r>
            <a:r>
              <a:rPr lang="en-US" sz="1400" dirty="0" smtClean="0">
                <a:latin typeface="Arial" charset="0"/>
              </a:rPr>
              <a:t>45 percent.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460" y="1060535"/>
            <a:ext cx="3970020" cy="297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77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Solar power has great potential for increased use both on Earth and in space.</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Glenn has taken interest in research that creates cheaper, more efficient photovoltaic (PV) chips to harness the sun’s energy.</a:t>
            </a:r>
          </a:p>
          <a:p>
            <a:pPr>
              <a:spcBef>
                <a:spcPct val="35000"/>
              </a:spcBef>
              <a:buClr>
                <a:srgbClr val="790015"/>
              </a:buClr>
              <a:tabLst>
                <a:tab pos="228600" algn="l"/>
                <a:tab pos="292100" algn="l"/>
              </a:tabLst>
            </a:pPr>
            <a:r>
              <a:rPr lang="en-US" sz="1400" dirty="0" smtClean="0">
                <a:latin typeface="Arial" charset="0"/>
              </a:rPr>
              <a:t>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Glenn Research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GreenField</a:t>
            </a:r>
            <a:r>
              <a:rPr lang="en-US" sz="1600" b="1" i="1" dirty="0" smtClean="0">
                <a:latin typeface="Arial" charset="0"/>
              </a:rPr>
              <a:t> Solar Inc.</a:t>
            </a:r>
            <a:endParaRPr lang="en-US" sz="1600" b="1" i="1" dirty="0">
              <a:latin typeface="Arial" charset="0"/>
            </a:endParaRPr>
          </a:p>
          <a:p>
            <a:pPr algn="ctr"/>
            <a:r>
              <a:rPr lang="en-US" sz="1600" b="1" i="1" dirty="0" smtClean="0">
                <a:latin typeface="Arial" charset="0"/>
              </a:rPr>
              <a:t>Oberlin, OH</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diminutive PV chips require less silicon, making them cheaper to produce than conventional panels.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Excess thermal energy can be used to heat office buildings and greenhouses.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 employs 30 workers and expects to hire more as it expands globally.</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Energy and Environment</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Efficient Cells Cut the Cost of Solar Power</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Through a Space Act Agreement, a former Glenn scientist worked with NASA to develop the </a:t>
            </a:r>
            <a:r>
              <a:rPr lang="en-US" sz="1400" dirty="0" err="1" smtClean="0">
                <a:latin typeface="Arial" charset="0"/>
              </a:rPr>
              <a:t>StarGen</a:t>
            </a:r>
            <a:r>
              <a:rPr lang="en-US" sz="1400" dirty="0" smtClean="0">
                <a:latin typeface="Arial" charset="0"/>
              </a:rPr>
              <a:t> system, a technology where sunlight is reflected by powerful mirrors onto small PV chips.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a:t>
            </a:r>
            <a:r>
              <a:rPr lang="en-US" sz="1400" dirty="0" err="1" smtClean="0">
                <a:latin typeface="Arial" charset="0"/>
              </a:rPr>
              <a:t>StarGen</a:t>
            </a:r>
            <a:r>
              <a:rPr lang="en-US" sz="1400" dirty="0" smtClean="0">
                <a:latin typeface="Arial" charset="0"/>
              </a:rPr>
              <a:t> system provides 200 times more power than conventional panels for a given amount of silicon.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964933"/>
            <a:ext cx="4038600" cy="303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938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JPL partnered with the National Geospatial-Intelligence Agency (NGA) to put together the first near-global elevation map of the Earth.</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Such research is useful in determining—through mapping out areas that lie in the shades of hills, for example—prime areas for installing solar panels.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Jet Propulsion Laboratory</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Locus Energy LLC</a:t>
            </a:r>
            <a:endParaRPr lang="en-US" sz="1600" b="1" i="1" dirty="0">
              <a:latin typeface="Arial" charset="0"/>
            </a:endParaRPr>
          </a:p>
          <a:p>
            <a:pPr algn="ctr"/>
            <a:r>
              <a:rPr lang="en-US" sz="1600" b="1" i="1" dirty="0" smtClean="0">
                <a:latin typeface="Arial" charset="0"/>
              </a:rPr>
              <a:t>New York, NY</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company’s Virtual Irradiance package estimates solar irradiance without using physical sensors, which can be cost-prohibitive for firms.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Locus’ data can either provide long-term placement strategies for solar installation or estimate short-term, real-time power estimates using its weather forecasting system.  </a:t>
            </a: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Energy and Environment</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Shuttle Topography Data Inform Solar Power Analysis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Locus Energy LCC uses the elevation map data, which now lies in the public domain, to help its customers plan for and predict solar production throughout a given area.</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information is used in conjunction with NASA’s geostationary operational environmental </a:t>
            </a:r>
            <a:r>
              <a:rPr lang="en-US" sz="1400" smtClean="0">
                <a:latin typeface="Arial" charset="0"/>
              </a:rPr>
              <a:t>satellite system (GOES).  </a:t>
            </a:r>
            <a:endParaRPr lang="en-US" sz="1400" dirty="0">
              <a:latin typeface="Arial"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5464" y="940774"/>
            <a:ext cx="2579351" cy="311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57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scientists were looking toward technology that could purify water and eliminate harmful substances on spacecraft during missions.</a:t>
            </a:r>
          </a:p>
          <a:p>
            <a:pPr marL="228600" indent="-228600">
              <a:spcBef>
                <a:spcPct val="35000"/>
              </a:spcBef>
              <a:buClr>
                <a:srgbClr val="790015"/>
              </a:buClr>
              <a:buFont typeface="Wingdings" pitchFamily="2" charset="2"/>
              <a:buChar char=""/>
              <a:tabLst>
                <a:tab pos="228600" algn="l"/>
                <a:tab pos="292100" algn="l"/>
              </a:tabLst>
            </a:pPr>
            <a:r>
              <a:rPr lang="en-US" sz="1400" dirty="0" err="1" smtClean="0">
                <a:latin typeface="Arial" charset="0"/>
              </a:rPr>
              <a:t>Photocatalysis</a:t>
            </a:r>
            <a:r>
              <a:rPr lang="en-US" sz="1400" dirty="0" smtClean="0">
                <a:latin typeface="Arial" charset="0"/>
              </a:rPr>
              <a:t> is a process whereby light energizes a mineral that then breaks down organic matter, including harmful chemicals.</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err="1" smtClean="0">
                <a:latin typeface="Arial" charset="0"/>
              </a:rPr>
              <a:t>Stennis</a:t>
            </a:r>
            <a:r>
              <a:rPr lang="en-US" sz="1600" b="1" i="1" dirty="0" smtClean="0">
                <a:latin typeface="Arial" charset="0"/>
              </a:rPr>
              <a:t> Space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PURETi</a:t>
            </a:r>
            <a:r>
              <a:rPr lang="en-US" sz="1600" b="1" i="1" dirty="0" smtClean="0">
                <a:latin typeface="Arial" charset="0"/>
              </a:rPr>
              <a:t> Inc.</a:t>
            </a:r>
            <a:endParaRPr lang="en-US" sz="1600" b="1" i="1" dirty="0">
              <a:latin typeface="Arial" charset="0"/>
            </a:endParaRPr>
          </a:p>
          <a:p>
            <a:pPr algn="ctr"/>
            <a:r>
              <a:rPr lang="en-US" sz="1600" b="1" i="1" dirty="0" smtClean="0">
                <a:latin typeface="Arial" charset="0"/>
              </a:rPr>
              <a:t>New York, NY</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On building facades, the </a:t>
            </a:r>
            <a:r>
              <a:rPr lang="en-US" sz="1400" dirty="0" err="1" smtClean="0">
                <a:latin typeface="Arial" charset="0"/>
              </a:rPr>
              <a:t>photocatalytic</a:t>
            </a:r>
            <a:r>
              <a:rPr lang="en-US" sz="1400" dirty="0" smtClean="0">
                <a:latin typeface="Arial" charset="0"/>
              </a:rPr>
              <a:t> coating, through its cleansing properties, reduces maintenance by more than 50 percent.</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Indoors, the technology eliminates odors and creates hospital-grade air quality.</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Studies underway to understand clean air’s benefit on cattle may expand the product’s use.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Energy and Environment</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err="1" smtClean="0"/>
              <a:t>Photocatalytic</a:t>
            </a:r>
            <a:r>
              <a:rPr lang="en-US" dirty="0" smtClean="0"/>
              <a:t> Solutions Create Self-Cleaning Surfaces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Through a Dual Use Technology partnership with NASA, </a:t>
            </a:r>
            <a:r>
              <a:rPr lang="en-US" sz="1400" dirty="0" err="1" smtClean="0">
                <a:latin typeface="Arial" charset="0"/>
              </a:rPr>
              <a:t>PURETi</a:t>
            </a:r>
            <a:r>
              <a:rPr lang="en-US" sz="1400" dirty="0" smtClean="0">
                <a:latin typeface="Arial" charset="0"/>
              </a:rPr>
              <a:t> was able to prove the worth of its titanium dioxide-based </a:t>
            </a:r>
            <a:r>
              <a:rPr lang="en-US" sz="1400" dirty="0" err="1" smtClean="0">
                <a:latin typeface="Arial" charset="0"/>
              </a:rPr>
              <a:t>photocatalyst</a:t>
            </a:r>
            <a:r>
              <a:rPr lang="en-US" sz="1400" dirty="0" smtClean="0">
                <a:latin typeface="Arial" charset="0"/>
              </a:rPr>
              <a:t>, which is set to liquid and, therefore, easy to apply to surfaces.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cost-sharing collaboration allowed </a:t>
            </a:r>
            <a:r>
              <a:rPr lang="en-US" sz="1400" dirty="0" err="1" smtClean="0">
                <a:latin typeface="Arial" charset="0"/>
              </a:rPr>
              <a:t>PURETi’s</a:t>
            </a:r>
            <a:r>
              <a:rPr lang="en-US" sz="1400" dirty="0" smtClean="0">
                <a:latin typeface="Arial" charset="0"/>
              </a:rPr>
              <a:t> products to meet both NASA and commercial needs.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company won the </a:t>
            </a:r>
            <a:r>
              <a:rPr lang="en-US" sz="1400" i="1" dirty="0" smtClean="0">
                <a:latin typeface="Arial" charset="0"/>
              </a:rPr>
              <a:t>Popular Science</a:t>
            </a:r>
            <a:r>
              <a:rPr lang="en-US" sz="1400" dirty="0" smtClean="0">
                <a:latin typeface="Arial" charset="0"/>
              </a:rPr>
              <a:t> Green Tech 2011 Innovative Product of the Year Award.</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98669"/>
            <a:ext cx="4267200" cy="283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36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11506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For astronauts in space, meeting daily nutritional needs is a challenge.</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Agency explored new ways of keeping astronauts nourished and protected from space-related illnesses such as oxidative stress, which is primarily caused by radiation.</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endParaRPr lang="en-US" sz="1600" b="1"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Johnson Space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AmeriSciences</a:t>
            </a:r>
            <a:r>
              <a:rPr lang="en-US" sz="1600" b="1" i="1" dirty="0" smtClean="0">
                <a:latin typeface="Arial" charset="0"/>
              </a:rPr>
              <a:t> LP</a:t>
            </a:r>
            <a:endParaRPr lang="en-US" sz="1600" b="1" i="1" dirty="0">
              <a:latin typeface="Arial" charset="0"/>
            </a:endParaRPr>
          </a:p>
          <a:p>
            <a:pPr algn="ctr"/>
            <a:r>
              <a:rPr lang="en-US" sz="1600" b="1" i="1" dirty="0" smtClean="0">
                <a:latin typeface="Arial" charset="0"/>
              </a:rPr>
              <a:t>Houston, TX</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smtClean="0">
                <a:latin typeface="Arial" charset="0"/>
              </a:rPr>
              <a:t>AmeriSciences</a:t>
            </a:r>
            <a:r>
              <a:rPr lang="en-US" sz="1400" dirty="0">
                <a:latin typeface="Arial" charset="0"/>
              </a:rPr>
              <a:t> </a:t>
            </a:r>
            <a:r>
              <a:rPr lang="en-US" sz="1400" dirty="0" smtClean="0">
                <a:latin typeface="Arial" charset="0"/>
              </a:rPr>
              <a:t>now offers multivitamin supplements and vegetable-derived antioxidants to consumers through small retailers and doctors’ offices.  </a:t>
            </a:r>
            <a:endParaRPr lang="en-US" sz="14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Nuclear power plant workers, populations near nuclear sites, healthcare radiology workers, and </a:t>
            </a:r>
            <a:r>
              <a:rPr lang="en-US" sz="1400" dirty="0" smtClean="0">
                <a:latin typeface="Arial" charset="0"/>
              </a:rPr>
              <a:t>others </a:t>
            </a:r>
            <a:r>
              <a:rPr lang="en-US" sz="1400" dirty="0">
                <a:latin typeface="Arial" charset="0"/>
              </a:rPr>
              <a:t>could benefit from the products</a:t>
            </a:r>
            <a:r>
              <a:rPr lang="en-US" sz="1400" dirty="0" smtClean="0">
                <a:latin typeface="Arial" charset="0"/>
              </a:rPr>
              <a:t>.</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Health and Medicine</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Dietary Formulas Fortify Antioxidant Supplements	</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Johnson Space Center entered into a formal Space Act Agreement with </a:t>
            </a:r>
            <a:r>
              <a:rPr lang="en-US" sz="1400" dirty="0" err="1" smtClean="0">
                <a:latin typeface="Arial" charset="0"/>
              </a:rPr>
              <a:t>AmeriSciences</a:t>
            </a:r>
            <a:r>
              <a:rPr lang="en-US" sz="1400" dirty="0" smtClean="0">
                <a:latin typeface="Arial" charset="0"/>
              </a:rPr>
              <a:t> to develop multivitamin supplements and antioxidant formulas to fight oxidative stress.   </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An experiment on irradiated mice revealed that specimens given the supplements lived longer and had fewer health problems.</a:t>
            </a:r>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799" y="1295400"/>
            <a:ext cx="3721515" cy="2743200"/>
          </a:xfrm>
          <a:prstGeom prst="rect">
            <a:avLst/>
          </a:prstGeom>
          <a:solidFill>
            <a:schemeClr val="bg1"/>
          </a:solidFill>
          <a:ln>
            <a:noFill/>
          </a:ln>
          <a:effectLst/>
        </p:spPr>
      </p:pic>
    </p:spTree>
    <p:extLst>
      <p:ext uri="{BB962C8B-B14F-4D97-AF65-F5344CB8AC3E}">
        <p14:creationId xmlns:p14="http://schemas.microsoft.com/office/powerpoint/2010/main" val="1799794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Chemical rocket propulsion, the conventional method of powering spacecraft, is costly and bulky.</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Launched in 1998, Deep Space 1 was the first spacecraft to use solar electric propulsion, a more cost-effective approach that allows for a more slimly built system.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Glenn Research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Entech</a:t>
            </a:r>
            <a:r>
              <a:rPr lang="en-US" sz="1600" b="1" i="1" dirty="0" smtClean="0">
                <a:latin typeface="Arial" charset="0"/>
              </a:rPr>
              <a:t> Solar Inc.</a:t>
            </a:r>
            <a:endParaRPr lang="en-US" sz="1600" b="1" i="1" dirty="0">
              <a:latin typeface="Arial" charset="0"/>
            </a:endParaRPr>
          </a:p>
          <a:p>
            <a:pPr algn="ctr"/>
            <a:r>
              <a:rPr lang="en-US" sz="1600" b="1" i="1" dirty="0" smtClean="0">
                <a:latin typeface="Arial" charset="0"/>
              </a:rPr>
              <a:t>Fort Worth, TX</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385911"/>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Entech’s commercial product, the SolarVolt generates energy in places with constant direct sunlight.</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Commercial applications include </a:t>
            </a:r>
            <a:r>
              <a:rPr lang="en-US" sz="1400" dirty="0">
                <a:latin typeface="Arial" charset="0"/>
              </a:rPr>
              <a:t>utility-scale power plants, distributed </a:t>
            </a:r>
            <a:r>
              <a:rPr lang="en-US" sz="1400" dirty="0" smtClean="0">
                <a:latin typeface="Arial" charset="0"/>
              </a:rPr>
              <a:t>energy for </a:t>
            </a:r>
            <a:r>
              <a:rPr lang="en-US" sz="1400" dirty="0">
                <a:latin typeface="Arial" charset="0"/>
              </a:rPr>
              <a:t>smart </a:t>
            </a:r>
            <a:r>
              <a:rPr lang="en-US" sz="1400" dirty="0" smtClean="0">
                <a:latin typeface="Arial" charset="0"/>
              </a:rPr>
              <a:t>grids, </a:t>
            </a:r>
            <a:r>
              <a:rPr lang="en-US" sz="1400" dirty="0">
                <a:latin typeface="Arial" charset="0"/>
              </a:rPr>
              <a:t>communications </a:t>
            </a:r>
            <a:r>
              <a:rPr lang="en-US" sz="1400" dirty="0" smtClean="0">
                <a:latin typeface="Arial" charset="0"/>
              </a:rPr>
              <a:t>systems, and government and military power systems.</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Energy and Environment</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Concentrators Enhance Solar Power Systems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With Small Business Innovation Research (SBIR) funding from Glenn, </a:t>
            </a:r>
            <a:r>
              <a:rPr lang="en-US" sz="1400" dirty="0" err="1" smtClean="0">
                <a:latin typeface="Arial" charset="0"/>
              </a:rPr>
              <a:t>EnTech</a:t>
            </a:r>
            <a:r>
              <a:rPr lang="en-US" sz="1400" dirty="0" smtClean="0">
                <a:latin typeface="Arial" charset="0"/>
              </a:rPr>
              <a:t> Solar adapted its solar concentrator technology for use on Deep Space 1.</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W</a:t>
            </a:r>
            <a:r>
              <a:rPr lang="en-US" sz="1400" dirty="0" smtClean="0">
                <a:latin typeface="Arial" charset="0"/>
              </a:rPr>
              <a:t>orking with the Department of Defense, a more lightweight version called the Stretched Lens Array (SLA) was also developed.</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In 2012 the technology won an R&amp;D 100 Award. </a:t>
            </a:r>
            <a:endParaRPr lang="en-US" sz="1400" dirty="0">
              <a:latin typeface="Arial"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9043" y="922020"/>
            <a:ext cx="2697914" cy="311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171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Scientists were looking toward technology that could purify water and eliminate harmful substances on spacecraft during missions.</a:t>
            </a:r>
          </a:p>
          <a:p>
            <a:pPr marL="228600" indent="-228600">
              <a:spcBef>
                <a:spcPct val="35000"/>
              </a:spcBef>
              <a:buClr>
                <a:srgbClr val="790015"/>
              </a:buClr>
              <a:buFont typeface="Wingdings" pitchFamily="2" charset="2"/>
              <a:buChar char=""/>
              <a:tabLst>
                <a:tab pos="228600" algn="l"/>
                <a:tab pos="292100" algn="l"/>
              </a:tabLst>
            </a:pPr>
            <a:r>
              <a:rPr lang="en-US" sz="1400" dirty="0" err="1">
                <a:latin typeface="Arial" charset="0"/>
              </a:rPr>
              <a:t>Photocatalysis</a:t>
            </a:r>
            <a:r>
              <a:rPr lang="en-US" sz="1400" dirty="0">
                <a:latin typeface="Arial" charset="0"/>
              </a:rPr>
              <a:t> is a process whereby light energizes a mineral that then breaks down organic matter, including harmful chemicals.</a:t>
            </a: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err="1" smtClean="0">
                <a:latin typeface="Arial" charset="0"/>
              </a:rPr>
              <a:t>Stennis</a:t>
            </a:r>
            <a:r>
              <a:rPr lang="en-US" sz="1600" b="1" i="1" dirty="0" smtClean="0">
                <a:latin typeface="Arial" charset="0"/>
              </a:rPr>
              <a:t> Space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Nanocepts</a:t>
            </a:r>
            <a:r>
              <a:rPr lang="en-US" sz="1600" b="1" i="1" dirty="0" smtClean="0">
                <a:latin typeface="Arial" charset="0"/>
              </a:rPr>
              <a:t> Inc.</a:t>
            </a:r>
            <a:endParaRPr lang="en-US" sz="1600" b="1" i="1" dirty="0">
              <a:latin typeface="Arial" charset="0"/>
            </a:endParaRPr>
          </a:p>
          <a:p>
            <a:pPr algn="ctr"/>
            <a:r>
              <a:rPr lang="en-US" sz="1600" b="1" i="1" dirty="0" smtClean="0">
                <a:latin typeface="Arial" charset="0"/>
              </a:rPr>
              <a:t>Lexington, KY</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09403"/>
            <a:ext cx="4267200" cy="2278189"/>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In hospitals, </a:t>
            </a:r>
            <a:r>
              <a:rPr lang="en-US" sz="1400" dirty="0" err="1" smtClean="0">
                <a:latin typeface="Arial" charset="0"/>
              </a:rPr>
              <a:t>Nanocepts</a:t>
            </a:r>
            <a:r>
              <a:rPr lang="en-US" sz="1400" dirty="0" smtClean="0">
                <a:latin typeface="Arial" charset="0"/>
              </a:rPr>
              <a:t>’ products kill 99.99 percent of microbes, including MRSA and </a:t>
            </a:r>
            <a:r>
              <a:rPr lang="en-US" sz="1400" i="1" dirty="0" smtClean="0">
                <a:latin typeface="Arial" charset="0"/>
              </a:rPr>
              <a:t>E. coli, </a:t>
            </a:r>
            <a:r>
              <a:rPr lang="en-US" sz="1400" dirty="0" smtClean="0">
                <a:latin typeface="Arial" charset="0"/>
              </a:rPr>
              <a:t>thus reducing the chance of life-threatening infections for patients.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In new buildings, the solution can break down Volatile Organic Compounds (VOCs), such as formaldehyde, which can be emitted from fresh paint, carpets, and building materials.</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Energy and Environment</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r>
              <a:rPr lang="en-US" sz="2200" dirty="0" smtClean="0"/>
              <a:t>Innovative Coatings Potentially Lower Facility Maintenance Costs</a:t>
            </a:r>
            <a:endParaRPr lang="en-US" sz="2200"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Through a Dual Use Technology partnership with NASA, </a:t>
            </a:r>
            <a:r>
              <a:rPr lang="en-US" sz="1400" dirty="0" err="1" smtClean="0">
                <a:latin typeface="Arial" charset="0"/>
              </a:rPr>
              <a:t>Nanocepts</a:t>
            </a:r>
            <a:r>
              <a:rPr lang="en-US" sz="1400" dirty="0" smtClean="0">
                <a:latin typeface="Arial" charset="0"/>
              </a:rPr>
              <a:t> </a:t>
            </a:r>
            <a:r>
              <a:rPr lang="en-US" sz="1400" dirty="0">
                <a:latin typeface="Arial" charset="0"/>
              </a:rPr>
              <a:t>was able to prove the worth of </a:t>
            </a:r>
            <a:r>
              <a:rPr lang="en-US" sz="1400" dirty="0" smtClean="0">
                <a:latin typeface="Arial" charset="0"/>
              </a:rPr>
              <a:t>its </a:t>
            </a:r>
            <a:r>
              <a:rPr lang="en-US" sz="1400" dirty="0">
                <a:latin typeface="Arial" charset="0"/>
              </a:rPr>
              <a:t>titanium </a:t>
            </a:r>
            <a:r>
              <a:rPr lang="en-US" sz="1400" dirty="0" smtClean="0">
                <a:latin typeface="Arial" charset="0"/>
              </a:rPr>
              <a:t>dioxide-derived </a:t>
            </a:r>
            <a:r>
              <a:rPr lang="en-US" sz="1400" dirty="0" err="1" smtClean="0">
                <a:latin typeface="Arial" charset="0"/>
              </a:rPr>
              <a:t>photocatalyst</a:t>
            </a:r>
            <a:r>
              <a:rPr lang="en-US" sz="1400" dirty="0" smtClean="0">
                <a:latin typeface="Arial" charset="0"/>
              </a:rPr>
              <a:t> coating, which is water-based and </a:t>
            </a:r>
            <a:r>
              <a:rPr lang="en-US" sz="1400" dirty="0">
                <a:latin typeface="Arial" charset="0"/>
              </a:rPr>
              <a:t>easy to apply to surfaces</a:t>
            </a:r>
            <a:r>
              <a:rPr lang="en-US" sz="1400" dirty="0" smtClean="0">
                <a:latin typeface="Arial" charset="0"/>
              </a:rPr>
              <a:t>.</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At </a:t>
            </a:r>
            <a:r>
              <a:rPr lang="en-US" sz="1400" dirty="0" err="1" smtClean="0">
                <a:latin typeface="Arial" charset="0"/>
              </a:rPr>
              <a:t>Stennis</a:t>
            </a:r>
            <a:r>
              <a:rPr lang="en-US" sz="1400" dirty="0" smtClean="0">
                <a:latin typeface="Arial" charset="0"/>
              </a:rPr>
              <a:t>, a number of buildings benefit from the coating</a:t>
            </a:r>
            <a:r>
              <a:rPr lang="en-US" sz="1400" smtClean="0">
                <a:latin typeface="Arial" charset="0"/>
              </a:rPr>
              <a:t>, which eliminates </a:t>
            </a:r>
            <a:r>
              <a:rPr lang="en-US" sz="1400" dirty="0" smtClean="0">
                <a:latin typeface="Arial" charset="0"/>
              </a:rPr>
              <a:t>the buildup of grime and reduce the Center’s maintenance costs.</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219200"/>
            <a:ext cx="4038600" cy="269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443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When designing safer, more fuel-efficient, or faster aircraft, computational fluid dynamics (CFD) can predict the flow of fluids and gasses around a vehicle and its effects on performance.</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developed Cart3D, a software that provides a streamlined, accurate analysis of vehicle designs.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Ames Research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Desktop Aeronautics</a:t>
            </a:r>
            <a:endParaRPr lang="en-US" sz="1600" b="1" i="1" dirty="0">
              <a:latin typeface="Arial" charset="0"/>
            </a:endParaRPr>
          </a:p>
          <a:p>
            <a:pPr algn="ctr"/>
            <a:r>
              <a:rPr lang="en-US" sz="1600" b="1" i="1" dirty="0" smtClean="0">
                <a:latin typeface="Arial" charset="0"/>
              </a:rPr>
              <a:t>Palo Alto, CA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Simulations generated by Cart3D help to design subsonic aircraft, space planes, spacecraft, and high speed commercial jets.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program’s key feature is the automated generation of the mesh, or grid, for analyzing designs, which takes seconds rather than months or years when done by hand.</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Information Technology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Simulation Packages Expand Aircraft Design Options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Through Small Business Innovation Research (SBIR) funding, Desktop Aeronautics developed a plugin to make the technology more applicable for general use.</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Desktop Aeronautics received a license to sell the Cart3D program, which was further enhanced with a graphic interface and additional computing abilities.</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399" y="1799011"/>
            <a:ext cx="4267201" cy="2239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012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wanted to develop an infrastructure service to connect all of the agency’s websites.</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solution was to develop a cloud computer service, which allows a person to login to a system and access any number of computers, devices, or services from it.</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Ames Research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Rackspace Inc.</a:t>
            </a:r>
            <a:endParaRPr lang="en-US" sz="1600" b="1" i="1" dirty="0">
              <a:latin typeface="Arial" charset="0"/>
            </a:endParaRPr>
          </a:p>
          <a:p>
            <a:pPr algn="ctr"/>
            <a:r>
              <a:rPr lang="en-US" sz="1600" b="1" i="1" dirty="0" smtClean="0">
                <a:latin typeface="Arial" charset="0"/>
              </a:rPr>
              <a:t>San Antonio, TX</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184730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technology is generating hundreds of millions in revenue; Rackspace alone currently takes in $150 million a year.</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Hundreds of jobs have been created by companies using this open source system, which has spun off into its own nonprofit organization.</a:t>
            </a: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Information Technology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Web Solutions Inspire Cloud Computing Software</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NASA and Rackspace, which runs the second largest public cloud in the world, shared common goals and decided to collaborate to build the system, which became known as </a:t>
            </a:r>
            <a:r>
              <a:rPr lang="en-US" sz="1400" dirty="0" err="1" smtClean="0">
                <a:latin typeface="Arial" charset="0"/>
              </a:rPr>
              <a:t>OpenStack</a:t>
            </a:r>
            <a:r>
              <a:rPr lang="en-US" sz="1400" dirty="0" smtClean="0">
                <a:latin typeface="Arial" charset="0"/>
              </a:rPr>
              <a:t>.</a:t>
            </a:r>
          </a:p>
          <a:p>
            <a:pPr marL="228600" indent="-228600">
              <a:spcBef>
                <a:spcPct val="35000"/>
              </a:spcBef>
              <a:buClr>
                <a:srgbClr val="790015"/>
              </a:buClr>
              <a:buFont typeface="Wingdings" pitchFamily="2" charset="2"/>
              <a:buChar char="u"/>
              <a:tabLst>
                <a:tab pos="228600" algn="l"/>
                <a:tab pos="292100" algn="l"/>
              </a:tabLst>
            </a:pPr>
            <a:r>
              <a:rPr lang="en-US" sz="1400" dirty="0" err="1" smtClean="0">
                <a:latin typeface="Arial" charset="0"/>
              </a:rPr>
              <a:t>OpenStack</a:t>
            </a:r>
            <a:r>
              <a:rPr lang="en-US" sz="1400" dirty="0" smtClean="0">
                <a:latin typeface="Arial" charset="0"/>
              </a:rPr>
              <a:t> was created without any proprietary code and has been released as open source software, free for use and modification by anyone.  </a:t>
            </a:r>
            <a:endParaRPr lang="en-US" sz="1400" dirty="0">
              <a:latin typeface="Arial" charset="0"/>
            </a:endParaRPr>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900" y="1295400"/>
            <a:ext cx="3886200" cy="262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203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In space, extreme temperatures and erratic bursts of radiation can damage electronics systems within satellites, spacecraft, and robotics.</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smaller the electronics system, the more severe the damage, so with modern equipment precise testing is crucial to mission success.</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Marshall Space Flight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CFD Research Corporation (CFDRC)</a:t>
            </a:r>
            <a:endParaRPr lang="en-US" sz="1600" b="1" i="1" dirty="0">
              <a:latin typeface="Arial" charset="0"/>
            </a:endParaRPr>
          </a:p>
          <a:p>
            <a:pPr algn="ctr"/>
            <a:r>
              <a:rPr lang="en-US" sz="1600" b="1" i="1" dirty="0" smtClean="0">
                <a:latin typeface="Arial" charset="0"/>
              </a:rPr>
              <a:t>Huntsville, AL</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385911"/>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product allows prototypes to be tested early in the design phase, thereby reducing costs and testing time.</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smtClean="0">
                <a:latin typeface="Arial" charset="0"/>
              </a:rPr>
              <a:t>NanoTCAD</a:t>
            </a:r>
            <a:r>
              <a:rPr lang="en-US" sz="1400" dirty="0" smtClean="0">
                <a:latin typeface="Arial" charset="0"/>
              </a:rPr>
              <a:t> has generated $2 million in revenue for the company, created new jobs, and led to partnerships with other defense and industrial customers. </a:t>
            </a:r>
          </a:p>
          <a:p>
            <a:pPr defTabSz="292100">
              <a:spcBef>
                <a:spcPct val="50000"/>
              </a:spcBef>
              <a:buClr>
                <a:srgbClr val="790015"/>
              </a:buClr>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Information Technology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Behavior Prediction Tools Strengthen </a:t>
            </a:r>
            <a:r>
              <a:rPr lang="en-US" dirty="0" err="1" smtClean="0"/>
              <a:t>Nanoelectronics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With Small Business Research Innovation (SBIR) funding, CFDRC developed its </a:t>
            </a:r>
            <a:r>
              <a:rPr lang="en-US" sz="1400" dirty="0" err="1" smtClean="0">
                <a:latin typeface="Arial" charset="0"/>
              </a:rPr>
              <a:t>NanoTCAD</a:t>
            </a:r>
            <a:r>
              <a:rPr lang="en-US" sz="1400" dirty="0" smtClean="0">
                <a:latin typeface="Arial" charset="0"/>
              </a:rPr>
              <a:t> software, which predicts the effects of extreme temperatures and radiation on equipment.</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a:t>
            </a:r>
            <a:r>
              <a:rPr lang="en-US" sz="1400" dirty="0" err="1" smtClean="0">
                <a:latin typeface="Arial" charset="0"/>
              </a:rPr>
              <a:t>NanoTCAD</a:t>
            </a:r>
            <a:r>
              <a:rPr lang="en-US" sz="1400" dirty="0" smtClean="0">
                <a:latin typeface="Arial" charset="0"/>
              </a:rPr>
              <a:t> was used to evaluate key technologies for the Ice, Cloud, and Land Elevation Satellite-2 (ICESat-2), scheduled </a:t>
            </a:r>
            <a:r>
              <a:rPr lang="en-US" sz="1400" smtClean="0">
                <a:latin typeface="Arial" charset="0"/>
              </a:rPr>
              <a:t>for launch in 2016.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860" y="1066800"/>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948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In the vast reaches of space, radiation can wreak havoc on power converters, which send the necessary energy to electronic equipment.</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wanted to develop technology that would protect power converters from failing and causing catastrophic damage.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Johnson Space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VPT Inc.</a:t>
            </a:r>
            <a:endParaRPr lang="en-US" sz="1600" b="1" i="1" dirty="0">
              <a:latin typeface="Arial" charset="0"/>
            </a:endParaRPr>
          </a:p>
          <a:p>
            <a:pPr algn="ctr"/>
            <a:r>
              <a:rPr lang="en-US" sz="1600" b="1" i="1" dirty="0" smtClean="0">
                <a:latin typeface="Arial" charset="0"/>
              </a:rPr>
              <a:t>Blacksburg, VA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In addition to radiation resistance, the converters can withstand rapid temperature changes and extreme g-force acceleration.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Boeing, Raytheon, Lockheed Martin, and the US Air Force now use the converters, and the uptick in sales has spawned four new jobs and the creation of a space product division at the firm.</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Information Technology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Power Converters Secure Electronics in Harsh Environments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Johnson awarded VPT with Small Business Innovation Research (SBIR) funding to create DC-DC power converters that could stand up to radiation exposure. </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resulting converters received a major certification from the Defense Logistics Agency (DLA), which oversees military specifications.</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87" y="1828800"/>
            <a:ext cx="387342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965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Operating complex machinery and electronics in space requires software that can monitor their health and functionality from afar.</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developed the Hybrid Diagnostic Engine (</a:t>
            </a:r>
            <a:r>
              <a:rPr lang="en-US" sz="1400" dirty="0" err="1" smtClean="0">
                <a:latin typeface="Arial" charset="0"/>
              </a:rPr>
              <a:t>HyDE</a:t>
            </a:r>
            <a:r>
              <a:rPr lang="en-US" sz="1400" dirty="0" smtClean="0">
                <a:latin typeface="Arial" charset="0"/>
              </a:rPr>
              <a:t>) to observe a device’s performance through data-transmitting sensors.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Goddard Space Flight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Impact Technologies LLC</a:t>
            </a:r>
            <a:endParaRPr lang="en-US" sz="1600" b="1" i="1" dirty="0">
              <a:latin typeface="Arial" charset="0"/>
            </a:endParaRPr>
          </a:p>
          <a:p>
            <a:pPr algn="ctr"/>
            <a:r>
              <a:rPr lang="en-US" sz="1600" b="1" i="1" dirty="0" smtClean="0">
                <a:latin typeface="Arial" charset="0"/>
              </a:rPr>
              <a:t>Rochester, NY</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software not only detects potential faults in existing systems; it can craft solutions during the design phase of nearly any product, saving time and money.</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New applications are being developed in the wind turbine and </a:t>
            </a:r>
            <a:r>
              <a:rPr lang="en-US" sz="1400" smtClean="0">
                <a:latin typeface="Arial" charset="0"/>
              </a:rPr>
              <a:t>helicopter diagnostics markets.</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Information Technology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Diagnostics Tools Identify Faults Prior to Failure</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To enable this technology for use on earth, Goddard awarded a Small Business Innovation Research (SBIR) contract to Impact Technologies.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company integrated the software into its own product, which is used in modeling and simulation.</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Goddard now uses the technology to monitor its geothermal heating and cooling system. </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673" y="883920"/>
            <a:ext cx="2337127" cy="311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863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When Apollo 11 landed on the moon, among the many objects left was a silicon disc with messages of goodwill from 73 countries.</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Semiconductor manufacturing techniques were used to etch the messages, each one sized down to occupy a space smaller than the head of a pin.</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NASA Headquarters</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NanoArk</a:t>
            </a:r>
            <a:r>
              <a:rPr lang="en-US" sz="1600" b="1" i="1" dirty="0" smtClean="0">
                <a:latin typeface="Arial" charset="0"/>
              </a:rPr>
              <a:t> Corporation</a:t>
            </a:r>
            <a:endParaRPr lang="en-US" sz="1600" b="1" i="1" dirty="0">
              <a:latin typeface="Arial" charset="0"/>
            </a:endParaRPr>
          </a:p>
          <a:p>
            <a:pPr algn="ctr"/>
            <a:r>
              <a:rPr lang="en-US" sz="1600" b="1" i="1" dirty="0" smtClean="0">
                <a:latin typeface="Arial" charset="0"/>
              </a:rPr>
              <a:t>Fairport, NY</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discs are impervious to water damage, important considering moisture is the leading culprit in destroyed documents.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only required technology needed to view the etched information is a magnifying glass.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smtClean="0">
                <a:latin typeface="Arial" charset="0"/>
              </a:rPr>
              <a:t>NanoArk</a:t>
            </a:r>
            <a:r>
              <a:rPr lang="en-US" sz="1400" dirty="0">
                <a:latin typeface="Arial" charset="0"/>
              </a:rPr>
              <a:t> </a:t>
            </a:r>
            <a:r>
              <a:rPr lang="en-US" sz="1400" dirty="0" smtClean="0">
                <a:latin typeface="Arial" charset="0"/>
              </a:rPr>
              <a:t>has experienced a five-fold increase in revenue between 2010 and 2011. </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Information Technology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Archiving Innovations Preserve Essential Historical Records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Forty years later, </a:t>
            </a:r>
            <a:r>
              <a:rPr lang="en-US" sz="1400" dirty="0" err="1" smtClean="0">
                <a:latin typeface="Arial" charset="0"/>
              </a:rPr>
              <a:t>NanoArk</a:t>
            </a:r>
            <a:r>
              <a:rPr lang="en-US" sz="1400" dirty="0" smtClean="0">
                <a:latin typeface="Arial" charset="0"/>
              </a:rPr>
              <a:t> Corporation used the technology, now in the public domain, to create their own patented document preservation technology.</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company’s </a:t>
            </a:r>
            <a:r>
              <a:rPr lang="en-US" sz="1400" dirty="0" err="1" smtClean="0">
                <a:latin typeface="Arial" charset="0"/>
              </a:rPr>
              <a:t>Waferfiche</a:t>
            </a:r>
            <a:r>
              <a:rPr lang="en-US" sz="1400" dirty="0" smtClean="0">
                <a:latin typeface="Arial" charset="0"/>
              </a:rPr>
              <a:t> technology employs a photolithographic process to inscribe data onto thin silicon discs, which can fit about 2,000 letter-sized images and remain intact for 500 years. </a:t>
            </a:r>
            <a:endParaRPr lang="en-US" sz="1400" dirty="0">
              <a:latin typeface="Arial"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032" y="1401829"/>
            <a:ext cx="3475935" cy="256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038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During routine ground testing of a shuttle engine, the measuring device for liquid oxygen failed, resulting in a fire that burned the test stand beyond repair.</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Scientists were looking for a more reliable way of measuring flow rates, which evaluate performance, reliability, and safety.</a:t>
            </a: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Marshall Space Flight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APlus</a:t>
            </a:r>
            <a:r>
              <a:rPr lang="en-US" sz="1600" b="1" i="1" dirty="0" smtClean="0">
                <a:latin typeface="Arial" charset="0"/>
              </a:rPr>
              <a:t>-QMC LLC</a:t>
            </a:r>
            <a:endParaRPr lang="en-US" sz="1600" b="1" i="1" dirty="0">
              <a:latin typeface="Arial" charset="0"/>
            </a:endParaRPr>
          </a:p>
          <a:p>
            <a:pPr algn="ctr"/>
            <a:r>
              <a:rPr lang="en-US" sz="1600" b="1" i="1" dirty="0" smtClean="0">
                <a:latin typeface="Arial" charset="0"/>
              </a:rPr>
              <a:t>Humble, TX</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QMC founded </a:t>
            </a:r>
            <a:r>
              <a:rPr lang="en-US" sz="1400" dirty="0" err="1" smtClean="0">
                <a:latin typeface="Arial" charset="0"/>
              </a:rPr>
              <a:t>Aplus</a:t>
            </a:r>
            <a:r>
              <a:rPr lang="en-US" sz="1400" dirty="0" smtClean="0">
                <a:latin typeface="Arial" charset="0"/>
              </a:rPr>
              <a:t>-QMC to commercialize the technology, which produces flow measurement accuracies around 0.2 percent in very harsh environments and with no moving parts.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product is now used at chemical plants, refineries, power plants, and pharmaceutical plants, and has spurred 100 new jobs.</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Industrial Productivity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Meter Designs Reduce Operation Costs for Industry</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Through Small Business Innovation Research (SBIR) funding, Quality Monitoring and Control (QMC) developed the balanced flow meter (BFM).</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In 2007 the technology was designated Marshall Space Flight Center Invention of the year; in 2010 it won the Federal Laboratory Consortium National Excellence in Technology Transfer award.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1188824"/>
            <a:ext cx="3733800" cy="284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814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International Space Station (ISS) is a marvel of science, and a valuable resource for microgravity-based scientific investigation and research.</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In 2005 the NASA Authorization Act opened up an ISS compartment for utilization by other federal agencies as well as by the private sector. </a:t>
            </a: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NASA Headquarters</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NanoRacks</a:t>
            </a:r>
            <a:r>
              <a:rPr lang="en-US" sz="1600" b="1" i="1" dirty="0" smtClean="0">
                <a:latin typeface="Arial" charset="0"/>
              </a:rPr>
              <a:t> LLC</a:t>
            </a:r>
            <a:endParaRPr lang="en-US" sz="1600" b="1" i="1" dirty="0">
              <a:latin typeface="Arial" charset="0"/>
            </a:endParaRPr>
          </a:p>
          <a:p>
            <a:pPr algn="ctr"/>
            <a:r>
              <a:rPr lang="en-US" sz="1600" b="1" i="1" dirty="0" smtClean="0">
                <a:latin typeface="Arial" charset="0"/>
              </a:rPr>
              <a:t>Houston, TX</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1955023"/>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400" dirty="0" smtClean="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Standardized software forestalls companies from having to develop their own expensive </a:t>
            </a:r>
            <a:r>
              <a:rPr lang="en-US" sz="1400" dirty="0" smtClean="0">
                <a:latin typeface="Arial" charset="0"/>
              </a:rPr>
              <a:t>models.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High schools, universities, and companies have conducted studies on plant growth, pharmaceutical crystals, and nanomaterial. </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Industrial Productivity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Commercial Platforms Allow Affordable Space Research</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err="1" smtClean="0">
                <a:latin typeface="Arial" charset="0"/>
              </a:rPr>
              <a:t>NanoRacks</a:t>
            </a:r>
            <a:r>
              <a:rPr lang="en-US" sz="1400" dirty="0" smtClean="0">
                <a:latin typeface="Arial" charset="0"/>
              </a:rPr>
              <a:t> LLC was created to take advantage of the opportunity and developed the </a:t>
            </a:r>
            <a:r>
              <a:rPr lang="en-US" sz="1400" dirty="0" err="1" smtClean="0">
                <a:latin typeface="Arial" charset="0"/>
              </a:rPr>
              <a:t>NanoLab</a:t>
            </a:r>
            <a:r>
              <a:rPr lang="en-US" sz="1400" dirty="0" smtClean="0">
                <a:latin typeface="Arial" charset="0"/>
              </a:rPr>
              <a:t>— standardized software that can be used by the public and private sectors to gather data onboard the ISS.</a:t>
            </a:r>
          </a:p>
          <a:p>
            <a:pPr marL="228600" indent="-228600">
              <a:spcBef>
                <a:spcPct val="35000"/>
              </a:spcBef>
              <a:buClr>
                <a:srgbClr val="790015"/>
              </a:buClr>
              <a:buFont typeface="Wingdings" pitchFamily="2" charset="2"/>
              <a:buChar char="u"/>
              <a:tabLst>
                <a:tab pos="228600" algn="l"/>
                <a:tab pos="292100" algn="l"/>
              </a:tabLst>
            </a:pPr>
            <a:r>
              <a:rPr lang="en-US" sz="1400" dirty="0" err="1" smtClean="0">
                <a:latin typeface="Arial" charset="0"/>
              </a:rPr>
              <a:t>Nanolabs</a:t>
            </a:r>
            <a:r>
              <a:rPr lang="en-US" sz="1400" dirty="0" smtClean="0">
                <a:latin typeface="Arial" charset="0"/>
              </a:rPr>
              <a:t> are four-inch cubes with USB ports for drawing power from the ISS and for transmitting near real-time data gathered from the experiment.</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435" y="1470819"/>
            <a:ext cx="3189129" cy="239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90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2"/>
          <p:cNvSpPr>
            <a:spLocks noChangeArrowheads="1"/>
          </p:cNvSpPr>
          <p:nvPr/>
        </p:nvSpPr>
        <p:spPr bwMode="auto">
          <a:xfrm>
            <a:off x="76200" y="2209800"/>
            <a:ext cx="4572000" cy="211506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Designing various Mars rovers over the years have yielded advances in artificial intelligence. </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A prototype rover called Rocky 7 was developed in the mid 1990s, with the ability to discern which rocks were interesting enough to pick up and then to follow through with the action.   </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endParaRPr lang="en-US" sz="1600" b="1" dirty="0">
              <a:latin typeface="Arial" charset="0"/>
            </a:endParaRPr>
          </a:p>
        </p:txBody>
      </p:sp>
      <p:sp>
        <p:nvSpPr>
          <p:cNvPr id="5"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Jet Propulsion Laboratory (JPL)</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Vecna</a:t>
            </a:r>
            <a:r>
              <a:rPr lang="en-US" sz="1600" b="1" i="1" dirty="0" smtClean="0">
                <a:latin typeface="Arial" charset="0"/>
              </a:rPr>
              <a:t> Technologies</a:t>
            </a:r>
            <a:endParaRPr lang="en-US" sz="1600" b="1" i="1" dirty="0">
              <a:latin typeface="Arial" charset="0"/>
            </a:endParaRPr>
          </a:p>
          <a:p>
            <a:pPr algn="ctr"/>
            <a:r>
              <a:rPr lang="en-US" sz="1600" b="1" i="1" dirty="0" smtClean="0">
                <a:latin typeface="Arial" charset="0"/>
              </a:rPr>
              <a:t>Cambridge, MA</a:t>
            </a:r>
            <a:endParaRPr lang="en-US" sz="1600" b="1" i="1" dirty="0">
              <a:latin typeface="Arial" charset="0"/>
            </a:endParaRPr>
          </a:p>
          <a:p>
            <a:pPr algn="ctr"/>
            <a:endParaRPr lang="en-US" sz="1600" b="1" i="1" dirty="0">
              <a:latin typeface="Arial" charset="0"/>
            </a:endParaRPr>
          </a:p>
        </p:txBody>
      </p:sp>
      <p:sp>
        <p:nvSpPr>
          <p:cNvPr id="6"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7" name="Rectangle 6"/>
          <p:cNvSpPr>
            <a:spLocks noChangeArrowheads="1"/>
          </p:cNvSpPr>
          <p:nvPr/>
        </p:nvSpPr>
        <p:spPr bwMode="auto">
          <a:xfrm>
            <a:off x="4724400" y="4114800"/>
            <a:ext cx="4267200" cy="2385911"/>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The </a:t>
            </a:r>
            <a:r>
              <a:rPr lang="en-US" sz="1400" dirty="0" smtClean="0">
                <a:latin typeface="Arial" charset="0"/>
              </a:rPr>
              <a:t>QC Bot </a:t>
            </a:r>
            <a:r>
              <a:rPr lang="en-US" sz="1400" dirty="0">
                <a:latin typeface="Arial" charset="0"/>
              </a:rPr>
              <a:t>performs a variety of hospital-related duties—from completing bedside registrations to capturing vital signs—all while autonomously navigating itself around </a:t>
            </a:r>
            <a:r>
              <a:rPr lang="en-US" sz="1400" dirty="0" smtClean="0">
                <a:latin typeface="Arial" charset="0"/>
              </a:rPr>
              <a:t>a </a:t>
            </a:r>
            <a:r>
              <a:rPr lang="en-US" sz="1400" dirty="0">
                <a:latin typeface="Arial" charset="0"/>
              </a:rPr>
              <a:t>facility</a:t>
            </a:r>
            <a:r>
              <a:rPr lang="en-US" sz="1400" dirty="0" smtClean="0">
                <a:latin typeface="Arial" charset="0"/>
              </a:rPr>
              <a:t>.</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QC Bot is used in hospitals around the world, helping to improve efficiency and reduce medical errors.</a:t>
            </a:r>
            <a:endParaRPr lang="en-US" sz="14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a:latin typeface="Arial" charset="0"/>
            </a:endParaRPr>
          </a:p>
        </p:txBody>
      </p:sp>
      <p:sp>
        <p:nvSpPr>
          <p:cNvPr id="8"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9"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Health and Medicine</a:t>
            </a:r>
            <a:endParaRPr lang="en-US" sz="900" b="1" i="1" dirty="0">
              <a:latin typeface="Arial" charset="0"/>
            </a:endParaRPr>
          </a:p>
        </p:txBody>
      </p:sp>
      <p:pic>
        <p:nvPicPr>
          <p:cNvPr id="10"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1" name="Rounded Rectangle 10"/>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Rovers Pave the Way for Hospital Robots</a:t>
            </a:r>
            <a:endParaRPr lang="en-US" dirty="0"/>
          </a:p>
        </p:txBody>
      </p:sp>
      <p:sp>
        <p:nvSpPr>
          <p:cNvPr id="13" name="Rounded Rectangle 12"/>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r>
              <a:rPr lang="en-US" sz="1400" dirty="0" smtClean="0">
                <a:latin typeface="Arial" charset="0"/>
              </a:rPr>
              <a:t> </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During this time, JPL provided the Massachusetts Institute of Technology (MIT) with funding to advance object acquisition capabilities in robots.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An MIT grad student built a mock-up of Rocky 7 and committed research toward autonomous robot behavior, then joined </a:t>
            </a:r>
            <a:r>
              <a:rPr lang="en-US" sz="1400" dirty="0" err="1" smtClean="0">
                <a:latin typeface="Arial" charset="0"/>
              </a:rPr>
              <a:t>Vecna</a:t>
            </a:r>
            <a:r>
              <a:rPr lang="en-US" sz="1400" dirty="0" smtClean="0">
                <a:latin typeface="Arial" charset="0"/>
              </a:rPr>
              <a:t> Technologies to develop robots that could be used on Earth. </a:t>
            </a: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640" y="1475619"/>
            <a:ext cx="3841046" cy="256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286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Agency scientists were studying how plane wings were performing during flight and wanted to develop a more efficient sensor technology.</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They created fiber optic sensors that were easier to apply to aircraft and delivered data quicker than before, but they wanted even faster feedback.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Dryden Flight Research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4DSP LLC</a:t>
            </a:r>
            <a:endParaRPr lang="en-US" sz="1600" b="1" i="1" dirty="0">
              <a:latin typeface="Arial" charset="0"/>
            </a:endParaRPr>
          </a:p>
          <a:p>
            <a:pPr algn="ctr"/>
            <a:r>
              <a:rPr lang="en-US" sz="1600" b="1" i="1" dirty="0">
                <a:latin typeface="Arial" charset="0"/>
              </a:rPr>
              <a:t>A</a:t>
            </a:r>
            <a:r>
              <a:rPr lang="en-US" sz="1600" b="1" i="1" dirty="0" smtClean="0">
                <a:latin typeface="Arial" charset="0"/>
              </a:rPr>
              <a:t>ustin, TX</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 says the product delivers a 20-fold improvement in processing speeds over conventional sensor systems.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Because of the license, 4DSP’s customer base has grown four-fold, revenues for the company are up by 60 percent, and at least five jobs have been created.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Industrial Productivity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Fiber Optics Deliver Real-Time Structural Monitoring</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4DSP partnered with NASA to integrate its processing board with the agency’s fiber optic technology, creating </a:t>
            </a:r>
            <a:r>
              <a:rPr lang="en-US" sz="1400" smtClean="0">
                <a:latin typeface="Arial" charset="0"/>
              </a:rPr>
              <a:t>a technology that </a:t>
            </a:r>
            <a:r>
              <a:rPr lang="en-US" sz="1400" dirty="0" smtClean="0">
                <a:latin typeface="Arial" charset="0"/>
              </a:rPr>
              <a:t>can deliver a range of data in real-time speed.</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Recognizing its broad applications, such as use in the oil industry to determine feasible sites or in the energy industry to improve wind turbine blades, NASA licensed the system to 4DSP.    </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179" y="1290094"/>
            <a:ext cx="3611642" cy="271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747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Aging aircraft are being kept in service longer than their intended lifespans, and NASA was looking for  new technology to assess aircraft structural integrity.</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developed line scanning thermography (LST), whereby an infrared camera creates heat-based images that reveal areas of damage.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Langley Research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MISTRAS Group Inc.</a:t>
            </a:r>
            <a:endParaRPr lang="en-US" sz="1600" b="1" i="1" dirty="0">
              <a:latin typeface="Arial" charset="0"/>
            </a:endParaRPr>
          </a:p>
          <a:p>
            <a:pPr algn="ctr"/>
            <a:r>
              <a:rPr lang="en-US" sz="1600" b="1" i="1" dirty="0" smtClean="0">
                <a:latin typeface="Arial" charset="0"/>
              </a:rPr>
              <a:t>Princeton Junction, NJ</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Because of LST’s ability to cover a lot of area quickly, ships, boilers in power stations, and large equipment can be analyzed very quickly.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On aircraft the technology is able to spot structural failures before it’s too late, thereby eliminating the high prices and other losses associated with catastrophic failures.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Industrial Productivity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Camera Systems Rapidly Scan Large Structures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MISTRAS acquired </a:t>
            </a:r>
            <a:r>
              <a:rPr lang="en-US" sz="1400" dirty="0" err="1" smtClean="0">
                <a:latin typeface="Arial" charset="0"/>
              </a:rPr>
              <a:t>ThermTech</a:t>
            </a:r>
            <a:r>
              <a:rPr lang="en-US" sz="1400" dirty="0" smtClean="0">
                <a:latin typeface="Arial" charset="0"/>
              </a:rPr>
              <a:t> Services Inc., the company that had originally licensed the LST technology, and integrated LST into its business portfolio.</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Defects in a structure are more easily discerned using thermography than with acoustic emission and ultrasonic tests, tools previously used by the company.</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137987"/>
            <a:ext cx="2514600" cy="2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914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Terahertz imaging, which is used in full-body scanners at the airport, is also used to detect any potential defects in spacecraft exteriors.</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Evolving </a:t>
            </a:r>
            <a:r>
              <a:rPr lang="en-US" sz="1400" dirty="0">
                <a:latin typeface="Arial" charset="0"/>
              </a:rPr>
              <a:t>a</a:t>
            </a:r>
            <a:r>
              <a:rPr lang="en-US" sz="1400" dirty="0" smtClean="0">
                <a:latin typeface="Arial" charset="0"/>
              </a:rPr>
              <a:t> terahertz 2D scanner to 3D functionality would allow scientists and engineers to better diagnose the size, depth, and location of defects.</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Kennedy Space Flight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LongWave</a:t>
            </a:r>
            <a:r>
              <a:rPr lang="en-US" sz="1600" b="1" i="1" dirty="0" smtClean="0">
                <a:latin typeface="Arial" charset="0"/>
              </a:rPr>
              <a:t> Photonics LLC</a:t>
            </a:r>
            <a:endParaRPr lang="en-US" sz="1600" b="1" i="1" dirty="0">
              <a:latin typeface="Arial" charset="0"/>
            </a:endParaRPr>
          </a:p>
          <a:p>
            <a:pPr algn="ctr"/>
            <a:r>
              <a:rPr lang="en-US" sz="1600" b="1" i="1" dirty="0" smtClean="0">
                <a:latin typeface="Arial" charset="0"/>
              </a:rPr>
              <a:t>Boston, MA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 has sold the technology to researchers working in government, academic, and industrial sectors.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One potential application is for examining the coatings of control-release pharmaceutical pills, whose efficacy can suffer if medication isn’t released in the correct time.</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Industrial Productivity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Terahertz Lasers Reveal Information for 3D Images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782026"/>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Through Small Business Technology Transfer (STTR) funding, </a:t>
            </a:r>
            <a:r>
              <a:rPr lang="en-US" sz="1400" dirty="0" err="1" smtClean="0">
                <a:latin typeface="Arial" charset="0"/>
              </a:rPr>
              <a:t>LongWave</a:t>
            </a:r>
            <a:r>
              <a:rPr lang="en-US" sz="1400" dirty="0" smtClean="0">
                <a:latin typeface="Arial" charset="0"/>
              </a:rPr>
              <a:t> Photonics advanced the quantum cascade laser (QCL), which is capable of displaying objects within its spectrum range in 3D. </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a:t>
            </a:r>
            <a:r>
              <a:rPr lang="en-US" sz="1400" dirty="0">
                <a:latin typeface="Arial" charset="0"/>
              </a:rPr>
              <a:t>STTR showed the technology to be </a:t>
            </a:r>
            <a:r>
              <a:rPr lang="en-US" sz="1400" dirty="0" smtClean="0">
                <a:latin typeface="Arial" charset="0"/>
              </a:rPr>
              <a:t>powerful </a:t>
            </a:r>
            <a:r>
              <a:rPr lang="en-US" sz="1400" dirty="0">
                <a:latin typeface="Arial" charset="0"/>
              </a:rPr>
              <a:t>and proven effective for NASA's 3D scanning needs.</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787" y="1291737"/>
            <a:ext cx="3994425" cy="266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183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As part of NASA's </a:t>
            </a:r>
            <a:r>
              <a:rPr lang="en-US" sz="1400" dirty="0">
                <a:latin typeface="Arial" charset="0"/>
              </a:rPr>
              <a:t>efforts to create robust materials for space, the Agency researches polyimides, substances that are heat- and chemical-resistant.</a:t>
            </a:r>
            <a:endParaRPr lang="en-US" sz="1400" dirty="0" smtClean="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A NASA researcher discovered nearly color-free polyimides, which proved especially stable in simulated space </a:t>
            </a:r>
            <a:r>
              <a:rPr lang="en-US" sz="1400" dirty="0" smtClean="0">
                <a:latin typeface="Arial" charset="0"/>
              </a:rPr>
              <a:t>environments.</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Langley Research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NeXolve</a:t>
            </a:r>
            <a:r>
              <a:rPr lang="en-US" sz="1600" b="1" i="1" dirty="0" smtClean="0">
                <a:latin typeface="Arial" charset="0"/>
              </a:rPr>
              <a:t> Corporation</a:t>
            </a:r>
            <a:endParaRPr lang="en-US" sz="1600" b="1" i="1" dirty="0">
              <a:latin typeface="Arial" charset="0"/>
            </a:endParaRPr>
          </a:p>
          <a:p>
            <a:pPr algn="ctr"/>
            <a:r>
              <a:rPr lang="en-US" sz="1600" b="1" i="1" dirty="0" smtClean="0">
                <a:latin typeface="Arial" charset="0"/>
              </a:rPr>
              <a:t>Huntsville, AL</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1847302"/>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 also sells its thin film products to Boeing, Lockheed Martin, and Northrop Grumman.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a:t>
            </a:r>
            <a:r>
              <a:rPr lang="en-US" sz="1400" dirty="0">
                <a:latin typeface="Arial" charset="0"/>
              </a:rPr>
              <a:t>technology is useful on flexible printed circuit boards, for coating electronic test hardware, and for hard disk </a:t>
            </a:r>
            <a:r>
              <a:rPr lang="en-US" sz="1400" dirty="0" smtClean="0">
                <a:latin typeface="Arial" charset="0"/>
              </a:rPr>
              <a:t>drives.</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Industrial Productivity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Thin Films Protect Electronics from Heat and Radiation</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SRS Technologies worked with the researcher and Marshall Space Flight Center in validating the stability of Polyimide 1 and 2 in the extremes of space.</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SRS was acquired by ManTech International, and then spun off into NeXolve Corporation, which is providing the five-layer protective sunshields for the James Webb Space Telescope.</a:t>
            </a:r>
            <a:endParaRPr lang="en-US" sz="1400" dirty="0">
              <a:latin typeface="Arial"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49" y="1318260"/>
            <a:ext cx="3771902"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888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To prepare for the James Webb Space Telescope’s launch into space in 2018, scientists use special chambers to test whether the instrument can handle the frigid temperatures and airlessness of space.</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One issue was finding a device that could measure the mirrors in the volatile chamber environs.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Goddard Space Flight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4D Technology</a:t>
            </a:r>
            <a:endParaRPr lang="en-US" sz="1600" b="1" i="1" dirty="0">
              <a:latin typeface="Arial" charset="0"/>
            </a:endParaRPr>
          </a:p>
          <a:p>
            <a:pPr algn="ctr"/>
            <a:r>
              <a:rPr lang="en-US" sz="1600" b="1" i="1" dirty="0" smtClean="0">
                <a:latin typeface="Arial" charset="0"/>
              </a:rPr>
              <a:t>Tucson, AZ</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Dynamic interferometry can take measurements thousands of times faster than traditional interferometry and is used in labs and production environments with heavy vibration.</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company has sold hundreds of units, and has gone from a 4-person startup to over 30 employees.</a:t>
            </a: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Industrial Productivity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Interferometers Sharpen Measurements for Better Telescopes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agency contracted with 4D Technology to create an interferometer able to test mirrors’ shape even with vibrational interference; it could also average out the effects of environmental noise.</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technology earned a prestigious award from </a:t>
            </a:r>
            <a:r>
              <a:rPr lang="en-US" sz="1400" i="1" dirty="0" smtClean="0">
                <a:latin typeface="Arial" charset="0"/>
              </a:rPr>
              <a:t>R&amp;D Magazine </a:t>
            </a:r>
            <a:r>
              <a:rPr lang="en-US" sz="1400" dirty="0" smtClean="0">
                <a:latin typeface="Arial" charset="0"/>
              </a:rPr>
              <a:t>as one of the 100 most technologically significant products created in 2006.</a:t>
            </a:r>
          </a:p>
          <a:p>
            <a:pPr marL="228600" indent="-228600">
              <a:spcBef>
                <a:spcPct val="35000"/>
              </a:spcBef>
              <a:buClr>
                <a:srgbClr val="790015"/>
              </a:buClr>
              <a:buFont typeface="Wingdings" pitchFamily="2" charset="2"/>
              <a:buChar char="u"/>
              <a:tabLst>
                <a:tab pos="228600" algn="l"/>
                <a:tab pos="292100" algn="l"/>
              </a:tabLst>
            </a:pPr>
            <a:endParaRPr lang="en-US" sz="1400" dirty="0" smtClean="0">
              <a:latin typeface="Arial" charset="0"/>
            </a:endParaRPr>
          </a:p>
          <a:p>
            <a:pPr marL="228600" indent="-228600">
              <a:spcBef>
                <a:spcPct val="35000"/>
              </a:spcBef>
              <a:buClr>
                <a:srgbClr val="790015"/>
              </a:buClr>
              <a:buFont typeface="Wingdings" pitchFamily="2" charset="2"/>
              <a:buChar char="u"/>
              <a:tabLst>
                <a:tab pos="228600" algn="l"/>
                <a:tab pos="292100" algn="l"/>
              </a:tabLst>
            </a:pPr>
            <a:endParaRPr lang="en-US" sz="1400" dirty="0">
              <a:latin typeface="Arial"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280" y="1219200"/>
            <a:ext cx="3539439" cy="265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751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During manufacturing processes such as arc welding and thermal coating, it’s difficult to see the process while it’s happening because of all the bright glare produced in the process.</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Marshall was looking for a viewing technology that could cut through the glare.</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Marshall Space Flight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Control Vision Inc.</a:t>
            </a:r>
            <a:endParaRPr lang="en-US" sz="1600" b="1" i="1" dirty="0">
              <a:latin typeface="Arial" charset="0"/>
            </a:endParaRPr>
          </a:p>
          <a:p>
            <a:pPr algn="ctr"/>
            <a:r>
              <a:rPr lang="en-US" sz="1600" b="1" i="1" dirty="0" err="1" smtClean="0">
                <a:latin typeface="Arial" charset="0"/>
              </a:rPr>
              <a:t>Sahuarita</a:t>
            </a:r>
            <a:r>
              <a:rPr lang="en-US" sz="1600" b="1" i="1" dirty="0" smtClean="0">
                <a:latin typeface="Arial" charset="0"/>
              </a:rPr>
              <a:t>, AZ</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Three products have their origins in the company’s NASA work: the </a:t>
            </a:r>
            <a:r>
              <a:rPr lang="en-US" sz="1400" dirty="0" err="1" smtClean="0">
                <a:latin typeface="Arial" charset="0"/>
              </a:rPr>
              <a:t>LaserStrobe</a:t>
            </a:r>
            <a:r>
              <a:rPr lang="en-US" sz="1400" dirty="0" smtClean="0">
                <a:latin typeface="Arial" charset="0"/>
              </a:rPr>
              <a:t> system, </a:t>
            </a:r>
            <a:r>
              <a:rPr lang="en-US" sz="1400" dirty="0" err="1" smtClean="0">
                <a:latin typeface="Arial" charset="0"/>
              </a:rPr>
              <a:t>SprayCam</a:t>
            </a:r>
            <a:r>
              <a:rPr lang="en-US" sz="1400" dirty="0" smtClean="0">
                <a:latin typeface="Arial" charset="0"/>
              </a:rPr>
              <a:t> system, and the </a:t>
            </a:r>
            <a:r>
              <a:rPr lang="en-US" sz="1400" dirty="0" err="1" smtClean="0">
                <a:latin typeface="Arial" charset="0"/>
              </a:rPr>
              <a:t>Pyrocam</a:t>
            </a:r>
            <a:r>
              <a:rPr lang="en-US" sz="1400" dirty="0" smtClean="0">
                <a:latin typeface="Arial" charset="0"/>
              </a:rPr>
              <a:t>—all designed to overcome process light. </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An important next step is using the technology to help 3D printing programs make adjustments during the manufacturing process.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Industrial Productivity</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Vision Systems Illuminate Industrial Processes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Control Vision, through Small Business Innovation Research (SBIR) funding, developed video sensor systems that use specialized illumination to overcome process light.</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sensors can overcome light associated with laser, plasma spray, fiberglass spinning, and continuous casting processes. </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020" y="1216185"/>
            <a:ext cx="4259580" cy="283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405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Without any doctors nearby, astronauts in space must monitor their own health, which poses challenges. </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The spaghetti-like straps of an electrocardiogram (EKG), used to track heart rate, are both uncomfortable and hard to manage in microgravity. </a:t>
            </a:r>
            <a:endParaRPr lang="en-US" sz="1600" b="1"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Johnson Space Center</a:t>
            </a:r>
            <a:endParaRPr lang="en-US" sz="1600" b="1" i="1" dirty="0">
              <a:latin typeface="Arial" charset="0"/>
            </a:endParaRPr>
          </a:p>
          <a:p>
            <a:pPr algn="ctr"/>
            <a:endParaRPr lang="en-US" sz="1600" b="1" i="1" dirty="0">
              <a:latin typeface="Arial" charset="0"/>
            </a:endParaRPr>
          </a:p>
          <a:p>
            <a:pPr algn="ctr"/>
            <a:r>
              <a:rPr lang="en-US" sz="1600" b="1" i="1" dirty="0" err="1" smtClean="0">
                <a:latin typeface="Arial" charset="0"/>
              </a:rPr>
              <a:t>NanoSonic</a:t>
            </a:r>
            <a:r>
              <a:rPr lang="en-US" sz="1600" b="1" i="1" dirty="0" smtClean="0">
                <a:latin typeface="Arial" charset="0"/>
              </a:rPr>
              <a:t> Inc.</a:t>
            </a:r>
            <a:endParaRPr lang="en-US" sz="1600" b="1" i="1" dirty="0">
              <a:latin typeface="Arial" charset="0"/>
            </a:endParaRPr>
          </a:p>
          <a:p>
            <a:pPr algn="ctr"/>
            <a:r>
              <a:rPr lang="en-US" sz="1600" b="1" i="1" dirty="0" smtClean="0">
                <a:latin typeface="Arial" charset="0"/>
              </a:rPr>
              <a:t>Pembroke, VA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353594"/>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In 2011 </a:t>
            </a:r>
            <a:r>
              <a:rPr lang="en-US" sz="1400" dirty="0" err="1" smtClean="0">
                <a:latin typeface="Arial" charset="0"/>
              </a:rPr>
              <a:t>NanoSonic</a:t>
            </a:r>
            <a:r>
              <a:rPr lang="en-US" sz="1400" dirty="0" smtClean="0">
                <a:latin typeface="Arial" charset="0"/>
              </a:rPr>
              <a:t> began marketing its dry electrode sensors and also its </a:t>
            </a:r>
            <a:r>
              <a:rPr lang="en-US" sz="1400" dirty="0" err="1" smtClean="0">
                <a:latin typeface="Arial" charset="0"/>
              </a:rPr>
              <a:t>EKGear</a:t>
            </a:r>
            <a:r>
              <a:rPr lang="en-US" sz="1400" dirty="0" smtClean="0">
                <a:latin typeface="Arial" charset="0"/>
              </a:rPr>
              <a:t> sensor shirt, which transmits heart rate and cardiovascular activity wirelessly to a display.</a:t>
            </a:r>
            <a:endParaRPr lang="en-US" sz="14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With the sensors able to monitor temperature, respiration, and location, hospitals, the military, and first responders can also benefit.</a:t>
            </a:r>
            <a:endParaRPr lang="en-US" sz="1400" dirty="0">
              <a:latin typeface="Arial" charset="0"/>
            </a:endParaRPr>
          </a:p>
          <a:p>
            <a:pPr defTabSz="292100">
              <a:spcBef>
                <a:spcPct val="35000"/>
              </a:spcBef>
              <a:buClr>
                <a:srgbClr val="790015"/>
              </a:buClr>
              <a:tabLst>
                <a:tab pos="228600" algn="l"/>
                <a:tab pos="571500" algn="l"/>
                <a:tab pos="1663700" algn="l"/>
              </a:tabLst>
            </a:pP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Health and Medicine</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Dry Electrodes Facilitate Remote Health Monitoring</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Johnson Space Center awarded </a:t>
            </a:r>
            <a:r>
              <a:rPr lang="en-US" sz="1400" dirty="0" err="1" smtClean="0">
                <a:latin typeface="Arial" charset="0"/>
              </a:rPr>
              <a:t>NanoSonic</a:t>
            </a:r>
            <a:r>
              <a:rPr lang="en-US" sz="1400" dirty="0" smtClean="0">
                <a:latin typeface="Arial" charset="0"/>
              </a:rPr>
              <a:t> with Small Business Innovation Research (SBIR) funding to develop a more space-friendly device. </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company used its pre-existing Metal Rubber technology to create sensors that didn’t require moisture to stick to skin and wiring that didn’t get tangled. </a:t>
            </a:r>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110887"/>
            <a:ext cx="3896788" cy="288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087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Crafting the giant lenses for the forthcoming James Webb Space Telescope (JWST) requires a lot of grinding, polishing, and testing.</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To polish </a:t>
            </a:r>
            <a:r>
              <a:rPr lang="en-US" sz="1400" dirty="0">
                <a:latin typeface="Arial" charset="0"/>
              </a:rPr>
              <a:t>the mirrors, NASA contracted with a </a:t>
            </a:r>
            <a:r>
              <a:rPr lang="en-US" sz="1400" dirty="0" smtClean="0">
                <a:latin typeface="Arial" charset="0"/>
              </a:rPr>
              <a:t>company </a:t>
            </a:r>
            <a:r>
              <a:rPr lang="en-US" sz="1400" dirty="0">
                <a:latin typeface="Arial" charset="0"/>
              </a:rPr>
              <a:t>that innovated technology to hasten the process and </a:t>
            </a:r>
            <a:r>
              <a:rPr lang="en-US" sz="1400" dirty="0" smtClean="0">
                <a:latin typeface="Arial" charset="0"/>
              </a:rPr>
              <a:t>reduce costs.</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Goddard Space Flight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Abbott Medical Optics</a:t>
            </a:r>
            <a:endParaRPr lang="en-US" sz="1600" b="1" i="1" dirty="0">
              <a:latin typeface="Arial" charset="0"/>
            </a:endParaRPr>
          </a:p>
          <a:p>
            <a:pPr algn="ctr"/>
            <a:r>
              <a:rPr lang="en-US" sz="1600" b="1" i="1" dirty="0" smtClean="0">
                <a:latin typeface="Arial" charset="0"/>
              </a:rPr>
              <a:t>Santa Ana, CA</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a:latin typeface="Arial" charset="0"/>
              </a:rPr>
              <a:t>T</a:t>
            </a:r>
            <a:r>
              <a:rPr lang="en-US" sz="1400" dirty="0" smtClean="0">
                <a:latin typeface="Arial" charset="0"/>
              </a:rPr>
              <a:t>he </a:t>
            </a:r>
            <a:r>
              <a:rPr lang="en-US" sz="1400" dirty="0" err="1">
                <a:latin typeface="Arial" charset="0"/>
              </a:rPr>
              <a:t>iDesign</a:t>
            </a:r>
            <a:r>
              <a:rPr lang="en-US" sz="1400" dirty="0">
                <a:latin typeface="Arial" charset="0"/>
              </a:rPr>
              <a:t> Advanced </a:t>
            </a:r>
            <a:r>
              <a:rPr lang="en-US" sz="1400" dirty="0" err="1">
                <a:latin typeface="Arial" charset="0"/>
              </a:rPr>
              <a:t>WaveScan</a:t>
            </a:r>
            <a:r>
              <a:rPr lang="en-US" sz="1400" dirty="0">
                <a:latin typeface="Arial" charset="0"/>
              </a:rPr>
              <a:t> </a:t>
            </a:r>
            <a:r>
              <a:rPr lang="en-US" sz="1400" dirty="0" smtClean="0">
                <a:latin typeface="Arial" charset="0"/>
              </a:rPr>
              <a:t>Studio can map the contours </a:t>
            </a:r>
            <a:r>
              <a:rPr lang="en-US" sz="1400" smtClean="0">
                <a:latin typeface="Arial" charset="0"/>
              </a:rPr>
              <a:t>of the </a:t>
            </a:r>
            <a:r>
              <a:rPr lang="en-US" sz="1400" dirty="0" smtClean="0">
                <a:latin typeface="Arial" charset="0"/>
              </a:rPr>
              <a:t>eye in three seconds, with the resulting data transferred directly to the laser.</a:t>
            </a:r>
            <a:endParaRPr lang="en-US" sz="14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err="1" smtClean="0">
                <a:latin typeface="Arial" charset="0"/>
              </a:rPr>
              <a:t>iDesign</a:t>
            </a:r>
            <a:r>
              <a:rPr lang="en-US" sz="1400" dirty="0" smtClean="0">
                <a:latin typeface="Arial" charset="0"/>
              </a:rPr>
              <a:t> also measures distorted surfaces associated with nearsightedness, farsightedness, and astigmatism, among others.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Health and Medicine</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r>
              <a:rPr lang="en-US" sz="2200" dirty="0" smtClean="0"/>
              <a:t>Telescope Innovations Improve Speed, Accuracy of Eye Surgery</a:t>
            </a:r>
            <a:endParaRPr lang="en-US" sz="2200"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WaveFront Science, the subcontractor involved in the project, not only solved a problem for NASA but also created a device that produces detailed maps of the human eye useful for diagnosing disease.</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Abbott Medical Optics acquired </a:t>
            </a:r>
            <a:r>
              <a:rPr lang="en-US" sz="1400" dirty="0" err="1" smtClean="0">
                <a:latin typeface="Arial" charset="0"/>
              </a:rPr>
              <a:t>WaveFront</a:t>
            </a:r>
            <a:r>
              <a:rPr lang="en-US" sz="1400" dirty="0" smtClean="0">
                <a:latin typeface="Arial" charset="0"/>
              </a:rPr>
              <a:t> Science and used the NASA-funded technology to develop its product, which maps the eye in preparation for LASIK surgery.   </a:t>
            </a:r>
            <a:endParaRPr lang="en-US" sz="1400" dirty="0">
              <a:latin typeface="Arial"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250431"/>
            <a:ext cx="4191000" cy="278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16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2073517"/>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In an effort to “green” air travel and make it more efficient, NASA is looking to motors made from superconductor material to reduce fuel burn. </a:t>
            </a:r>
          </a:p>
          <a:p>
            <a:pPr marL="228600" indent="-228600">
              <a:spcBef>
                <a:spcPct val="35000"/>
              </a:spcBef>
              <a:buClr>
                <a:srgbClr val="790015"/>
              </a:buClr>
              <a:buFont typeface="Wingdings" pitchFamily="2" charset="2"/>
              <a:buChar char=""/>
              <a:tabLst>
                <a:tab pos="228600" algn="l"/>
                <a:tab pos="292100" algn="l"/>
              </a:tabLst>
            </a:pPr>
            <a:r>
              <a:rPr lang="en-US" sz="1400" dirty="0">
                <a:latin typeface="Arial" charset="0"/>
              </a:rPr>
              <a:t>The Agency considered the </a:t>
            </a:r>
            <a:r>
              <a:rPr lang="en-US" sz="1400" dirty="0" smtClean="0">
                <a:latin typeface="Arial" charset="0"/>
              </a:rPr>
              <a:t>superconducting material </a:t>
            </a:r>
            <a:r>
              <a:rPr lang="en-US" sz="1400" dirty="0">
                <a:latin typeface="Arial" charset="0"/>
              </a:rPr>
              <a:t>magnesium </a:t>
            </a:r>
            <a:r>
              <a:rPr lang="en-US" sz="1400" dirty="0" err="1">
                <a:latin typeface="Arial" charset="0"/>
              </a:rPr>
              <a:t>diboride</a:t>
            </a:r>
            <a:r>
              <a:rPr lang="en-US" sz="1400" dirty="0">
                <a:latin typeface="Arial" charset="0"/>
              </a:rPr>
              <a:t> (MgB</a:t>
            </a:r>
            <a:r>
              <a:rPr lang="en-US" sz="1400" baseline="-25000" dirty="0">
                <a:latin typeface="Arial" charset="0"/>
              </a:rPr>
              <a:t>2</a:t>
            </a:r>
            <a:r>
              <a:rPr lang="en-US" sz="1400" dirty="0">
                <a:latin typeface="Arial" charset="0"/>
              </a:rPr>
              <a:t>), but found it expensive and difficult to manufacture.  </a:t>
            </a:r>
          </a:p>
          <a:p>
            <a:pPr>
              <a:spcBef>
                <a:spcPct val="35000"/>
              </a:spcBef>
              <a:buClr>
                <a:srgbClr val="790015"/>
              </a:buClr>
              <a:tabLst>
                <a:tab pos="228600" algn="l"/>
                <a:tab pos="292100" algn="l"/>
              </a:tabLst>
            </a:pP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Glenn Research Center </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Hyper Tech Research</a:t>
            </a:r>
            <a:endParaRPr lang="en-US" sz="1600" b="1" i="1" dirty="0">
              <a:latin typeface="Arial" charset="0"/>
            </a:endParaRPr>
          </a:p>
          <a:p>
            <a:pPr algn="ctr"/>
            <a:r>
              <a:rPr lang="en-US" sz="1600" b="1" i="1" dirty="0" smtClean="0">
                <a:latin typeface="Arial" charset="0"/>
              </a:rPr>
              <a:t>Columbus, OH</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Since 2003 Hyper Tech has increased its revenue from $1 million to $5.4 million and has hired 19 new workers.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worldwide demand for lightweight generators for offshore wind power could create another market for MgB</a:t>
            </a:r>
            <a:r>
              <a:rPr lang="en-US" sz="1400" baseline="-25000" dirty="0">
                <a:latin typeface="Arial" charset="0"/>
              </a:rPr>
              <a:t>2</a:t>
            </a:r>
            <a:r>
              <a:rPr lang="en-US" sz="1400" dirty="0" smtClean="0">
                <a:latin typeface="Arial" charset="0"/>
              </a:rPr>
              <a:t> wire.</a:t>
            </a:r>
          </a:p>
          <a:p>
            <a:pPr marL="228600" indent="-228600" defTabSz="292100">
              <a:spcBef>
                <a:spcPct val="50000"/>
              </a:spcBef>
              <a:buClr>
                <a:srgbClr val="790015"/>
              </a:buClr>
              <a:buFont typeface="Wingdings" pitchFamily="2" charset="2"/>
              <a:buChar char="u"/>
              <a:tabLst>
                <a:tab pos="228600" algn="l"/>
                <a:tab pos="571500" algn="l"/>
                <a:tab pos="1663700" algn="l"/>
              </a:tabLst>
            </a:pPr>
            <a:endParaRPr lang="en-US" sz="1400" dirty="0" smtClean="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Health and Medicine</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Superconductors Enable Lower Cost MRI Systems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997470"/>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Hyper Tech Research, with Small Business Innovation Research (SBIR) funding, has been working with MgB</a:t>
            </a:r>
            <a:r>
              <a:rPr lang="en-US" sz="1400" baseline="-25000" dirty="0">
                <a:latin typeface="Arial" charset="0"/>
              </a:rPr>
              <a:t>2</a:t>
            </a:r>
            <a:r>
              <a:rPr lang="en-US" sz="1400" dirty="0" smtClean="0">
                <a:latin typeface="Arial" charset="0"/>
              </a:rPr>
              <a:t> and has developed and patented its process for manufacturing superconducting wires.</a:t>
            </a: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company is working with companies to develop MgB</a:t>
            </a:r>
            <a:r>
              <a:rPr lang="en-US" sz="1400" baseline="-25000" dirty="0">
                <a:latin typeface="Arial" charset="0"/>
              </a:rPr>
              <a:t>2</a:t>
            </a:r>
            <a:r>
              <a:rPr lang="en-US" sz="1400" dirty="0" smtClean="0">
                <a:latin typeface="Arial" charset="0"/>
              </a:rPr>
              <a:t> wire for magnetic resonance imaging (MRI) devices in hopes of driving down their cost.</a:t>
            </a:r>
            <a:endParaRPr lang="en-US" sz="1400" dirty="0">
              <a:latin typeface="Arial" charset="0"/>
            </a:endParaRPr>
          </a:p>
        </p:txBody>
      </p:sp>
      <p:pic>
        <p:nvPicPr>
          <p:cNvPr id="1026" name="Picture 2" descr="C:\Users\sreiny\Desktop\M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320" y="1409560"/>
            <a:ext cx="4023360" cy="262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166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Ice buildup on planes in the winter months make them dangerous to fly if not inoperable.</a:t>
            </a:r>
            <a:endParaRPr lang="en-US" sz="1400"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NASA scientists developed a nontoxic, biodegradable deicing fluid that replaced an earlier liquid application that was banned by the US Air Force.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Ames Research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Midwest Industrial Supply</a:t>
            </a:r>
            <a:endParaRPr lang="en-US" sz="1600" b="1" i="1" dirty="0">
              <a:latin typeface="Arial" charset="0"/>
            </a:endParaRPr>
          </a:p>
          <a:p>
            <a:pPr algn="ctr"/>
            <a:r>
              <a:rPr lang="en-US" sz="1600" b="1" i="1" dirty="0" smtClean="0">
                <a:latin typeface="Arial" charset="0"/>
              </a:rPr>
              <a:t>Canton, OH</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62745"/>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600" dirty="0">
              <a:latin typeface="Arial" charset="0"/>
            </a:endParaRP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Midwest used the same technology to develop its Zero Gravity Third Rail product, which keeps the electrical rails—which power the trains</a:t>
            </a:r>
            <a:r>
              <a:rPr lang="en-US" sz="1400" dirty="0">
                <a:latin typeface="Arial" charset="0"/>
              </a:rPr>
              <a:t>—</a:t>
            </a:r>
            <a:r>
              <a:rPr lang="en-US" sz="1400" dirty="0" smtClean="0">
                <a:latin typeface="Arial" charset="0"/>
              </a:rPr>
              <a:t>from freezing and causing delays.</a:t>
            </a:r>
          </a:p>
          <a:p>
            <a:pPr marL="228600" indent="-228600" defTabSz="292100">
              <a:spcBef>
                <a:spcPct val="50000"/>
              </a:spcBef>
              <a:buClr>
                <a:srgbClr val="790015"/>
              </a:buClr>
              <a:buFont typeface="Wingdings" pitchFamily="2" charset="2"/>
              <a:buChar char="u"/>
              <a:tabLst>
                <a:tab pos="228600" algn="l"/>
                <a:tab pos="571500" algn="l"/>
                <a:tab pos="1663700" algn="l"/>
              </a:tabLst>
            </a:pPr>
            <a:r>
              <a:rPr lang="en-US" sz="1400" dirty="0" smtClean="0">
                <a:latin typeface="Arial" charset="0"/>
              </a:rPr>
              <a:t>The two products increase company revenues by $300,000 to $600,000 a year, helping to prevent seasonal layoffs in the winter. </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smtClean="0">
                <a:latin typeface="Arial" charset="0"/>
              </a:rPr>
              <a:t>Transportation</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Anti-Icing Formulas Prevent Train Delays</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1782026"/>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Midwest Industrial Supply licensed the technology and improved its Ice Free Switch (IFS) product, a fluid that prevents train switches from freezing over.  </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Compared to its old IFS product, the new NASA-technology-infused solution is easier to apply and sticks onto vertical surfaces better. </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168" y="1188720"/>
            <a:ext cx="368166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635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algn="ctr">
              <a:spcBef>
                <a:spcPct val="35000"/>
              </a:spcBef>
              <a:tabLst>
                <a:tab pos="228600" algn="l"/>
                <a:tab pos="292100" algn="l"/>
              </a:tabLst>
            </a:pPr>
            <a:r>
              <a:rPr lang="en-US" sz="1600" b="1" dirty="0" smtClean="0">
                <a:latin typeface="Arial" charset="0"/>
              </a:rPr>
              <a:t>NASA Technology</a:t>
            </a:r>
            <a:endParaRPr lang="en-US" sz="1600" b="1" dirty="0">
              <a:latin typeface="Arial" charset="0"/>
            </a:endParaRP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Keeping up with the paperwork required for maintaining and repairing a space shuttle proved cumbersome for engineers and technicians.</a:t>
            </a:r>
          </a:p>
          <a:p>
            <a:pPr marL="228600" indent="-228600">
              <a:spcBef>
                <a:spcPct val="35000"/>
              </a:spcBef>
              <a:buClr>
                <a:srgbClr val="790015"/>
              </a:buClr>
              <a:buFont typeface="Wingdings" pitchFamily="2" charset="2"/>
              <a:buChar char=""/>
              <a:tabLst>
                <a:tab pos="228600" algn="l"/>
                <a:tab pos="292100" algn="l"/>
              </a:tabLst>
            </a:pPr>
            <a:r>
              <a:rPr lang="en-US" sz="1400" dirty="0" smtClean="0">
                <a:latin typeface="Arial" charset="0"/>
              </a:rPr>
              <a:t>A NASA contractor devised the System Maintenance Automated Repairs Tasks (SMART) software program that streamlines the process, saving time</a:t>
            </a:r>
            <a:r>
              <a:rPr lang="en-US" sz="1400" dirty="0">
                <a:latin typeface="Arial" charset="0"/>
              </a:rPr>
              <a:t>.</a:t>
            </a:r>
            <a:r>
              <a:rPr lang="en-US" sz="1400" dirty="0" smtClean="0">
                <a:latin typeface="Arial" charset="0"/>
              </a:rPr>
              <a:t> </a:t>
            </a:r>
            <a:endParaRPr lang="en-US" sz="1400" dirty="0">
              <a:latin typeface="Arial" charset="0"/>
            </a:endParaRPr>
          </a:p>
        </p:txBody>
      </p:sp>
      <p:sp>
        <p:nvSpPr>
          <p:cNvPr id="4"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algn="ctr"/>
            <a:endParaRPr lang="en-US" sz="1600" b="1" i="1" dirty="0">
              <a:latin typeface="Arial" charset="0"/>
            </a:endParaRPr>
          </a:p>
          <a:p>
            <a:pPr algn="ctr"/>
            <a:r>
              <a:rPr lang="en-US" sz="1600" b="1" i="1" dirty="0" smtClean="0">
                <a:latin typeface="Arial" charset="0"/>
              </a:rPr>
              <a:t>Kennedy Space Flight Center</a:t>
            </a:r>
            <a:endParaRPr lang="en-US" sz="1600" b="1" i="1" dirty="0">
              <a:latin typeface="Arial" charset="0"/>
            </a:endParaRPr>
          </a:p>
          <a:p>
            <a:pPr algn="ctr"/>
            <a:endParaRPr lang="en-US" sz="1600" b="1" i="1" dirty="0">
              <a:latin typeface="Arial" charset="0"/>
            </a:endParaRPr>
          </a:p>
          <a:p>
            <a:pPr algn="ctr"/>
            <a:r>
              <a:rPr lang="en-US" sz="1600" b="1" i="1" dirty="0" smtClean="0">
                <a:latin typeface="Arial" charset="0"/>
              </a:rPr>
              <a:t>Diversified Industries (DI) CS&amp;I Inc.</a:t>
            </a:r>
            <a:endParaRPr lang="en-US" sz="1600" b="1" i="1" dirty="0">
              <a:latin typeface="Arial" charset="0"/>
            </a:endParaRPr>
          </a:p>
          <a:p>
            <a:pPr algn="ctr"/>
            <a:r>
              <a:rPr lang="en-US" sz="1600" b="1" i="1" dirty="0" smtClean="0">
                <a:latin typeface="Arial" charset="0"/>
              </a:rPr>
              <a:t>Orlando, FL</a:t>
            </a:r>
            <a:endParaRPr lang="en-US" sz="1600" b="1" i="1" dirty="0">
              <a:latin typeface="Arial" charset="0"/>
            </a:endParaRPr>
          </a:p>
          <a:p>
            <a:pPr algn="ctr"/>
            <a:endParaRPr lang="en-US" sz="1600" b="1" i="1" dirty="0">
              <a:latin typeface="Arial" charset="0"/>
            </a:endParaRPr>
          </a:p>
        </p:txBody>
      </p:sp>
      <p:sp>
        <p:nvSpPr>
          <p:cNvPr id="5"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defTabSz="1516063">
              <a:lnSpc>
                <a:spcPct val="90000"/>
              </a:lnSpc>
            </a:pPr>
            <a:endParaRPr lang="en-US" sz="1500" b="1">
              <a:solidFill>
                <a:schemeClr val="bg1"/>
              </a:solidFill>
              <a:latin typeface="Arial" charset="0"/>
            </a:endParaRPr>
          </a:p>
        </p:txBody>
      </p:sp>
      <p:sp>
        <p:nvSpPr>
          <p:cNvPr id="6" name="Rectangle 6"/>
          <p:cNvSpPr>
            <a:spLocks noChangeArrowheads="1"/>
          </p:cNvSpPr>
          <p:nvPr/>
        </p:nvSpPr>
        <p:spPr bwMode="auto">
          <a:xfrm>
            <a:off x="4724400" y="4114800"/>
            <a:ext cx="4267200" cy="2073517"/>
          </a:xfrm>
          <a:prstGeom prst="rect">
            <a:avLst/>
          </a:prstGeom>
          <a:noFill/>
          <a:ln w="9525">
            <a:noFill/>
            <a:miter lim="800000"/>
            <a:headEnd/>
            <a:tailEnd/>
          </a:ln>
        </p:spPr>
        <p:txBody>
          <a:bodyPr wrap="square" lIns="92075" tIns="46038" rIns="92075" bIns="46038">
            <a:spAutoFit/>
          </a:bodyPr>
          <a:lstStyle/>
          <a:p>
            <a:pPr algn="ctr" defTabSz="292100">
              <a:tabLst>
                <a:tab pos="228600" algn="l"/>
                <a:tab pos="571500" algn="l"/>
                <a:tab pos="1663700" algn="l"/>
              </a:tabLst>
            </a:pPr>
            <a:r>
              <a:rPr lang="en-US" sz="1600" b="1" dirty="0" smtClean="0">
                <a:latin typeface="Arial" charset="0"/>
              </a:rPr>
              <a:t>Benefits</a:t>
            </a:r>
            <a:endParaRPr lang="en-US" sz="1400" dirty="0" smtClean="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a:t>
            </a:r>
            <a:r>
              <a:rPr lang="en-US" sz="1400" dirty="0">
                <a:latin typeface="Arial" charset="0"/>
              </a:rPr>
              <a:t>software cuts repair disposition time by 45 percent. </a:t>
            </a:r>
            <a:endParaRPr lang="en-US" sz="1400" dirty="0" smtClean="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Time and paperwork savings make engineers’ lives easier while cutting down on costs.</a:t>
            </a:r>
            <a:endParaRPr lang="en-US" sz="1400"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Former NASA engineers now work at Diversified </a:t>
            </a:r>
            <a:r>
              <a:rPr lang="en-US" sz="1400" dirty="0" smtClean="0">
                <a:latin typeface="Arial" charset="0"/>
              </a:rPr>
              <a:t>Industries </a:t>
            </a:r>
            <a:r>
              <a:rPr lang="en-US" sz="1400" dirty="0">
                <a:latin typeface="Arial" charset="0"/>
              </a:rPr>
              <a:t>because of their expertise with the software</a:t>
            </a:r>
            <a:r>
              <a:rPr lang="en-US" sz="1400" dirty="0" smtClean="0">
                <a:latin typeface="Arial" charset="0"/>
              </a:rPr>
              <a:t>.</a:t>
            </a:r>
            <a:endParaRPr lang="en-US" sz="1400" dirty="0">
              <a:latin typeface="Arial" charset="0"/>
            </a:endParaRPr>
          </a:p>
        </p:txBody>
      </p:sp>
      <p:sp>
        <p:nvSpPr>
          <p:cNvPr id="7"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endParaRPr lang="en-US" sz="900" b="1" i="1" dirty="0">
              <a:latin typeface="Arial" charset="0"/>
            </a:endParaRPr>
          </a:p>
          <a:p>
            <a:r>
              <a:rPr lang="en-US" sz="900" b="1" i="1" dirty="0">
                <a:latin typeface="Arial" charset="0"/>
              </a:rPr>
              <a:t>Spinoff </a:t>
            </a:r>
            <a:r>
              <a:rPr lang="en-US" sz="900" b="1" i="1" dirty="0" smtClean="0">
                <a:latin typeface="Arial" charset="0"/>
              </a:rPr>
              <a:t>2012</a:t>
            </a:r>
            <a:endParaRPr lang="en-US" sz="900" b="1" i="1" dirty="0">
              <a:latin typeface="Arial" charset="0"/>
            </a:endParaRPr>
          </a:p>
        </p:txBody>
      </p:sp>
      <p:sp>
        <p:nvSpPr>
          <p:cNvPr id="8"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algn="r"/>
            <a:r>
              <a:rPr lang="en-US" sz="900" b="1" i="1" dirty="0" smtClean="0">
                <a:latin typeface="Arial" charset="0"/>
              </a:rPr>
              <a:t>Transportation</a:t>
            </a:r>
            <a:endParaRPr lang="en-US" sz="900" b="1" i="1" dirty="0">
              <a:latin typeface="Arial" charset="0"/>
            </a:endParaRPr>
          </a:p>
        </p:txBody>
      </p:sp>
      <p:pic>
        <p:nvPicPr>
          <p:cNvPr id="9" name="Picture 25" descr="NASA insigniaCMYK"/>
          <p:cNvPicPr preferRelativeResize="0">
            <a:picLocks noChangeAspect="1" noChangeArrowheads="1"/>
          </p:cNvPicPr>
          <p:nvPr/>
        </p:nvPicPr>
        <p:blipFill>
          <a:blip r:embed="rId2" cstate="print"/>
          <a:srcRect/>
          <a:stretch>
            <a:fillRect/>
          </a:stretch>
        </p:blipFill>
        <p:spPr bwMode="auto">
          <a:xfrm>
            <a:off x="8001000" y="92075"/>
            <a:ext cx="931863" cy="746125"/>
          </a:xfrm>
          <a:prstGeom prst="rect">
            <a:avLst/>
          </a:prstGeom>
          <a:noFill/>
          <a:ln w="9525">
            <a:noFill/>
            <a:miter lim="800000"/>
            <a:headEnd/>
            <a:tailEnd/>
          </a:ln>
        </p:spPr>
      </p:pic>
      <p:sp>
        <p:nvSpPr>
          <p:cNvPr id="10" name="Rounded Rectangle 9"/>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r>
              <a:rPr lang="en-US" dirty="0" smtClean="0"/>
              <a:t>Shuttle Repair Tools Automate Vehicle Maintenance</a:t>
            </a:r>
            <a:endParaRPr lang="en-US" dirty="0"/>
          </a:p>
        </p:txBody>
      </p:sp>
      <p:sp>
        <p:nvSpPr>
          <p:cNvPr id="12" name="Rounded Rectangle 1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7"/>
          <p:cNvSpPr txBox="1">
            <a:spLocks noChangeArrowheads="1"/>
          </p:cNvSpPr>
          <p:nvPr/>
        </p:nvSpPr>
        <p:spPr bwMode="auto">
          <a:xfrm>
            <a:off x="76200" y="4114800"/>
            <a:ext cx="4572000" cy="2212913"/>
          </a:xfrm>
          <a:prstGeom prst="rect">
            <a:avLst/>
          </a:prstGeom>
          <a:noFill/>
          <a:ln w="9525">
            <a:noFill/>
            <a:miter lim="800000"/>
            <a:headEnd/>
            <a:tailEnd/>
          </a:ln>
        </p:spPr>
        <p:txBody>
          <a:bodyPr wrap="square">
            <a:spAutoFit/>
          </a:bodyPr>
          <a:lstStyle/>
          <a:p>
            <a:pPr algn="ctr">
              <a:spcBef>
                <a:spcPct val="35000"/>
              </a:spcBef>
              <a:tabLst>
                <a:tab pos="228600" algn="l"/>
                <a:tab pos="292100" algn="l"/>
              </a:tabLst>
            </a:pPr>
            <a:r>
              <a:rPr lang="en-US" sz="1600" b="1" dirty="0" smtClean="0">
                <a:latin typeface="Arial" charset="0"/>
              </a:rPr>
              <a:t>Technology Transfer</a:t>
            </a:r>
            <a:endParaRPr lang="en-US" sz="1600" b="1" dirty="0">
              <a:latin typeface="Arial" charset="0"/>
            </a:endParaRPr>
          </a:p>
          <a:p>
            <a:pPr marL="228600" indent="-228600">
              <a:spcBef>
                <a:spcPct val="35000"/>
              </a:spcBef>
              <a:buClr>
                <a:srgbClr val="790015"/>
              </a:buClr>
              <a:buFont typeface="Wingdings" pitchFamily="2" charset="2"/>
              <a:buChar char="u"/>
              <a:tabLst>
                <a:tab pos="228600" algn="l"/>
                <a:tab pos="292100" algn="l"/>
              </a:tabLst>
            </a:pPr>
            <a:r>
              <a:rPr lang="en-US" sz="1400" dirty="0" smtClean="0">
                <a:latin typeface="Arial" charset="0"/>
              </a:rPr>
              <a:t>The </a:t>
            </a:r>
            <a:r>
              <a:rPr lang="en-US" sz="1400" dirty="0">
                <a:latin typeface="Arial" charset="0"/>
              </a:rPr>
              <a:t>contractor who designed </a:t>
            </a:r>
            <a:r>
              <a:rPr lang="en-US" sz="1400" dirty="0" smtClean="0">
                <a:latin typeface="Arial" charset="0"/>
              </a:rPr>
              <a:t>SMART received a license from </a:t>
            </a:r>
            <a:r>
              <a:rPr lang="en-US" sz="1400" dirty="0">
                <a:latin typeface="Arial" charset="0"/>
              </a:rPr>
              <a:t>NASA </a:t>
            </a:r>
            <a:r>
              <a:rPr lang="en-US" sz="1400" dirty="0" smtClean="0">
                <a:latin typeface="Arial" charset="0"/>
              </a:rPr>
              <a:t>to commercialize the technology and founded Diversified Industries. </a:t>
            </a:r>
          </a:p>
          <a:p>
            <a:pPr marL="228600" indent="-228600">
              <a:spcBef>
                <a:spcPct val="35000"/>
              </a:spcBef>
              <a:buClr>
                <a:srgbClr val="790015"/>
              </a:buClr>
              <a:buFont typeface="Wingdings" pitchFamily="2" charset="2"/>
              <a:buChar char="u"/>
              <a:tabLst>
                <a:tab pos="228600" algn="l"/>
                <a:tab pos="292100" algn="l"/>
              </a:tabLst>
            </a:pPr>
            <a:r>
              <a:rPr lang="en-US" sz="1400" dirty="0">
                <a:latin typeface="Arial" charset="0"/>
              </a:rPr>
              <a:t>Commercial aircraft, aerospace vehicles, and ships benefit greatly from SMART’s ability to manage repairs by accessing a robust data set of accepted procedures, thereby ensuring greater safety outcomes</a:t>
            </a:r>
            <a:r>
              <a:rPr lang="en-US" sz="1400" dirty="0" smtClean="0">
                <a:latin typeface="Arial" charset="0"/>
              </a:rPr>
              <a:t>. </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07114"/>
            <a:ext cx="4208463" cy="27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1003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865</TotalTime>
  <Pages>1</Pages>
  <Words>7503</Words>
  <Application>Microsoft Office PowerPoint</Application>
  <PresentationFormat>On-screen Show (4:3)</PresentationFormat>
  <Paragraphs>813</Paragraphs>
  <Slides>45</Slides>
  <Notes>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ODIN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dreibel</dc:creator>
  <cp:lastModifiedBy>%username%</cp:lastModifiedBy>
  <cp:revision>101</cp:revision>
  <cp:lastPrinted>2013-02-07T14:20:41Z</cp:lastPrinted>
  <dcterms:created xsi:type="dcterms:W3CDTF">2004-12-01T14:58:47Z</dcterms:created>
  <dcterms:modified xsi:type="dcterms:W3CDTF">2013-02-08T14:51:47Z</dcterms:modified>
</cp:coreProperties>
</file>