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theme/theme4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  <p:sldMasterId id="2147484032" r:id="rId32"/>
    <p:sldMasterId id="2147484044" r:id="rId33"/>
    <p:sldMasterId id="2147484056" r:id="rId34"/>
    <p:sldMasterId id="2147484068" r:id="rId35"/>
    <p:sldMasterId id="2147484080" r:id="rId36"/>
    <p:sldMasterId id="2147484092" r:id="rId37"/>
    <p:sldMasterId id="2147484104" r:id="rId38"/>
    <p:sldMasterId id="2147484116" r:id="rId39"/>
    <p:sldMasterId id="2147484128" r:id="rId40"/>
    <p:sldMasterId id="2147484140" r:id="rId41"/>
    <p:sldMasterId id="2147484152" r:id="rId42"/>
    <p:sldMasterId id="2147484164" r:id="rId43"/>
    <p:sldMasterId id="2147484176" r:id="rId44"/>
    <p:sldMasterId id="2147484188" r:id="rId45"/>
    <p:sldMasterId id="2147484200" r:id="rId46"/>
    <p:sldMasterId id="2147484212" r:id="rId47"/>
  </p:sldMasterIdLst>
  <p:notesMasterIdLst>
    <p:notesMasterId r:id="rId103"/>
  </p:notesMasterIdLst>
  <p:sldIdLst>
    <p:sldId id="256" r:id="rId48"/>
    <p:sldId id="301" r:id="rId49"/>
    <p:sldId id="267" r:id="rId50"/>
    <p:sldId id="290" r:id="rId51"/>
    <p:sldId id="297" r:id="rId52"/>
    <p:sldId id="278" r:id="rId53"/>
    <p:sldId id="295" r:id="rId54"/>
    <p:sldId id="293" r:id="rId55"/>
    <p:sldId id="302" r:id="rId56"/>
    <p:sldId id="286" r:id="rId57"/>
    <p:sldId id="260" r:id="rId58"/>
    <p:sldId id="280" r:id="rId59"/>
    <p:sldId id="257" r:id="rId60"/>
    <p:sldId id="272" r:id="rId61"/>
    <p:sldId id="303" r:id="rId62"/>
    <p:sldId id="288" r:id="rId63"/>
    <p:sldId id="299" r:id="rId64"/>
    <p:sldId id="281" r:id="rId65"/>
    <p:sldId id="261" r:id="rId66"/>
    <p:sldId id="270" r:id="rId67"/>
    <p:sldId id="282" r:id="rId68"/>
    <p:sldId id="304" r:id="rId69"/>
    <p:sldId id="296" r:id="rId70"/>
    <p:sldId id="289" r:id="rId71"/>
    <p:sldId id="287" r:id="rId72"/>
    <p:sldId id="294" r:id="rId73"/>
    <p:sldId id="300" r:id="rId74"/>
    <p:sldId id="279" r:id="rId75"/>
    <p:sldId id="264" r:id="rId76"/>
    <p:sldId id="291" r:id="rId77"/>
    <p:sldId id="305" r:id="rId78"/>
    <p:sldId id="275" r:id="rId79"/>
    <p:sldId id="283" r:id="rId80"/>
    <p:sldId id="284" r:id="rId81"/>
    <p:sldId id="259" r:id="rId82"/>
    <p:sldId id="276" r:id="rId83"/>
    <p:sldId id="262" r:id="rId84"/>
    <p:sldId id="306" r:id="rId85"/>
    <p:sldId id="265" r:id="rId86"/>
    <p:sldId id="274" r:id="rId87"/>
    <p:sldId id="277" r:id="rId88"/>
    <p:sldId id="292" r:id="rId89"/>
    <p:sldId id="258" r:id="rId90"/>
    <p:sldId id="307" r:id="rId91"/>
    <p:sldId id="269" r:id="rId92"/>
    <p:sldId id="273" r:id="rId93"/>
    <p:sldId id="285" r:id="rId94"/>
    <p:sldId id="266" r:id="rId95"/>
    <p:sldId id="271" r:id="rId96"/>
    <p:sldId id="268" r:id="rId97"/>
    <p:sldId id="263" r:id="rId98"/>
    <p:sldId id="298" r:id="rId99"/>
    <p:sldId id="308" r:id="rId100"/>
    <p:sldId id="310" r:id="rId101"/>
    <p:sldId id="309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70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6.xml"/><Relationship Id="rId68" Type="http://schemas.openxmlformats.org/officeDocument/2006/relationships/slide" Target="slides/slide21.xml"/><Relationship Id="rId84" Type="http://schemas.openxmlformats.org/officeDocument/2006/relationships/slide" Target="slides/slide37.xml"/><Relationship Id="rId89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4.xml"/><Relationship Id="rId92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6.xml"/><Relationship Id="rId58" Type="http://schemas.openxmlformats.org/officeDocument/2006/relationships/slide" Target="slides/slide11.xml"/><Relationship Id="rId66" Type="http://schemas.openxmlformats.org/officeDocument/2006/relationships/slide" Target="slides/slide19.xml"/><Relationship Id="rId74" Type="http://schemas.openxmlformats.org/officeDocument/2006/relationships/slide" Target="slides/slide27.xml"/><Relationship Id="rId79" Type="http://schemas.openxmlformats.org/officeDocument/2006/relationships/slide" Target="slides/slide32.xml"/><Relationship Id="rId87" Type="http://schemas.openxmlformats.org/officeDocument/2006/relationships/slide" Target="slides/slide40.xml"/><Relationship Id="rId102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4.xml"/><Relationship Id="rId82" Type="http://schemas.openxmlformats.org/officeDocument/2006/relationships/slide" Target="slides/slide35.xml"/><Relationship Id="rId90" Type="http://schemas.openxmlformats.org/officeDocument/2006/relationships/slide" Target="slides/slide43.xml"/><Relationship Id="rId95" Type="http://schemas.openxmlformats.org/officeDocument/2006/relationships/slide" Target="slides/slide4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1.xml"/><Relationship Id="rId56" Type="http://schemas.openxmlformats.org/officeDocument/2006/relationships/slide" Target="slides/slide9.xml"/><Relationship Id="rId64" Type="http://schemas.openxmlformats.org/officeDocument/2006/relationships/slide" Target="slides/slide17.xml"/><Relationship Id="rId69" Type="http://schemas.openxmlformats.org/officeDocument/2006/relationships/slide" Target="slides/slide22.xml"/><Relationship Id="rId77" Type="http://schemas.openxmlformats.org/officeDocument/2006/relationships/slide" Target="slides/slide30.xml"/><Relationship Id="rId100" Type="http://schemas.openxmlformats.org/officeDocument/2006/relationships/slide" Target="slides/slide53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.xml"/><Relationship Id="rId72" Type="http://schemas.openxmlformats.org/officeDocument/2006/relationships/slide" Target="slides/slide25.xml"/><Relationship Id="rId80" Type="http://schemas.openxmlformats.org/officeDocument/2006/relationships/slide" Target="slides/slide33.xml"/><Relationship Id="rId85" Type="http://schemas.openxmlformats.org/officeDocument/2006/relationships/slide" Target="slides/slide38.xml"/><Relationship Id="rId93" Type="http://schemas.openxmlformats.org/officeDocument/2006/relationships/slide" Target="slides/slide46.xml"/><Relationship Id="rId98" Type="http://schemas.openxmlformats.org/officeDocument/2006/relationships/slide" Target="slides/slide5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2.xml"/><Relationship Id="rId67" Type="http://schemas.openxmlformats.org/officeDocument/2006/relationships/slide" Target="slides/slide20.xml"/><Relationship Id="rId103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7.xml"/><Relationship Id="rId62" Type="http://schemas.openxmlformats.org/officeDocument/2006/relationships/slide" Target="slides/slide15.xml"/><Relationship Id="rId70" Type="http://schemas.openxmlformats.org/officeDocument/2006/relationships/slide" Target="slides/slide23.xml"/><Relationship Id="rId75" Type="http://schemas.openxmlformats.org/officeDocument/2006/relationships/slide" Target="slides/slide28.xml"/><Relationship Id="rId83" Type="http://schemas.openxmlformats.org/officeDocument/2006/relationships/slide" Target="slides/slide36.xml"/><Relationship Id="rId88" Type="http://schemas.openxmlformats.org/officeDocument/2006/relationships/slide" Target="slides/slide41.xml"/><Relationship Id="rId91" Type="http://schemas.openxmlformats.org/officeDocument/2006/relationships/slide" Target="slides/slide44.xml"/><Relationship Id="rId96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2.xml"/><Relationship Id="rId57" Type="http://schemas.openxmlformats.org/officeDocument/2006/relationships/slide" Target="slides/slide10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5.xml"/><Relationship Id="rId60" Type="http://schemas.openxmlformats.org/officeDocument/2006/relationships/slide" Target="slides/slide13.xml"/><Relationship Id="rId65" Type="http://schemas.openxmlformats.org/officeDocument/2006/relationships/slide" Target="slides/slide18.xml"/><Relationship Id="rId73" Type="http://schemas.openxmlformats.org/officeDocument/2006/relationships/slide" Target="slides/slide26.xml"/><Relationship Id="rId78" Type="http://schemas.openxmlformats.org/officeDocument/2006/relationships/slide" Target="slides/slide31.xml"/><Relationship Id="rId81" Type="http://schemas.openxmlformats.org/officeDocument/2006/relationships/slide" Target="slides/slide34.xml"/><Relationship Id="rId86" Type="http://schemas.openxmlformats.org/officeDocument/2006/relationships/slide" Target="slides/slide39.xml"/><Relationship Id="rId94" Type="http://schemas.openxmlformats.org/officeDocument/2006/relationships/slide" Target="slides/slide47.xml"/><Relationship Id="rId99" Type="http://schemas.openxmlformats.org/officeDocument/2006/relationships/slide" Target="slides/slide52.xml"/><Relationship Id="rId101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3.xml"/><Relationship Id="rId55" Type="http://schemas.openxmlformats.org/officeDocument/2006/relationships/slide" Target="slides/slide8.xml"/><Relationship Id="rId76" Type="http://schemas.openxmlformats.org/officeDocument/2006/relationships/slide" Target="slides/slide29.xml"/><Relationship Id="rId97" Type="http://schemas.openxmlformats.org/officeDocument/2006/relationships/slide" Target="slides/slide50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39358-5428-4929-BD85-5AE3495D4885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71A4C-23F8-48EF-BD31-C0CB5CD44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4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572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975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9823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8929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2136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2020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7393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2741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9703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4348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100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9970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5167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4279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2091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7757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8912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1275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8840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010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1432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331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0922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5145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0951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8888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64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1891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3760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2002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9938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5997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030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6693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0326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55075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1995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1276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225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58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0694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01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448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52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541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669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888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535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846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919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225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20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165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0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904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875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085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416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94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205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25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045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634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544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1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447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093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816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877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887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695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784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269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001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975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8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230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51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353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080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0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471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4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579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48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71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49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990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875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877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645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544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022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32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2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249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609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02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43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907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785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958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846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872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166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82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781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135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33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349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796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68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21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48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737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239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228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192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911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53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106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98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019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721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865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882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675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397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183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233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54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129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998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663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52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888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4459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162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341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131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323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6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609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59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556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1185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289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528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692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295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652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916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2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9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175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148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313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29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441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97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387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800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395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409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2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470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343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911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121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408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991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384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974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4089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912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89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466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8045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616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5833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7876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734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079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501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25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143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2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819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425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596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855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434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1517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9021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233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8374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7089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7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2053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34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3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808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7394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663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442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29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877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779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9599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8320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5661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36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519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0716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02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99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1706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254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28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46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3041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67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4451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0402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8505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2447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1827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927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701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33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7101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6594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407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4144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891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8755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5247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2440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554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1437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2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3242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0790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244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2939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143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6834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8111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8206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3631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9635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33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619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8662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5738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2853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6726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820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963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6999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3425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6873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4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92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9779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6061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042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999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9253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199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027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7134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750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6781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42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3540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0256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0772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8128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7812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1868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740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262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6450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2370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6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622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7181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2583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6169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1813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2693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8901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870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0344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9639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71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9300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8762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425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3665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821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3684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9116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6994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2261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2093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04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6585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1691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704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001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038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07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764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3055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4500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98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1914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5004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5395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7653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2529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9546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897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1994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8063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5309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6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7600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6215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5720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9172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1792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003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556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941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7268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395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16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2888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0052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5563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6621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1612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2505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6738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077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2923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7762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30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9929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787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340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2089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8413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1481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370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9269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3286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5889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6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4806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041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6141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2721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085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4654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5328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8782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7422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8630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3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53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8781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7711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443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5690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6158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4904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536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506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7031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3264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73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487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934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9838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006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2484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228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8699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20709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1351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5487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26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4292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4850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9860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322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562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5749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4895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2231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28710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5684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57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7683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9430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728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6149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322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3595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201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9707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8748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2085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7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5032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7986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343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5704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3188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0631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2499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580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7172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9392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91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9450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179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0275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04801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5901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0222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2860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2326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2327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2222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10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7668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8850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518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3160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1306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3133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3600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6061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6770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90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86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5935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6586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6345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4094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439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946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745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6359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61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2569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50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6247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3459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0445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7203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3923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4501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7483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150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7867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3518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86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3723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02535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2640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1096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2706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058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87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2402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8308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917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4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42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7486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77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8057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5197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2591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0174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0698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4805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1831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1262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38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10104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79315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9353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735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8996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6769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279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1766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29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31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17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682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59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27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87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68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3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17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0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86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16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88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87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32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870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79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77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3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617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47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29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43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78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43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983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27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61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42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1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251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099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1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602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43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34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763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92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678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71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4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32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660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322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551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878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855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62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370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3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040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7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50423-0B7B-4D72-B00C-85CF5797AA5F}" type="datetimeFigureOut">
              <a:rPr lang="en-US" smtClean="0"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78B88-9F87-44C4-8E16-617194B9BC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1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87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55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60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9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44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8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75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80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10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88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77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99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53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51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79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8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52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49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30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92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49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07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4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77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88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28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3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28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2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08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91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44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76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2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23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51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26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75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38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7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CB5C1-133F-4AEB-B564-22151CA10F2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0476-E287-4D85-91A3-FF665ADBEEB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31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37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7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27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53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00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9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0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0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5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5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3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8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0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8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While spaceflight often steals the spotlight, NASA remains committed to air travel advancement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Subsonic Fixed Wing Project aimed to help private industry improve fuel efficiency while reducing noise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Glenn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Pratt &amp; Whitney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East Hartford, Connecticut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PurePower Geared Turbofan (GTF) engines are 15 percent more fuel efficient, saving industry $1.5 million per aircraft annually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Noise footprint subsequently reduced by up to 75 percent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Pratt &amp; Whitney remain involved with NASA’s Environmentally Responsible Aviation project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Transportation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Aircraft Geared Architecture Reduces Fuel Cost and Noise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Through a Space Act Agreement, Pratt &amp; Whitney and NASA teamed up to develop and test more efficient turbofan engines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partnership resulted in a gearbox that allows the fan and turbine to spin at different speeds on the same shaft for optimal efficiency</a:t>
            </a:r>
          </a:p>
          <a:p>
            <a:pPr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tabLst>
                <a:tab pos="228600" algn="l"/>
                <a:tab pos="2921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7" name="Picture 16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7" y="101600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6066" r="5151" b="16066"/>
          <a:stretch/>
        </p:blipFill>
        <p:spPr>
          <a:xfrm>
            <a:off x="4876800" y="1371600"/>
            <a:ext cx="4028451" cy="19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8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 the 1960s, subsonic flights near the speed of sound were still inefficient because of drag created by standing shock waves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engineer Richard Whitcomb designed a “supercritical” wing that diminished shock waves significantly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Armstrong Flight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Boeing Commercial Airplanes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Renton, Washington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Whitcomb’s invention yields fuel efficiency gains at transonic and subsonic cruising speeds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It is estimated that the innovation has saved the industry roughly $2.4 billion in fuel annually, which also equates to large savings in carbon emissions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Transportation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Ubiquitous Supercritical Wing Design Cuts Billions in Fuel Costs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Results of NASA’s supercritical wing testing were released to industry in 1972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Since its introduction, the supercritical wing design has been incorporated into almost all commercial,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business,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and military planes around the world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00" y="1137158"/>
            <a:ext cx="3280800" cy="24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1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Use of gain scheduling helps electronic controllers make split-second adjustments to aircraft in response to external forces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advanced linear parameter-varying control theory to support gain scheduling for lightweight flexible aircraft susceptible to destructive flutter</a:t>
            </a:r>
          </a:p>
          <a:p>
            <a:pPr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Armstrong Flight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MUSYN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Minneapolis, Minnesota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Linear Parameter-Varying Controls Toolkit (LPVToolkit) was first made commercially available in 2014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Manufacturers designing lightweight aircraft and drones use the technology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There are also additional potential applications in farm and construction equipment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Transportation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Flight Controller Software Protects Lightweight Flexible Aircraft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MUSYN was among the first companies to build on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Robust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Control theory to create software to help design controllers for specific flight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conditions in traditional aircraft.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Through Phase I and II SBIR contracts, MUSYN modified its software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for new Linear Parameter-Varying Control theory in order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adjust gain scheduling throughout the full duration of a flight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17143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Loss of cabin pressure in aircraft can lead to incapacitation or death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backup cabin pressure monitor can alert NASA personnel to a loss of pressure in training modules simulating lunar or Martian environments, or aboard the International Space Station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Kennedy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Aviation Technology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San Diego, California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Alt Alert is smaller and lighter than most cell phones and has three mounting options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 alarm and LED light are used to alert pilots to a drop in cabin pressure, allowing sufficient time to take corrective action before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loss of consciousness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occurs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Transportation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Cabin Pressure Monitors Notify Pilots to Save Lives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Stacy Pappas, founder and owner of Aviation Technology, obtained a license from Kennedy to create a new product from the NASA-designed cabin pressure monitor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new product is based on earlier design, but with an improved circuit board and aesthetics, and it has the size and feel of a smartphone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3000"/>
            <a:ext cx="3657600" cy="26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12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GPS technology is widely used to help navigate vehicles on land, sea, and air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IonoSTAGE and SuperTruth software are part of a suite created at JPL to enable the FAA’s Wide Area Augmentation System (WAAS), which provides pinpoint accuracy in aircraft GPS units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Jet Propulsion 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Laboratory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NEC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Irving,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IonoSTAGE and SuperTruth were licensed in 2013 by NEC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Aircraft using WAAS can safely fly at altitudes as low as 200 feet without visibility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Also allows pilots flying between small airports to fly most direct path, instead of relying on ground beacons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Transportation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Ionospheric Mapping Software Ensures Pilots’ GPS Accuracy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JPL’s software can correct lapses or delays that might occur due to ionospheric activity—i.e., space weather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WAAS is especially beneficial to smaller airports, which often can’t justify a $1 million instrument landing system, by making the same data available at a much lower cost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25499"/>
          <a:stretch/>
        </p:blipFill>
        <p:spPr>
          <a:xfrm>
            <a:off x="5192463" y="980571"/>
            <a:ext cx="3616823" cy="29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4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coleman\Desktop\PS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37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has mountains of Earth imaging data, including that of its Spaceborne Imaging Radar and from its Shuttle Radar Topography Mission (SRTM)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also builds and launches the Landsat satellites that produce world-wide images in the visible, near-infrared, short-wave, and thermal bands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Goddard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Radar Technologies International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New Braunfels,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WATEX System is used to uncover water supplies in war-torn regions such as Sudan and Afghanistan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subterranean deposit of 66 trillion gallons of water was discovered under drought-ravaged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Turkana County,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Kenya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New exploration seeks water deposits in Texas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Water Mapping Technology Rebuilds Lives in Arid Regions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NASA data (among other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data sources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), Radar Technologies International founder Alain Gachet located a mother lode of gold in the Congo and went on to find diamonds, oil, and other resources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Incorporating Landsat and SRTM data, Gachet developed his WATEX System, capable of locating underground reservoirs of water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55700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7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needed a way to pull back the swing arms that connected bundles of cords and tubes from a service tower to the rocket until just before launch, without damaging the arms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also funded an investigation into running high-speed analogue computers on oil-based hydraulics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Marshall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Taylor Devices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North Tonawanda, New York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Taylor’s fluidic shock absorbers are now used to fortify structures in earthquake-prone areas such as San Francisco and Tokyo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Of the more than 550 buildings outfitted with Taylor Devices’ dampers in some of the world’s most seismically active regions, none has suffered even minor quake damage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Shock Absorbers Save Structures and Lives during Earthquakes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Taylor Devices created a series of dampers that use conventional shock absorption technology to control the swing arms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For a hydraulics-based computer, the company utilized the principles of fluidics science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firm then developed fluidics-based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dampers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used for launches during shuttle program</a:t>
            </a:r>
          </a:p>
        </p:txBody>
      </p:sp>
      <p:pic>
        <p:nvPicPr>
          <p:cNvPr id="14" name="Picture 13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7" y="101600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5934" r="3676" b="10956"/>
          <a:stretch/>
        </p:blipFill>
        <p:spPr>
          <a:xfrm>
            <a:off x="4953000" y="1229400"/>
            <a:ext cx="3851189" cy="26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47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Every drop of water on the International Space Station is monitored, conserved, and reused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Engineers at Johnson created a simple, inexpensive, and accurate test for </a:t>
            </a:r>
            <a:r>
              <a:rPr lang="en-US" sz="1400" i="1" dirty="0">
                <a:solidFill>
                  <a:prstClr val="white"/>
                </a:solidFill>
                <a:latin typeface="Arial" charset="0"/>
              </a:rPr>
              <a:t>E. coli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contamination without relying on the lab equipment used on Earth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mWater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New York City, New York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mWater’s kits and smartphone app can be used by residents of rural areas and developing countries to ensure safe drinking water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mWater received a grant from USAID to work with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Tanzanian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government, providing kits and phones for in-country testing by public workers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prstClr val="white"/>
                </a:solidFill>
                <a:latin typeface="Times New Roman" pitchFamily="18" charset="0"/>
              </a:rPr>
              <a:t>Software Facilitates Sharing of Water Quality Data Worldwide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 engineer who helped get this bag-based test flight certified later worked with his wife and another engineer to supply affordable kits that test water for </a:t>
            </a:r>
            <a:r>
              <a:rPr lang="en-US" sz="1400" i="1" dirty="0">
                <a:solidFill>
                  <a:prstClr val="white"/>
                </a:solidFill>
                <a:latin typeface="Arial" charset="0"/>
              </a:rPr>
              <a:t>E. coli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and other contamination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group also developed a smartphone app that instructs users on how to use the kits and can share the test results through its mapping software </a:t>
            </a:r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>
          <a:xfrm>
            <a:off x="4876800" y="1224699"/>
            <a:ext cx="39624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1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NASA’s experience with extreme and dangerous environments has given it expertise applicable in many areas on Earth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 particular, many challenges faced by the oil and gas industry bear similarities to the kind of work done during extra-vehicular activities in space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Astro Technology Inc. (ATI)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Houston,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Trident Subsea Systems allows real-time monitoring of conditions that affect pipeline performance, stability, and safety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system can help prevent clogged pipes, which cost many millions of dollars to fix, and can be retrofitted on older pipelines by divers or robots in just a few hours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Underwater Adhesives Retrofit Pipelines with Advanced Sensors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Through a Space Act Agreement, NASA teamed up with ATI to design and test new sensors and adhesion methods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for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safety monitoring of subsea oil pipelines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 epoxy was chosen that would harden underwater, and NASA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developed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new method for embedding fiber optic cables in the medium that protects sensors from the environment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51" y="1151179"/>
            <a:ext cx="3706497" cy="24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0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coleman\Desktop\HM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-12701"/>
            <a:ext cx="9156701" cy="68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88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Space and terrestrial aviation flights often can be delayed due to heavy rain, snow, or cloud cover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Similarly, first responders have difficulty fighting fires or finding injured people through smoke and flames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has worked with the FAA to improve ability to fly in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fog-covered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airports, including San Francisco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6200" y="434975"/>
            <a:ext cx="4495800" cy="172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i="1" dirty="0">
                <a:solidFill>
                  <a:prstClr val="white"/>
                </a:solidFill>
                <a:latin typeface="Arial" charset="0"/>
              </a:rPr>
              <a:t>Glenn Research Center,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i="1" dirty="0">
                <a:solidFill>
                  <a:prstClr val="white"/>
                </a:solidFill>
                <a:latin typeface="Arial" charset="0"/>
              </a:rPr>
              <a:t>Langley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i="1" dirty="0">
                <a:solidFill>
                  <a:prstClr val="white"/>
                </a:solidFill>
                <a:latin typeface="Arial" charset="0"/>
              </a:rPr>
              <a:t>Laser Imaging Through Obscurants (LITO) Technologies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i="1" dirty="0">
                <a:solidFill>
                  <a:prstClr val="white"/>
                </a:solidFill>
                <a:latin typeface="Arial" charset="0"/>
              </a:rPr>
              <a:t>Canton, Ohio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LITO’s security cameras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could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help airports maintain flight schedules through reduced visibility and inclement weather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Other applications include locating people trapped in structure fires, monitoring perimeters at fog-covered facilities and along borders, and helping ships navigate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foggy harbors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Laser Imaging Video Camera Sees through Fire, Fog, Smoke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Two entrepreneurs won an SBIR contract through Langley to develop hardware that bounces laser pulses off physical objects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while blocking reflections from obscurants to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create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image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Space Act Agreement at Glenn allowed for development of a prototype security camera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69" y="1343983"/>
            <a:ext cx="4063262" cy="21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3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Attaching modules to the International Space Station requires docking procedures that place objects within an inch and a degree of one another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standard cameras taking images 15 times per second, astronauts are able to determine the objects’ location in real time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Neptec Technologies Corporation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Houston,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Obscurant Penetrating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Auto-Synchronous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LiDAR (OPAL) 3D laser scanners help mining and gas companies operate machinery in dark surroundings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Real-time video feeds set OPAL apart from other similar devices on the market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3D Lasers Increase Efficiency, Safety of Moving Machines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Neptec, a NASA contractor, used its Laser Camera System to create a 3D image of the shuttle’s hull and another sensor to help ease docking maneuvers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same technology is now being used to dock Cygnus (a commercial space resupply capsule) to the ISS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9" b="12433"/>
          <a:stretch/>
        </p:blipFill>
        <p:spPr>
          <a:xfrm>
            <a:off x="4689388" y="877888"/>
            <a:ext cx="4378411" cy="298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28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CG-Di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-1" r="414" b="8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36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Astronauts need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pressurized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suits and clean air to survive in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space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NASA’s space shuttles used several, separate components to scrub the air of impurities and excess metabolic substances, to circulate the air, and to control humidity and temperature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World View Enterprises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Tucson, Arizona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World View capsule, capable of traveling to 100,000 feet above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Earth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, uses a pressurized cabin and air-revitalization system to enable all-day trips into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near-space.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 addition to sight-seeing rides, the capsule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allow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for microbiological experimentation in reduced atmosphere and celestial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observation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Air Revitalization System Enables Excursions to the Stratosphere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Under a Space Act Agreement, Paragon Space Development created a self-contained air scrubbing device that combined all these functions into a single module with only one moving part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Paragon created World View Enterprises to offer tours into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low-Earth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orbit, using a capsule that incorporates its air-revitalization system, as well as a radiator it also developed under a NASA contract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r="150"/>
          <a:stretch/>
        </p:blipFill>
        <p:spPr>
          <a:xfrm>
            <a:off x="4892040" y="1219200"/>
            <a:ext cx="393192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originally considered magnetizing fuel to pump it without gravity, later considering a similar concept for temperature control in shuttles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Two scientists with the contractor that explored that early work were intrigued by the potential of magnetized fluids, or ferrofluids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Glenn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Sony Corporation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New York City, New York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Sony now sells slim speakers and B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luetooth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wireless speakers that incorporate ferrofluids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Better-quality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speakers have been installed in movie theaters, sound stages,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and recording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studios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speakers are capable of louder volumes without distortion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Magnetic Fluids Deliver Better Speaker Sound Quality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They licensed the technology from NASA, formed Ferrofluidics Corporation, and began using the technology for a variety of applications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Sony Corporation integrated ferrofluid in a line of speakers to produce a cleaner sound using a micron-deep pool of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fluid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 a damper, which also decreases energy use by 35 percent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t="12314" r="4371" b="5592"/>
          <a:stretch/>
        </p:blipFill>
        <p:spPr>
          <a:xfrm>
            <a:off x="5029200" y="1218420"/>
            <a:ext cx="3794490" cy="2616889"/>
          </a:xfrm>
          <a:prstGeom prst="rect">
            <a:avLst/>
          </a:prstGeom>
        </p:spPr>
      </p:pic>
      <p:pic>
        <p:nvPicPr>
          <p:cNvPr id="14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8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rotating wall vessel bioreactor created by NASA mimics weightlessness, allowing cell growth in three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dimensions,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way they grow in the body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researchers using the bioreactor produced molecules with regenerative properties, such as fibroblasts, which hold cells together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Renu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US" sz="16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 Int’l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North Miami Beach, Florida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RE`JUVEL skin care cream stimulates cellular activity and rebuilds and tightens skin for 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more youthful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appearance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Tests conducted by the FDA found RE`JUVEL increased skin moisture by 76 percent and reduced wrinkles by 54 percent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Bioreactor Yields Extracts for Skin Cream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Technology Applications International obtained a license from NASA for the process of creating a fibroblast extract using the bioreactor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company formed a subsidiary,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Renuèll Int’l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Inc., to market a facial skin repair cream infused with the fibroblast extract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3558" y="42290"/>
            <a:ext cx="1696437" cy="433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 the space program has evolved, so too have the methods used to train astronauts for their journey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Astronauts receive instruction in land and water survival skills, orbital mechanics, payload deployment, and space physiology, among other training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Waypoint 2 Space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Houston,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company is one of the first to receive a safety approval from the FAA’s Office of Commercial Space Transportation to offer commercial astronaut training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Training services could help meet the needs of commercial space companies and those sending payloads into space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white"/>
                </a:solidFill>
                <a:latin typeface="Times New Roman" pitchFamily="18" charset="0"/>
              </a:rPr>
              <a:t>Private Astronaut Training Prepares Commercial Crews of Tomorrow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Waypoint 2 Space employs former NASA personnel and contractors as trainers, including its director of programs, who trained astronauts for NASA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Company has also 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acquired at least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two software programs from NASA through a General Public Release Software Usage Agreement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Waypoint 2 Space offers three levels of training for future space tourists and space aficionados </a:t>
            </a:r>
          </a:p>
        </p:txBody>
      </p:sp>
      <p:pic>
        <p:nvPicPr>
          <p:cNvPr id="14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134244"/>
            <a:ext cx="4038600" cy="26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49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To understand the sun’s impact on Earth, NASA started the Living with a Star program, including construction of the Solar Dynamics Observatory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Members of a team building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Extreme Ultraviolet Variability Experiment for the project looked into use of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wide-bandgap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semiconductors to detect UV light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Goddard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Sensor Sensor LLC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College Park, Maryland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UVA+B SunFriend, a wearable UV exposure monitor,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won the </a:t>
            </a:r>
            <a:r>
              <a:rPr lang="en-US" sz="1400" i="1" dirty="0">
                <a:solidFill>
                  <a:prstClr val="white"/>
                </a:solidFill>
                <a:latin typeface="Arial" charset="0"/>
              </a:rPr>
              <a:t>NASA Tech Briefs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Create the Future Design Contest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wearer selects his or her level of skin sensitivity, and the device flashes when the recommended daily dose of UV has been reached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Activity Monitors Help Users Get Optimum Sun Exposure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Although they weren’t used on the observatory, compounds were identified that detected UV light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One of the NASA researchers used one such compound to create a detector that monitors the user’s exposure to UV light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Too much exposure to UV rays can trigger skin cancer; not enough can lead to vitamin D deficiency</a:t>
            </a:r>
          </a:p>
          <a:p>
            <a:pPr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tabLst>
                <a:tab pos="228600" algn="l"/>
                <a:tab pos="2921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4999"/>
          <a:stretch/>
        </p:blipFill>
        <p:spPr>
          <a:xfrm>
            <a:off x="5181600" y="1049657"/>
            <a:ext cx="3352800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Lighting poses numerous challenges in space, such as limited durability of bulbs and the physiological effect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they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have on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astronauts’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circadian rhythms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LEDs offer lightweight, long-lasting sources of light that can create specific colors and also be used to promote plant growth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Kennedy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Lighting Science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Satellite Beach, Florida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DefinityDigital LED bulbs promote sleep, wakefulness, or plant growth, and one helps prevent baby sea turtles from going inland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bulbs have been adopted by hotel chains and resorts to help them save energy and promote relaxation and rest for customers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LEDs Illuminate Bulbs for Better Sleep, Wake Cycles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National Space Biomedical Research Program provided grants to institutions seeking solutions to health concerns in space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Certain colors of light were found to help astronauts fall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asleep,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while others were useful in keeping them alert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team of scientists from Kennedy started a company specializing in beneficial-spectrum LEDs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14206" r="2452" b="570"/>
          <a:stretch/>
        </p:blipFill>
        <p:spPr>
          <a:xfrm>
            <a:off x="4870465" y="1242445"/>
            <a:ext cx="3975069" cy="26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05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wants astronauts to have the ability grow fresh fruits and vegetables in space or on Mars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NASA-developed device scrubs the air of ethylene, a gas emitted by plants that speeds aging, turning it into trace amounts of carbon dioxide and water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Marshall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Aerus Holdings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Dallas,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Air Scrubber Plus has been shown to reduce airborne MRSA by 99.8 percent and </a:t>
            </a:r>
            <a:r>
              <a:rPr lang="en-US" sz="1400" i="1" dirty="0">
                <a:solidFill>
                  <a:prstClr val="white"/>
                </a:solidFill>
                <a:latin typeface="Arial" charset="0"/>
              </a:rPr>
              <a:t>E. coli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by 98.1 percent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Other research from the University of Chicago found that particles fall out of the air faster with the technology than by gravity alone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Charged Particles Kill Pathogens and Round Up Dust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same process, first used on Space Shuttle Columbia in 1995, can also be used to kill pathogens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Building on that technology, Aerus created a device for HVAC systems to clean the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air,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 well as disinfect surfaces in a home or an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office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Scrubbed air also removes dust and pollen and combats odor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2222"/>
          <a:stretch/>
        </p:blipFill>
        <p:spPr>
          <a:xfrm>
            <a:off x="4935781" y="1072832"/>
            <a:ext cx="3895881" cy="25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01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JPL engineers are experts at creating microsystems and imaging devices and have long-term interests in high-resolution 3D imagery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High-quality 3D images can be used for rover exploration, as well as the examination of faults in machinery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Jet Propulsion 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Laboratory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Skull Base Institute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Los Angeles, California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Multi-Angle Rear-Viewing Endoscopic Tool (MARVEL) provides surgeons a 3D image in close quarters for brain surgery, allowing improved visibility and better understanding of an object’s proximity 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MARVEL improves safety during operations, leading to reduced recovery time and lower costs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Health and Medicine 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3D Endoscope to Boost Safety, Cut Cost of Surgery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Neurosurgeon Hrayr Shahinian wanted to develop an endoscope for brain surgery that was capable of producing a 3D image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Shahinian entered a Space Act Agreement with JPL, resulting in the world’s first 3D endoscope suitable for brain surgery, which can also rotate 60 degrees in each direction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30" y="1269206"/>
            <a:ext cx="4030133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88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While astronauts can adjust rather quickly to a lack of gravity, reacclimation to Earth’s gravity takes time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NASA-funded study used a device that alters the surface on which the user stands, as well as visual surroundings, in order to assess and train balance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NASA Headquarters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Sports Therapy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West Palm Beach, Florida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Dynamic Balance System uses a shifting platform and computer to provide a real-time display of a user’s balance and center-of-gravity movement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Hundreds of units are in use in medical clinics, country clubs, and golf schools, including the PGA Center for Golf Performance and PGA Tour Academies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Consumer Goods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Balance Devices Train Golfers for a Consistent Swing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85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inventor later founded a company and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offered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devices to treat balance disorders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physical therapist who started using the device to treat athletes found it could be adapted to improve a golfer’s swing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two co-patented a modified version of the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device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10" y="1025525"/>
            <a:ext cx="3474779" cy="28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03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EE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29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Landsat images of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Earth, taken by NASA-built satellites,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were originally used by the US Geological Survey to track changes to the landscape and research natural disaster assessments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Until 2008, the images were stored in a vault and sold for high prices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Goddard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Google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Mountain View, California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Google Earth Engine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released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Timelapse, allowing users to see animation of any land area on Earth from 1984-2012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First-ever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global study of forest cover showing gains and losses in tree cover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Possible to predict disease outbreaks through ecological changes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Energy and Environment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Landsat Imagery Enables Global Studies of Surface Trends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1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 2008, Landsat images were made available to the public for free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By 2010, Google released Google Earth Engine, providing access to 40 years of Landsat images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Scientists now can track global trends over decades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Some are combining Landsat data with images from other satellites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66" y="1027584"/>
            <a:ext cx="3307138" cy="28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Curiosity contains a spectrometer capable of determining the elemental composition of 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sample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on Mars from up to 23 feet away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This information provides insight into the composition of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Mars and whether it does or ever did sustain life.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Jet Propulsion Laboratory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Ocean Optics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Dunedin, Florida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95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Ocean Optics’ EMBED features electronics that are decoupled from the spectrometer detector to improve long-term wavelength stability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Optic mounting methods and temperature protections were improved based on NASA work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To date, more than 250,000 units have been sold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Energy and Environment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Ruggedized Spectrometers Are Built for Tough Jobs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Ocean Optics had developed the first miniaturized spectrometer prior to working with NASA on Curiosity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Spectrometers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were reconfigured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to withstand intense heat, cold, and radiation, as well as vibrations during launch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Optical input is optimized through the use of specialized mirrors</a:t>
            </a:r>
          </a:p>
        </p:txBody>
      </p:sp>
      <p:pic>
        <p:nvPicPr>
          <p:cNvPr id="14" name="Picture 13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737" y="101600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116806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80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ability to use Mars’ carbon dioxide-laden atmosphere to get oxygen for fuel and life support will be essential to future manned missions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ability to make fuel rather than carry it lightens the required loads for launch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Pioneer Energy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Lakewood, Colorado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Pioneer’s Mobile Alkane Gas Separator (MAGS) reduces wasteful gas flares by harnessing gases for use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Pioneer Energy Mobile CO</a:t>
            </a:r>
            <a:r>
              <a:rPr lang="en-US" sz="1400" baseline="-25000" dirty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EOR Technology (PERT) creates hydrogen to power itself while creating carbon dioxide to obtain oil from old wells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Energy and Environment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Gas Conversion Systems Reclaim Fuel for Industry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SBIR contracts funded work to recombine carbon, hydrogen and oxygen atoms into fuel and breathable air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Robert Zubrin, whose company worked on the project, devised a system to harness natural gases on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Earth, and another to produce carbon dioxide for extracting oil from old wells,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similar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processes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4" name="Picture 13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737" y="101600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2105"/>
            <a:ext cx="3679209" cy="24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75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satellites have been collecting data and images for decades, providing tools for tracking and dealing with drought conditions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images also make it possible to survey fires, carbon cycles, and vegetation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48367" y="781744"/>
            <a:ext cx="449580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Ames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California Department of Water Resources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Fresno, California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Web and mobile prototypes are being tested by water managers throughout the state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amount of water permitted for irrigation can be adjusted based on weather patterns or growing seasons to maximize efficiency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Technology can also be used to pinpoint fields with reduced productivity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Energy and Environment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Remote Sensing Technologies Mitigate Drought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5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Information from Landsat and other satellites, combined with evapotranspiration data, determine how much water is needed for crop irrigation at any given time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and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California Department of Water Resources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initiated the Satellite Irrigation Management Support project, using Landsat and MODIS data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track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coefficients for water needs </a:t>
            </a:r>
          </a:p>
          <a:p>
            <a:pPr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tabLst>
                <a:tab pos="228600" algn="l"/>
                <a:tab pos="2921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88" y="1103599"/>
            <a:ext cx="3463823" cy="2597867"/>
          </a:xfrm>
          <a:prstGeom prst="rect">
            <a:avLst/>
          </a:prstGeom>
        </p:spPr>
      </p:pic>
      <p:pic>
        <p:nvPicPr>
          <p:cNvPr id="1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9737" y="101600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9929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and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US Department of Agriculture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have teamed up to advance technologies that can make farming more efficient and productive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Ag 20/20 partnership led to new tools for monitoring plant health and better target applications of pesticides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Stennis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Genscape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Louisville, Kentucky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3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LandViewer, a subscription-based software, provides daily updates on corn vegetation for predictions of crop production on national, state, and county scales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data on vegetation vigor and nighttime surface temperature, gathered daily, allows for high-resolution information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Energy and Environment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Satellite Data Inform Forecasts of Crop Growth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57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MODIS data on how much solar radiation is reflected from a given location, researchers developed models to predict crop production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One of those researchers used what he had learned to help develop a software to predict corn yield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Genscape, a company that provides real-time data to energy markets, bought rights to the software and now offers it commercially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6724"/>
            <a:ext cx="3657600" cy="24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40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NASA’s Orbiting Carbon Observatory-2 (OCO-2) is making the first space-based measurements of CO</a:t>
            </a:r>
            <a:r>
              <a:rPr lang="en-US" sz="1400" baseline="-25000" dirty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in Earth’s atmosphere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OCO-2 can measure increasing CO</a:t>
            </a:r>
            <a:r>
              <a:rPr lang="en-US" sz="1400" baseline="-25000" dirty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concentrations but cannot directly detect small variations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Goddard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Aeroprobe Corporation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Christianburg, Virginia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Fast Response Atmospheric Turbulence (FRAT) probe was successfully tested by Virginia Tech for measuring gas contents, humidity, and other thermodynamic quantities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FRAT probes have been sold to research institutions and government; future uses could include environmental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research and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detecting leaks in natural gas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lines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Energy and Environment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Probes Measure Gases for Environmental Research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Aeroprobe, through an SBIR contract, worked to create an instrument that could be mounted on an aircraft to take CO</a:t>
            </a:r>
            <a:r>
              <a:rPr lang="en-US" sz="1400" baseline="-25000" dirty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measurements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tool measures concentration and speed of CO</a:t>
            </a:r>
            <a:r>
              <a:rPr lang="en-US" sz="1400" baseline="-25000" dirty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and other airborne gases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It is also capable of correcting for aircraft movement during tests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3324" r="6348" b="10770"/>
          <a:stretch/>
        </p:blipFill>
        <p:spPr>
          <a:xfrm>
            <a:off x="4953000" y="1371600"/>
            <a:ext cx="3820295" cy="205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43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IT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76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Landsat information led the way in providing tools for Earth science study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Terra and Aqua spacecraft track atmospherics, snow and ice cover, ocean life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It can be difficult to translate NASA data to outside systems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481473"/>
            <a:ext cx="4495800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Ames Research Center,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Jet Propulsion 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Laboratory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Amazon.com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Seattle, Washington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Three databases have been released by NASA and AWS so far, containing topographical, vegetative, and climate data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Users have the option of purchasing computing services from Amazon for performing analyses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datasets have been optimized for Amazon’s servers, increasing ease of use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Information Technology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Cloud Computing Technologies Facilitate Earth Research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Cloud computing technology devised by Amazon.com can help researchers and commercial enterprises who need supercomputing capabilities and large amounts of data storage 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Ames partnered with Amazon Web Services through a Space Act Agreement to provide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storage for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and share NASA data with scientists worldwide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14999"/>
          <a:stretch/>
        </p:blipFill>
        <p:spPr>
          <a:xfrm>
            <a:off x="4953000" y="1064858"/>
            <a:ext cx="3812742" cy="26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44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Many astronauts aboard the International Space Station suffer from insomnia early in their mission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NASA’s National Space Biomedical Research Institute funded research at the State University of New York at Stony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Brook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examining the relationship between the body’s vestibular system and sleep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Sleep Genius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Park City, Utah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92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Sleep Genius app is available on iOS and Android platforms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Within the first two years, the app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was downloaded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more than 400,000 times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Horowitz plans future research to examine whether app use results in deeper sleep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Health and Medicine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Audio App Brings a Better Night’s Sleep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Seth Horowitz, one of the researchers, developed an algorithm that produces low-frequency, semi-periodic rumbling sounds that stimulate the vestibular system, inducing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sleep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Horowitz combined his vestibular-inducing sound with pulses that synchronize the cortex, soothing sounds that lower heart and breathing rates, and classical music to help people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sleep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4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6250"/>
          <a:stretch/>
        </p:blipFill>
        <p:spPr>
          <a:xfrm>
            <a:off x="4861560" y="1087952"/>
            <a:ext cx="3992880" cy="26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96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Landing on Mars will require new and innovative tools and instruments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Given the almost infinite combinations of possible technologies, NASA worked with MIT to create an algorithm-based evaluation tool to find best options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NASA Headquarters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Ekotrope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Cambridge, Massachusetts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Ekotrope analyzes interior and exterior dimensions, building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materials, and orientation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combines with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local weather data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make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recommendations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typical client can switch designs to one that is 40 percent more energy-efficient and saves up to $3,000 in construction costs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Information Technology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prstClr val="white"/>
                </a:solidFill>
                <a:latin typeface="Times New Roman" pitchFamily="18" charset="0"/>
              </a:rPr>
              <a:t>Software Cuts Homebuilding Costs, Increases Energy Efficiency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MIT’s algorithm, NASA has decided to further develop technologies in support of a liquid hydrogen fuel source and hydrogen boil-off control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inventors created a similar algorithm for designing energy-efficient house construction plans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program can determine what are the best design features to maximize efficiency, reduce costs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r="456"/>
          <a:stretch/>
        </p:blipFill>
        <p:spPr>
          <a:xfrm>
            <a:off x="4823810" y="1195018"/>
            <a:ext cx="4068379" cy="23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92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has a trove of data and photos from space, but those treasures are not always easily accessible to the public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 the Internet grew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popularity, NASA wanted to find a way to use it to publicize more of its data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NASA Headquarters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Museums Teaching Planet Earth Inc. (MTPE)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Houston,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Discovery Dome, a portable planetarium, has been installed more than 200 times since 2005 in 33 different countries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dome provides an immersive experience and is targeted especially at a young audience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New shows include images and videos taken from the International Space Station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Information Technology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Portable Planetariums Teach Science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Responding to a call for proposals, Rice University and the Houston Museum of Natural Science created the world’s first Internet-accessible museum kiosk, with three informational programs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Funding and licenses from NASA led to the creation of the country’s first fully digital planetarium and first Earth science planetarium show focused on weather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86126"/>
            <a:ext cx="3200400" cy="30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63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35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At NASA, scheduling conflicts created logistical problems during major projects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Existing software was helpful, but time-consuming to use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Marshall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Vantage Systems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Lanham, Maryland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90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Schedule Test and Assessment (STAT) software helps create schedules based on relationships between tasks and identifies errors in logic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If a program falls too far behind a projected timeline, STAT recommends updates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Information Technology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Schedule Analysis Software Saves Time for Project Planners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Engineers created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 add-on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for Microsoft Project that greatly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expanded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scheduling capabilities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More than 200 companies, government agencies, and universities are now using the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software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Program can produce a summary report, find performance issues or scheduling errors, and create a simplified summary for executive-level managers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62" y="1444178"/>
            <a:ext cx="4165238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0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Noise management and mitigation are important for NASA, as astronauts and payloads are exposed to loud noises and vibration during launch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Element and energy analysis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predict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vibrations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and sound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vehicle designs,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but there were limits in existing methods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Langley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Comet Technology Corporation (CTC)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Ann Arbor, Michigan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Comet EnFlow software is marketed to automobile and aircraft manufacturers,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with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interest from the consumer product industry and ship builders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NASA’s Nondestructive Evaluation Sciences Branch, at Langley, uses it to rapidly locate leaks in the International Space Station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Information Technology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Sound Modeling Simplifies Vehicle Noise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awarded Phase I and II SBIR contracts to CTC for work on integrating finite element analysis and statistical energy analysis programs into a single model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New program provides a unified framework for analysis of both low- and high-frequency noise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2090"/>
            <a:ext cx="3310045" cy="303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87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IP-Di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52" b="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42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Until recently, astronauts had to fit everything needed for flight into a spacecraft, with space and weight capacity at a premium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advent of 3D printing technology will allow many parts and supplies to be manufactured in space, changing the way NASA prepares for missions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Marshall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Made In Space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Moffett Field, California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Made In Space’s 3D printer allows astronauts to create or replace what they need while in space without waiting for another supply delivery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printer will also serve a range of commercial interests, including the creation and deployment of nanosatellites from orbit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Custom 3D Printers Revolutionize Space Supply Chain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Through SBIR contracts, Made In Space developed a 3D printer capable of working in microgravity that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is being installed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on the International Space Station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 estimated 30 percent of small parts and tools used on ISS could be printed in space; NASA has already emailed specifications for a wrench that was printed on the ISS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116806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6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Light-producing spheres (known as integrating spheres) are a tool used to calibrate cameras, but they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are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expensive to build and operate, and their bulbs degrade quickly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Properly calibrated cameras improve the color accuracy of images obtained from satellites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953000" cy="15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Stennis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i="1" dirty="0">
                <a:solidFill>
                  <a:prstClr val="white"/>
                </a:solidFill>
                <a:latin typeface="Arial" charset="0"/>
              </a:rPr>
              <a:t>Innovative Imaging and Research Corporation (I2R)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Stennis Space Center, Mississippi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I2R’s integrating spheres improve the process of calibrating cameras and can even turn commercial off-the-shelf cameras into tools fit for science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and I2R are using the spheres to calibrate cell phone cameras, as well as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design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new lighting system for the ISS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Improved Calibration Shows Images’ True Colors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I2R has experimented with LEDs as a light source for integrating spheres; in addition to cost and durability benefits, LEDs can more accurately simulate sunlight in the calibration process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and I2R entered into a dual-use agreement for the creation of integrating spheres using LEDs and alternative building materials, ultimately cutting their cost by 75 percent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3481"/>
            <a:ext cx="3657600" cy="2438400"/>
          </a:xfrm>
          <a:prstGeom prst="rect">
            <a:avLst/>
          </a:prstGeom>
        </p:spPr>
      </p:pic>
      <p:pic>
        <p:nvPicPr>
          <p:cNvPr id="1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367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awarded two SBIR contracts to Potomac Photonics for research on using excimer lasers to micromachine diffractive lenses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SBIR contracts also funded the design of workstations that used AutoCAD software to automate micromachining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Marshall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Potomac Photonics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Baltimore, Maryland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Laser micromachining has caused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company revenues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to grow 50–75 percent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remains a customer, for example, contracting Potomac to create laser markings to align telescopes on ASTRO-H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Other clients include Johns Hopkins and other hospitals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Micromachined Parts Advance Medicine, Astrophysics, and More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Technology resulting from SBIRs made the manufacture of not only diffractive lenses but all sorts of micromachined parts fast and affordable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Though workstations were eventually discontinued, the technology put the company on course to be a leader in the field of micromachined components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886145"/>
            <a:ext cx="3733800" cy="278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00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Abbott Ball wanted to experiment with an overlooked titanium-nickel alloy (Nitinol 60) for ball bearings, as stainless steel bearings tend to corrode easily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Glenn has world-class facilities and personnel to test such metals for use in aerospace components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Glenn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Abbott Ball Company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West Hartford, Connecticut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Nitinol 60 ball bearings have all the strength of those made with stainless steel but are essentially corrosion-proof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Aerospace clients make up most of product’s niche market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 Navy has granted two SBIR contracts for additional uses; medical uses being explored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Metalworking Techniques Unlock a Unique Ability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engineers worked with Abbott Ball to manufacture Nitinol 60 bearings using powdered metallurgy, in which particles of materials are combined in powdered form and heated until they combine in a solid-state fashion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and Abbott Ball co-own patents on their innovations in this process as it applies to Nitinol 60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 t="9664" r="7197" b="15228"/>
          <a:stretch/>
        </p:blipFill>
        <p:spPr>
          <a:xfrm>
            <a:off x="5601483" y="1106942"/>
            <a:ext cx="2399517" cy="25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7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space shuttle windows required laborious inspections following each launch to ensure that even microscopic cracks and flaws were repaired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just a few widely available parts, a NASA engineer developed a new, low-cost sensor for the inspections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Kennedy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Juntura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Winter Park, Florida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Juntura’s position sensor has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resolution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of 10 nanometers—the thickness of a cell wall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sensor has applications in 3D printers, laser holders, military technology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and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robotics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Florida Institute of Technology is among the first purchasers, incorporating it in 3D printers used to produce human tissue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prstClr val="white"/>
                </a:solidFill>
                <a:latin typeface="Times New Roman" pitchFamily="18" charset="0"/>
              </a:rPr>
              <a:t>Low-Cost Sensors Deliver Nanometer-Accurate Measurements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Kennedy’s Technology Transfer Office approached a local business school with a selected patent portfolio, looking for ideas for commercialization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group of MBA students with engineering backgrounds took interest in the sensor, and after presenting their market research decided to execute a commercial license for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it with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agency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6158"/>
            <a:ext cx="3657600" cy="24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9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NASA’s spacesuits must create a tightly controlled microclimate for its astronauts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For the Apollo spacesuits, NASA adapted a design used by the British Royal Air Force, keeping astronauts cool by using a pump to cycle chilled liquid through tubes lining the suit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Ames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Vasper Systems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San Jose, California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Vasper’s exercise system uses compression and cooling cuffs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arms and thighs in addition to a cooling vest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keep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users comfortable while building muscle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30-minute session on an elliptical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machine produces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results similar to workouts longer than an hour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Health and Medicine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Liquid Cooling Technology Increases Exercise Efficiency 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 engineer took the concept of chilled water tubing and combined it with compression to help athletes more efficiently perform anaerobic exercise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Adding compression to arm and leg muscles can trigger buildup of lactic acid, putting muscles in an anaerobic state faster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chilled cuffs at the same time reduces post-workout aches and fatigue</a:t>
            </a:r>
          </a:p>
        </p:txBody>
      </p:sp>
      <p:pic>
        <p:nvPicPr>
          <p:cNvPr id="14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14998" r="10997" b="1000"/>
          <a:stretch/>
        </p:blipFill>
        <p:spPr>
          <a:xfrm>
            <a:off x="5105400" y="1025525"/>
            <a:ext cx="3644171" cy="2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wanted to protect its investment in the technologically advanced Solar Dynamics Observatory from single-event upsets, which trip electrical fuses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agency also wanted an alternative to electrical fuses to protect electronics without deactivation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Goddard Space Flight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Micropac Industries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Garland, Texas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31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Micropac’s specially designed solid-state power controller (SSPC)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is the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first high-reliability spaceflight SSPC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It is immune to single-event upsets and is Underwriters Laboratories-certified for industrial sector, in any application where power control is required and remote control would be beneficial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Electrical Monitoring Devices Save on Time and Cost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solution: a solid-state power controller which, unlike electrical fuses, can be switched back on remotely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worked with Micropac to develop power controllers with silicon components and comparators resistant to up to 100 kilorads of radiation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" b="4832"/>
          <a:stretch/>
        </p:blipFill>
        <p:spPr>
          <a:xfrm>
            <a:off x="5756878" y="916781"/>
            <a:ext cx="220224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01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While much other NASA technology from early space missions is outdated, tungsten disulfide, invented for use on probes, remains useful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dry lubricant, it can withstand loads in excess of 300,000 pounds per square inch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Jet Propulsion 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Laboratory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Applied Tungstenite Corporation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Temecula, California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Impinged tungsten disulfide is used on government and commercial spacecraft parts, ranging from bearings and fasteners to gears and hydraulic connections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company is currently in talks with Langley Research Center to engage in an SBIR contract to automate the impinging process, which is helpful for tiny parts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Dry Lubricant Smooths the Way for Space Travel, Industry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Impinging, or blasting the powder onto a surface at 700 mph, helps bond tungsten disulfide to a surface but is costly and labor-intensive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Most industries now use other lubricants, but impinging is still popular in aerospace applications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Applied Tungsteninte is the only company certified as using the original impinging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process,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invented by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NASA, in a certified facility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37389"/>
            <a:ext cx="3505200" cy="233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3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has long been interested in alternatives to bulky alkaline batteries for its spacecraft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Improvements in proton exchange membrane (PEM) fuel cells have reinvigorated interest in them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Traditional liquid-pumping cooling systems for PEM cells, however, are also bulky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Glenn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Thermacore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Lancaster, Pennsylvania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3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Thin Titanium-Vapor Chamber Therma-Base now provides passive thermal management to heat-generating electronics, including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processors and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amplifiers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Titanium and water don’t react, so there is no risk of producing gases that could damage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chamber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Industrial Productivity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Compact Vapor Chamber Cools Critical Components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 needed a compact, passive thermal management system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Using Phase I and II SBIR contracts, Thermacore developed a water-based titanium vapor chamber, stronger and lighter than copper alternatives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Proprietary manufacturing technique reduces production costs by 90 percent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35069"/>
            <a:ext cx="3810000" cy="25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97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52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r="5472" b="-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73005"/>
            <a:ext cx="5553940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91440"/>
            <a:r>
              <a:rPr lang="en-US" sz="2800" dirty="0">
                <a:solidFill>
                  <a:prstClr val="white"/>
                </a:solidFill>
              </a:rPr>
              <a:t>Visit the </a:t>
            </a:r>
            <a:r>
              <a:rPr lang="en-US" sz="2800" i="1" dirty="0">
                <a:solidFill>
                  <a:prstClr val="white"/>
                </a:solidFill>
              </a:rPr>
              <a:t>Spinoff</a:t>
            </a:r>
            <a:r>
              <a:rPr lang="en-US" sz="2800" dirty="0">
                <a:solidFill>
                  <a:prstClr val="white"/>
                </a:solidFill>
              </a:rPr>
              <a:t> website for more examples of NASA technology transfer: http://spinoff.nasa.gov</a:t>
            </a:r>
          </a:p>
        </p:txBody>
      </p:sp>
    </p:spTree>
    <p:extLst>
      <p:ext uri="{BB962C8B-B14F-4D97-AF65-F5344CB8AC3E}">
        <p14:creationId xmlns:p14="http://schemas.microsoft.com/office/powerpoint/2010/main" val="5372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pinoff\tto\Image Collections\NASA logos\2000px-NASA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94" y="2133600"/>
            <a:ext cx="3049899" cy="25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NASA-sponsored research led to the development of algae-based food ingredients, boosting the nutritional profile of infant formula and, later, dietary supplements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ome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algae contain omega-3 fatty acids, important for neurological health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Ames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DSM Nutritional Products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Columbia, Maryland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DHAgold is used in chicken, animal, and aquaculture feed, resulting in DHA-enriched eggs and meat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DHA consumption is found to increase trainability in puppies, memory in older dogs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algal source increases availability of omega-3 fatty acids without depleting fish populations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Health and Medicine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Algae-Derived Dietary Ingredients Nourish Animals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Scientists at Martek, now part of DSM, built on their NASA work to develop and commercialize algae that create DHA-rich oils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resulting oils can be added to human nutritional supplements or animal feed, both for pets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and for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animals raised for human consumption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Beneficial fatty acids are bioavailable when digested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4831" r="8621" b="4831"/>
          <a:stretch/>
        </p:blipFill>
        <p:spPr>
          <a:xfrm>
            <a:off x="5074920" y="1150620"/>
            <a:ext cx="3566160" cy="2651760"/>
          </a:xfrm>
          <a:prstGeom prst="rect">
            <a:avLst/>
          </a:prstGeom>
        </p:spPr>
      </p:pic>
      <p:pic>
        <p:nvPicPr>
          <p:cNvPr id="1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48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Astronauts spend a surprising amount of time exercising while in space, partly to maintain bone density, as lack of gravity can cause loss of bone density 10 times faster than on Earth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Studies show that vibration can stimulate bone growth in animals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NASA Headquarters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VibeTech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Sheboygan, Wisconsin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VibeTech One rehabilitation chair uses vibration to mimic natural response to exercise, with or without individual exertion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Bodyweight loading simulates forces of standing and walking on the legs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Use of the chair helps mitigate muscle atrophy for athletes recovering from injury, surgery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Health and Medicine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Space Grant Research Launches Rehabilitation Chair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Through a grant from the National Space Grant College and Fellowship Program (implemented by NASA), engineering student Jeff Leismer developed a vibration-based system with astronauts in mind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Vibrations also simulate load-bearing exercise, eliciting muscle contractions and building muscle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61" y="1178052"/>
            <a:ext cx="3361678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80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NASA contract with Stanford University in the 1960s sought to develop a way to measure pilots’ ability to adapt vision to various distances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 NASA engineer working with the optometer built at Stanford found subjects could control their normally involuntary focus with the help of biofeedback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Ames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Zone-Trac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Seattle, Washington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Zone-Trac,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released in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2014,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is the smaller, home version of the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Accommotrac optometer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Many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users report achieving a wider field of vision, intensified color perception, increased hand-eye coordination, and visual acuity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Device is used by pilots and professional sports teams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2015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Health and Medicine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Vision Trainer Teaches Focusing Technique at Home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After reading the NASA and Stanford research, optometrist Joseph Trachtman thought biofeedback could correct nearsightedness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Instead, the optometer he designed in the 1980s won acclaim as a way to gain control over visual focus and achieve other benefits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Technological advances allowed Trachtman to miniaturize components of the system</a:t>
            </a:r>
          </a:p>
        </p:txBody>
      </p:sp>
      <p:pic>
        <p:nvPicPr>
          <p:cNvPr id="14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06" y="1175460"/>
            <a:ext cx="3662387" cy="24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31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coleman\Desktop\T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99394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</TotalTime>
  <Words>7113</Words>
  <Application>Microsoft Office PowerPoint</Application>
  <PresentationFormat>On-screen Show (4:3)</PresentationFormat>
  <Paragraphs>876</Paragraphs>
  <Slides>55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47</vt:i4>
      </vt:variant>
      <vt:variant>
        <vt:lpstr>Slide Titles</vt:lpstr>
      </vt:variant>
      <vt:variant>
        <vt:i4>55</vt:i4>
      </vt:variant>
    </vt:vector>
  </HeadingPairs>
  <TitlesOfParts>
    <vt:vector size="111" baseType="lpstr">
      <vt:lpstr>Arial</vt:lpstr>
      <vt:lpstr>Calibri</vt:lpstr>
      <vt:lpstr>Calibri Light</vt:lpstr>
      <vt:lpstr>Consolas</vt:lpstr>
      <vt:lpstr>Corbel</vt:lpstr>
      <vt:lpstr>Times New Roman</vt:lpstr>
      <vt:lpstr>Wingdings</vt:lpstr>
      <vt:lpstr>Wingdings 2</vt:lpstr>
      <vt:lpstr>Wingdings 3</vt:lpstr>
      <vt:lpstr>Office Theme</vt:lpstr>
      <vt:lpstr>Metro</vt:lpstr>
      <vt:lpstr>1_Metro</vt:lpstr>
      <vt:lpstr>2_Metro</vt:lpstr>
      <vt:lpstr>3_Metro</vt:lpstr>
      <vt:lpstr>4_Metro</vt:lpstr>
      <vt:lpstr>5_Metro</vt:lpstr>
      <vt:lpstr>6_Metro</vt:lpstr>
      <vt:lpstr>7_Metro</vt:lpstr>
      <vt:lpstr>8_Metro</vt:lpstr>
      <vt:lpstr>9_Metro</vt:lpstr>
      <vt:lpstr>10_Metro</vt:lpstr>
      <vt:lpstr>11_Metro</vt:lpstr>
      <vt:lpstr>12_Metro</vt:lpstr>
      <vt:lpstr>13_Metro</vt:lpstr>
      <vt:lpstr>14_Metro</vt:lpstr>
      <vt:lpstr>15_Metro</vt:lpstr>
      <vt:lpstr>16_Metro</vt:lpstr>
      <vt:lpstr>17_Metro</vt:lpstr>
      <vt:lpstr>18_Metro</vt:lpstr>
      <vt:lpstr>19_Metro</vt:lpstr>
      <vt:lpstr>20_Metro</vt:lpstr>
      <vt:lpstr>21_Metro</vt:lpstr>
      <vt:lpstr>22_Metro</vt:lpstr>
      <vt:lpstr>23_Metro</vt:lpstr>
      <vt:lpstr>24_Metro</vt:lpstr>
      <vt:lpstr>25_Metro</vt:lpstr>
      <vt:lpstr>26_Metro</vt:lpstr>
      <vt:lpstr>27_Metro</vt:lpstr>
      <vt:lpstr>28_Metro</vt:lpstr>
      <vt:lpstr>29_Metro</vt:lpstr>
      <vt:lpstr>30_Metro</vt:lpstr>
      <vt:lpstr>31_Metro</vt:lpstr>
      <vt:lpstr>32_Metro</vt:lpstr>
      <vt:lpstr>33_Metro</vt:lpstr>
      <vt:lpstr>34_Metro</vt:lpstr>
      <vt:lpstr>35_Metro</vt:lpstr>
      <vt:lpstr>36_Metro</vt:lpstr>
      <vt:lpstr>37_Metro</vt:lpstr>
      <vt:lpstr>38_Metro</vt:lpstr>
      <vt:lpstr>39_Metro</vt:lpstr>
      <vt:lpstr>40_Metro</vt:lpstr>
      <vt:lpstr>41_Metro</vt:lpstr>
      <vt:lpstr>42_Metro</vt:lpstr>
      <vt:lpstr>43_Metro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Coleman, Daniel Peter. (GSFC-B7)[TRAX INTERNATIONAL CORP]</dc:creator>
  <cp:lastModifiedBy>Reiny, Samson K. (GSFC-B7)[TRAX INTERNATIONAL CORP]</cp:lastModifiedBy>
  <cp:revision>84</cp:revision>
  <dcterms:created xsi:type="dcterms:W3CDTF">2015-01-12T22:41:29Z</dcterms:created>
  <dcterms:modified xsi:type="dcterms:W3CDTF">2015-01-14T18:04:31Z</dcterms:modified>
</cp:coreProperties>
</file>