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4" r:id="rId1"/>
  </p:sldMasterIdLst>
  <p:notesMasterIdLst>
    <p:notesMasterId r:id="rId4"/>
  </p:notesMasterIdLst>
  <p:handoutMasterIdLst>
    <p:handoutMasterId r:id="rId5"/>
  </p:handoutMasterIdLst>
  <p:sldIdLst>
    <p:sldId id="417" r:id="rId2"/>
    <p:sldId id="416" r:id="rId3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" lastIdx="1" clrIdx="4"/>
  <p:cmAuthor id="1" name="Unknown User1" initials="Unknown User1" lastIdx="1" clrIdx="6"/>
  <p:cmAuthor id="8" name="Unknown User2" initials="Unknown User2" lastIdx="1" clrIdx="5"/>
  <p:cmAuthor id="2" name="Unknown User3" initials="Unknown User3" lastIdx="14" clrIdx="0"/>
  <p:cmAuthor id="9" name="Dicicco, Michael A. (GSFC-279.0)[TRAX INTERNATIONAL CORP]" initials="DMA(IC" lastIdx="1" clrIdx="8">
    <p:extLst>
      <p:ext uri="{19B8F6BF-5375-455C-9EA6-DF929625EA0E}">
        <p15:presenceInfo xmlns:p15="http://schemas.microsoft.com/office/powerpoint/2012/main" userId="S-1-5-21-330711430-3775241029-4075259233-607244" providerId="AD"/>
      </p:ext>
    </p:extLst>
  </p:cmAuthor>
  <p:cmAuthor id="3" name="Unknown User4" initials="Unknown User4" lastIdx="1" clrIdx="7"/>
  <p:cmAuthor id="4" name="Unknown User5" initials="Unknown User5" lastIdx="1" clrIdx="1"/>
  <p:cmAuthor id="5" name="Unknown User6" initials="Unknown User6" lastIdx="1" clrIdx="2"/>
  <p:cmAuthor id="6" name="Unknown User7" initials="Unknown User7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2B"/>
    <a:srgbClr val="E7AF26"/>
    <a:srgbClr val="CC562A"/>
    <a:srgbClr val="CC5532"/>
    <a:srgbClr val="E05329"/>
    <a:srgbClr val="00A1A7"/>
    <a:srgbClr val="00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6"/>
    <p:restoredTop sz="97013"/>
  </p:normalViewPr>
  <p:slideViewPr>
    <p:cSldViewPr snapToGrid="0">
      <p:cViewPr varScale="1">
        <p:scale>
          <a:sx n="156" d="100"/>
          <a:sy n="156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1575DC-8472-8D40-B8ED-FD543FBD9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852C2-0087-B948-9CA3-41351930B9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7246967-728E-4146-B2FF-C63724BCB98E}" type="datetimeFigureOut">
              <a:rPr lang="en-US"/>
              <a:pPr>
                <a:defRPr/>
              </a:pPr>
              <a:t>12/17/20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52906-D766-E645-9CB9-233BA730E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3C9AA-B512-4047-8A38-EA1657A4C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20CC3D8-57C4-D34A-B011-03FF12EEB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C36FFE-65E5-F145-ABB4-6B4312DEA0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C514D-2876-1A44-8D92-0AB07A72CF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BCF63FD-FB91-384E-B5E8-25968CDEE1D4}" type="datetimeFigureOut">
              <a:rPr lang="en-US"/>
              <a:pPr>
                <a:defRPr/>
              </a:pPr>
              <a:t>12/17/20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F3AF8E-C436-FB41-969A-0BD0F87A2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B1CFC9-73DE-2646-AB06-5D0D174ED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30010-1886-DF46-9901-7F3B7576D5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DAFBE-16C6-3942-A14F-CC32E884D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2D9C25B0-79D3-DD45-BE22-10A751CD6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" y="84535"/>
            <a:ext cx="6765359" cy="510778"/>
          </a:xfrm>
          <a:prstGeom prst="rect">
            <a:avLst/>
          </a:prstGeom>
        </p:spPr>
        <p:txBody>
          <a:bodyPr vert="horz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905" y="2104464"/>
            <a:ext cx="4437095" cy="271899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defRPr>
            </a:lvl1pPr>
            <a:lvl2pPr marL="274320" indent="0">
              <a:spcBef>
                <a:spcPts val="6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76BAA-B405-D545-847F-2A600107A0E7}"/>
              </a:ext>
            </a:extLst>
          </p:cNvPr>
          <p:cNvSpPr txBox="1"/>
          <p:nvPr userDrawn="1"/>
        </p:nvSpPr>
        <p:spPr>
          <a:xfrm>
            <a:off x="1801906" y="4955241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BD3F6B-B16F-7444-8503-A677C8836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938" y="622940"/>
            <a:ext cx="6900862" cy="415925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7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" y="84535"/>
            <a:ext cx="6901837" cy="51077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05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277" y="655412"/>
            <a:ext cx="8739271" cy="4238663"/>
          </a:xfrm>
          <a:prstGeom prst="rect">
            <a:avLst/>
          </a:prstGeom>
        </p:spPr>
        <p:txBody>
          <a:bodyPr vert="horz"/>
          <a:lstStyle>
            <a:lvl1pPr marL="256032" indent="-25603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800" b="1" baseline="0">
                <a:solidFill>
                  <a:schemeClr val="accent2"/>
                </a:solidFill>
              </a:defRPr>
            </a:lvl1pPr>
            <a:lvl2pPr marL="452438" indent="-168275">
              <a:buClr>
                <a:schemeClr val="accent2"/>
              </a:buClr>
              <a:buFont typeface="Wingdings" charset="2"/>
              <a:buChar char="§"/>
              <a:defRPr sz="1600"/>
            </a:lvl2pPr>
            <a:lvl3pPr marL="630238" indent="-177800">
              <a:buFont typeface="Arial"/>
              <a:buChar char="•"/>
              <a:defRPr sz="1400"/>
            </a:lvl3pPr>
            <a:lvl4pPr marL="798513" indent="-168275">
              <a:defRPr sz="1200"/>
            </a:lvl4pPr>
            <a:lvl5pPr marL="914400" indent="-115888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9338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ics Quad Char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8742F2-CB68-CC4D-9DAC-411BF9C1CF7E}"/>
              </a:ext>
            </a:extLst>
          </p:cNvPr>
          <p:cNvCxnSpPr/>
          <p:nvPr/>
        </p:nvCxnSpPr>
        <p:spPr>
          <a:xfrm>
            <a:off x="4584700" y="663575"/>
            <a:ext cx="14288" cy="4127500"/>
          </a:xfrm>
          <a:prstGeom prst="line">
            <a:avLst/>
          </a:prstGeom>
          <a:ln w="12700">
            <a:solidFill>
              <a:srgbClr val="6A6A6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37CCDA-1B8C-FC4B-A495-B87E6A1EA6B7}"/>
              </a:ext>
            </a:extLst>
          </p:cNvPr>
          <p:cNvCxnSpPr/>
          <p:nvPr/>
        </p:nvCxnSpPr>
        <p:spPr>
          <a:xfrm flipV="1">
            <a:off x="177800" y="2657475"/>
            <a:ext cx="8763000" cy="19050"/>
          </a:xfrm>
          <a:prstGeom prst="line">
            <a:avLst/>
          </a:prstGeom>
          <a:ln w="12700">
            <a:solidFill>
              <a:srgbClr val="6A6A6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054" y="82154"/>
            <a:ext cx="6915485" cy="439340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solidFill>
                  <a:srgbClr val="00599B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8270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trics Quad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011F5-E8E4-A541-B8FE-EDA8F028294A}"/>
              </a:ext>
            </a:extLst>
          </p:cNvPr>
          <p:cNvCxnSpPr/>
          <p:nvPr/>
        </p:nvCxnSpPr>
        <p:spPr>
          <a:xfrm>
            <a:off x="4559300" y="671513"/>
            <a:ext cx="1588" cy="4200525"/>
          </a:xfrm>
          <a:prstGeom prst="line">
            <a:avLst/>
          </a:prstGeom>
          <a:ln>
            <a:solidFill>
              <a:srgbClr val="6A6A6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D5F138-A3D7-4642-9987-DEB69E74158C}"/>
              </a:ext>
            </a:extLst>
          </p:cNvPr>
          <p:cNvCxnSpPr/>
          <p:nvPr/>
        </p:nvCxnSpPr>
        <p:spPr>
          <a:xfrm flipV="1">
            <a:off x="177800" y="2752725"/>
            <a:ext cx="8763000" cy="20638"/>
          </a:xfrm>
          <a:prstGeom prst="line">
            <a:avLst/>
          </a:prstGeom>
          <a:ln>
            <a:solidFill>
              <a:srgbClr val="6A6A6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7">
            <a:extLst>
              <a:ext uri="{FF2B5EF4-FFF2-40B4-BE49-F238E27FC236}">
                <a16:creationId xmlns:a16="http://schemas.microsoft.com/office/drawing/2014/main" id="{FD7D1980-902F-0C4E-9380-2B1FF419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62088"/>
            <a:ext cx="4381500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>
              <a:solidFill>
                <a:srgbClr val="00599B"/>
              </a:solidFill>
              <a:cs typeface="ＭＳ Ｐゴシック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DB6768B-29E2-394D-809A-A04EB07A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549650"/>
            <a:ext cx="4381500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 dirty="0">
              <a:solidFill>
                <a:srgbClr val="00599B"/>
              </a:solidFill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055" y="82154"/>
            <a:ext cx="6779008" cy="439340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solidFill>
                  <a:srgbClr val="00599B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1364" y="678657"/>
            <a:ext cx="4410075" cy="2080022"/>
          </a:xfrm>
          <a:prstGeom prst="rect">
            <a:avLst/>
          </a:prstGeom>
        </p:spPr>
        <p:txBody>
          <a:bodyPr vert="horz"/>
          <a:lstStyle>
            <a:lvl1pPr marL="274320" indent="-27432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2000" baseline="0"/>
            </a:lvl1pPr>
            <a:lvl2pPr marL="457200" indent="-182880">
              <a:spcBef>
                <a:spcPts val="0"/>
              </a:spcBef>
              <a:buFont typeface="Arial"/>
              <a:buChar char="•"/>
              <a:defRPr sz="1600" baseline="0"/>
            </a:lvl2pPr>
            <a:lvl3pPr marL="640080" indent="-18288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626" y="669131"/>
            <a:ext cx="4379913" cy="209192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26" y="2767251"/>
            <a:ext cx="4379913" cy="209192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64298" y="2767251"/>
            <a:ext cx="4379913" cy="209192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995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7231" y="85725"/>
            <a:ext cx="6830423" cy="628650"/>
          </a:xfrm>
          <a:prstGeom prst="rect">
            <a:avLst/>
          </a:prstGeom>
        </p:spPr>
        <p:txBody>
          <a:bodyPr vert="horz"/>
          <a:lstStyle>
            <a:lvl1pPr algn="l">
              <a:defRPr sz="2400" b="1" i="0" baseline="0">
                <a:solidFill>
                  <a:srgbClr val="00599B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2448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5 leve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7231" y="85725"/>
            <a:ext cx="6939605" cy="628650"/>
          </a:xfrm>
          <a:prstGeom prst="rect">
            <a:avLst/>
          </a:prstGeom>
        </p:spPr>
        <p:txBody>
          <a:bodyPr vert="horz"/>
          <a:lstStyle>
            <a:lvl1pPr algn="l">
              <a:defRPr sz="2400" b="1" i="0" baseline="0">
                <a:solidFill>
                  <a:schemeClr val="accent2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275" y="852488"/>
            <a:ext cx="4351338" cy="3969544"/>
          </a:xfrm>
          <a:prstGeom prst="rect">
            <a:avLst/>
          </a:prstGeom>
        </p:spPr>
        <p:txBody>
          <a:bodyPr vert="horz"/>
          <a:lstStyle>
            <a:lvl1pPr marL="256032" indent="-25603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800" baseline="0"/>
            </a:lvl1pPr>
            <a:lvl2pPr marL="452438" indent="-168275">
              <a:buClr>
                <a:schemeClr val="accent2"/>
              </a:buClr>
              <a:buFont typeface="Wingdings" charset="2"/>
              <a:buChar char="§"/>
              <a:defRPr sz="1600"/>
            </a:lvl2pPr>
            <a:lvl3pPr marL="630238" indent="-177800">
              <a:buFont typeface="Arial"/>
              <a:buChar char="•"/>
              <a:defRPr sz="1400"/>
            </a:lvl3pPr>
            <a:lvl4pPr marL="798513" indent="-168275">
              <a:defRPr sz="1200"/>
            </a:lvl4pPr>
            <a:lvl5pPr marL="914400" indent="-115888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965" y="852488"/>
            <a:ext cx="4351338" cy="3969544"/>
          </a:xfrm>
          <a:prstGeom prst="rect">
            <a:avLst/>
          </a:prstGeom>
        </p:spPr>
        <p:txBody>
          <a:bodyPr vert="horz"/>
          <a:lstStyle>
            <a:lvl1pPr marL="256032" indent="-25603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800" baseline="0"/>
            </a:lvl1pPr>
            <a:lvl2pPr marL="452438" indent="-168275">
              <a:buClr>
                <a:schemeClr val="accent2"/>
              </a:buClr>
              <a:buFont typeface="Wingdings" charset="2"/>
              <a:buChar char="§"/>
              <a:defRPr sz="1600"/>
            </a:lvl2pPr>
            <a:lvl3pPr marL="630238" indent="-177800">
              <a:buFont typeface="Arial"/>
              <a:buChar char="•"/>
              <a:defRPr sz="1400"/>
            </a:lvl3pPr>
            <a:lvl4pPr marL="798513" indent="-168275">
              <a:defRPr sz="1200"/>
            </a:lvl4pPr>
            <a:lvl5pPr marL="914400" indent="-115888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0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231" y="85725"/>
            <a:ext cx="6898662" cy="628650"/>
          </a:xfrm>
          <a:prstGeom prst="rect">
            <a:avLst/>
          </a:prstGeom>
        </p:spPr>
        <p:txBody>
          <a:bodyPr vert="horz"/>
          <a:lstStyle>
            <a:lvl1pPr algn="l">
              <a:defRPr sz="2400" b="1" i="0" baseline="0">
                <a:solidFill>
                  <a:srgbClr val="00599B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1388" y="824664"/>
            <a:ext cx="4358956" cy="2727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82880" indent="-18288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400"/>
            </a:lvl2pPr>
            <a:lvl3pPr marL="365760" indent="-182880">
              <a:spcBef>
                <a:spcPts val="0"/>
              </a:spcBef>
              <a:spcAft>
                <a:spcPts val="300"/>
              </a:spcAft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20673" y="824664"/>
            <a:ext cx="4358956" cy="2727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82880" indent="-18288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400"/>
            </a:lvl2pPr>
            <a:lvl3pPr marL="365760" indent="-182880">
              <a:spcBef>
                <a:spcPts val="0"/>
              </a:spcBef>
              <a:spcAft>
                <a:spcPts val="300"/>
              </a:spcAft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5100" y="1103709"/>
            <a:ext cx="4362450" cy="3700463"/>
          </a:xfrm>
          <a:prstGeom prst="rect">
            <a:avLst/>
          </a:prstGeom>
        </p:spPr>
        <p:txBody>
          <a:bodyPr vert="horz"/>
          <a:lstStyle>
            <a:lvl1pPr marL="0" indent="-18288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400" baseline="0"/>
            </a:lvl1pPr>
            <a:lvl2pPr marL="365760" indent="-18288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14384" y="1103709"/>
            <a:ext cx="4362450" cy="3700463"/>
          </a:xfrm>
          <a:prstGeom prst="rect">
            <a:avLst/>
          </a:prstGeom>
        </p:spPr>
        <p:txBody>
          <a:bodyPr vert="horz"/>
          <a:lstStyle>
            <a:lvl1pPr marL="0" indent="-18288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Wingdings" charset="2"/>
              <a:buChar char="§"/>
              <a:defRPr sz="1400" baseline="0"/>
            </a:lvl1pPr>
            <a:lvl2pPr marL="365760" indent="-18288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4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5343B2D-9D59-9343-8489-23A5234102B2}"/>
              </a:ext>
            </a:extLst>
          </p:cNvPr>
          <p:cNvSpPr/>
          <p:nvPr/>
        </p:nvSpPr>
        <p:spPr>
          <a:xfrm>
            <a:off x="261938" y="193675"/>
            <a:ext cx="461962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4E11DBAD-F3B4-6C41-BFBE-84D010471FFA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4552950"/>
            <a:ext cx="2768600" cy="261938"/>
            <a:chOff x="5985406" y="4524375"/>
            <a:chExt cx="3070225" cy="289734"/>
          </a:xfrm>
        </p:grpSpPr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73004D5C-E69D-CF41-BAC6-9A848E14EE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21965" y="4524375"/>
              <a:ext cx="2133666" cy="272174"/>
            </a:xfrm>
            <a:prstGeom prst="rect">
              <a:avLst/>
            </a:prstGeom>
            <a:noFill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fld id="{A5EE3325-FF86-5647-8EAD-82C810DDA43A}" type="slidenum">
                <a:rPr lang="en-US" sz="1050" b="1">
                  <a:solidFill>
                    <a:srgbClr val="898989"/>
                  </a:solidFill>
                  <a:cs typeface="MS PGothic" charset="0"/>
                </a:rPr>
                <a:pPr eaLnBrk="1" hangingPunct="1">
                  <a:defRPr/>
                </a:pPr>
                <a:t>‹#›</a:t>
              </a:fld>
              <a:endParaRPr lang="en-US" sz="1050" b="1" dirty="0">
                <a:solidFill>
                  <a:srgbClr val="898989"/>
                </a:solidFill>
                <a:cs typeface="MS PGothic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23A206A9-9839-9B4D-934F-3EF840BF0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7408" y="4575298"/>
              <a:ext cx="786921" cy="238811"/>
            </a:xfrm>
            <a:prstGeom prst="rect">
              <a:avLst/>
            </a:prstGeom>
            <a:solidFill>
              <a:srgbClr val="3DA238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/>
                  <a:ea typeface="MS PGothic" pitchFamily="34" charset="-128"/>
                  <a:cs typeface="Arial"/>
                </a:rPr>
                <a:t>On Track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B0E71A41-767E-2447-A3DB-84C9FA0CB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9048" y="4575298"/>
              <a:ext cx="737628" cy="238811"/>
            </a:xfrm>
            <a:prstGeom prst="rect">
              <a:avLst/>
            </a:prstGeom>
            <a:solidFill>
              <a:srgbClr val="FED656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latin typeface="Arial"/>
                  <a:ea typeface="MS PGothic" pitchFamily="34" charset="-128"/>
                  <a:cs typeface="Arial"/>
                </a:rPr>
                <a:t>Concerns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D0C21132-E106-5D49-B30A-51A74113E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6113" y="4575298"/>
              <a:ext cx="802765" cy="238811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dirty="0">
                  <a:solidFill>
                    <a:schemeClr val="bg1"/>
                  </a:solidFill>
                  <a:latin typeface="Arial"/>
                  <a:ea typeface="MS PGothic" pitchFamily="34" charset="-128"/>
                  <a:cs typeface="Arial"/>
                </a:rPr>
                <a:t>Need Help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9F008EDD-9CB0-CA4C-99BC-F4F106F00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5406" y="4573542"/>
              <a:ext cx="660169" cy="238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latin typeface="Arial"/>
                  <a:ea typeface="MS PGothic" pitchFamily="34" charset="-128"/>
                  <a:cs typeface="Arial"/>
                </a:rPr>
                <a:t>Legend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17467" y="84379"/>
            <a:ext cx="6394546" cy="706019"/>
          </a:xfrm>
          <a:prstGeom prst="rect">
            <a:avLst/>
          </a:prstGeom>
        </p:spPr>
        <p:txBody>
          <a:bodyPr vert="horz"/>
          <a:lstStyle>
            <a:lvl1pPr algn="l"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17475" y="4547506"/>
            <a:ext cx="5457640" cy="23693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0" indent="0">
              <a:spcBef>
                <a:spcPts val="0"/>
              </a:spcBef>
              <a:buNone/>
              <a:defRPr sz="1600" baseline="0"/>
            </a:lvl2pPr>
            <a:lvl3pPr marL="0" indent="0">
              <a:spcBef>
                <a:spcPts val="0"/>
              </a:spcBef>
              <a:buNone/>
              <a:defRPr sz="1600" baseline="0"/>
            </a:lvl3pPr>
            <a:lvl4pPr marL="0" indent="0">
              <a:spcBef>
                <a:spcPts val="0"/>
              </a:spcBef>
              <a:buNone/>
              <a:defRPr sz="1600" baseline="0"/>
            </a:lvl4pPr>
            <a:lvl5pPr marL="0" indent="0">
              <a:spcBef>
                <a:spcPts val="0"/>
              </a:spcBef>
              <a:buNone/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198439" y="2621395"/>
            <a:ext cx="4313893" cy="215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98439" y="797399"/>
            <a:ext cx="4313893" cy="215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198439" y="1013222"/>
            <a:ext cx="4313893" cy="1594247"/>
          </a:xfrm>
          <a:prstGeom prst="rect">
            <a:avLst/>
          </a:prstGeom>
        </p:spPr>
        <p:txBody>
          <a:bodyPr vert="horz"/>
          <a:lstStyle>
            <a:lvl1pPr marL="0" indent="-182880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50000"/>
              <a:buFont typeface="Wingdings" charset="2"/>
              <a:buChar char="§"/>
              <a:defRPr sz="1200"/>
            </a:lvl1pPr>
            <a:lvl2pPr marL="365760" indent="-182880">
              <a:spcBef>
                <a:spcPts val="0"/>
              </a:spcBef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25425" y="2836793"/>
            <a:ext cx="4286906" cy="1696641"/>
          </a:xfrm>
          <a:prstGeom prst="rect">
            <a:avLst/>
          </a:prstGeom>
        </p:spPr>
        <p:txBody>
          <a:bodyPr vert="horz"/>
          <a:lstStyle>
            <a:lvl1pPr marL="0" indent="-182880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50000"/>
              <a:buFont typeface="Wingdings" charset="2"/>
              <a:buChar char="§"/>
              <a:defRPr sz="1200"/>
            </a:lvl1pPr>
            <a:lvl2pPr marL="365760" indent="-18288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746795" y="797399"/>
            <a:ext cx="4205814" cy="2155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4746797" y="1013222"/>
            <a:ext cx="4259853" cy="1594247"/>
          </a:xfrm>
          <a:prstGeom prst="rect">
            <a:avLst/>
          </a:prstGeom>
        </p:spPr>
        <p:txBody>
          <a:bodyPr vert="horz"/>
          <a:lstStyle>
            <a:lvl1pPr marL="0" indent="-182880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SzPct val="150000"/>
              <a:buFont typeface="Wingdings" charset="2"/>
              <a:buChar char="§"/>
              <a:defRPr sz="1200"/>
            </a:lvl1pPr>
            <a:lvl2pPr marL="365760" indent="-182880">
              <a:spcBef>
                <a:spcPts val="0"/>
              </a:spcBef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699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7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9" r:id="rId3"/>
    <p:sldLayoutId id="2147484000" r:id="rId4"/>
    <p:sldLayoutId id="2147483994" r:id="rId5"/>
    <p:sldLayoutId id="2147483995" r:id="rId6"/>
    <p:sldLayoutId id="2147483996" r:id="rId7"/>
    <p:sldLayoutId id="2147484001" r:id="rId8"/>
    <p:sldLayoutId id="2147483997" r:id="rId9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5ABB767-B80C-7F4F-88AC-850E1663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355" y="3016477"/>
            <a:ext cx="1916525" cy="1188720"/>
          </a:xfrm>
          <a:prstGeom prst="roundRect">
            <a:avLst>
              <a:gd name="adj" fmla="val 8423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C10417-7619-0146-B87C-64CADB9B6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321" y="1300386"/>
            <a:ext cx="1860358" cy="1188720"/>
          </a:xfrm>
          <a:prstGeom prst="roundRect">
            <a:avLst>
              <a:gd name="adj" fmla="val 7034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C6CFD-0652-304D-8D16-D960FAFD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17" y="229329"/>
            <a:ext cx="8562871" cy="522668"/>
          </a:xfrm>
        </p:spPr>
        <p:txBody>
          <a:bodyPr/>
          <a:lstStyle/>
          <a:p>
            <a:r>
              <a:rPr lang="en-US" sz="2600" dirty="0"/>
              <a:t>NASA has featured 2,000+ spinoff technologies </a:t>
            </a:r>
            <a:br>
              <a:rPr lang="en-US" sz="2600" dirty="0"/>
            </a:br>
            <a:r>
              <a:rPr lang="en-US" sz="2600" dirty="0"/>
              <a:t>improving life on Earth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FE94C6-9C8A-714E-8A51-961103917A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1861" y="2513254"/>
            <a:ext cx="1894837" cy="308611"/>
          </a:xfrm>
        </p:spPr>
        <p:txBody>
          <a:bodyPr/>
          <a:lstStyle/>
          <a:p>
            <a:r>
              <a:rPr lang="en-US" sz="1300" dirty="0">
                <a:solidFill>
                  <a:schemeClr val="tx1"/>
                </a:solidFill>
              </a:rPr>
              <a:t>Students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35482-EAB3-1849-8E9D-2F6D73260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355" y="1300387"/>
            <a:ext cx="1916525" cy="1188720"/>
          </a:xfrm>
          <a:prstGeom prst="roundRect">
            <a:avLst>
              <a:gd name="adj" fmla="val 6639"/>
            </a:avLst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F1F740-A1BF-3446-BA8A-BCCC8F30B27C}"/>
              </a:ext>
            </a:extLst>
          </p:cNvPr>
          <p:cNvSpPr txBox="1">
            <a:spLocks/>
          </p:cNvSpPr>
          <p:nvPr/>
        </p:nvSpPr>
        <p:spPr>
          <a:xfrm>
            <a:off x="6683830" y="2513254"/>
            <a:ext cx="1938876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dirty="0">
                <a:solidFill>
                  <a:schemeClr val="tx1"/>
                </a:solidFill>
              </a:rPr>
              <a:t>Conservationists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C04D40E-8EA8-684B-BDC2-FFC2ABDF5E28}"/>
              </a:ext>
            </a:extLst>
          </p:cNvPr>
          <p:cNvSpPr txBox="1">
            <a:spLocks/>
          </p:cNvSpPr>
          <p:nvPr/>
        </p:nvSpPr>
        <p:spPr>
          <a:xfrm>
            <a:off x="2431076" y="4238714"/>
            <a:ext cx="1894836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kern="0" dirty="0">
                <a:solidFill>
                  <a:schemeClr val="tx1"/>
                </a:solidFill>
              </a:rPr>
              <a:t>Doctors and Patients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92EA05-D310-E44E-A1BE-42E7FEEFB431}"/>
              </a:ext>
            </a:extLst>
          </p:cNvPr>
          <p:cNvSpPr txBox="1">
            <a:spLocks/>
          </p:cNvSpPr>
          <p:nvPr/>
        </p:nvSpPr>
        <p:spPr>
          <a:xfrm>
            <a:off x="316206" y="4238714"/>
            <a:ext cx="1805216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kern="0" dirty="0">
                <a:solidFill>
                  <a:schemeClr val="tx1"/>
                </a:solidFill>
              </a:rPr>
              <a:t>Farmers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0BD6CA-78E9-E44F-B714-EA2710BC7D8C}"/>
              </a:ext>
            </a:extLst>
          </p:cNvPr>
          <p:cNvSpPr txBox="1">
            <a:spLocks/>
          </p:cNvSpPr>
          <p:nvPr/>
        </p:nvSpPr>
        <p:spPr>
          <a:xfrm>
            <a:off x="4591651" y="2513254"/>
            <a:ext cx="1938877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kern="0" dirty="0">
                <a:solidFill>
                  <a:schemeClr val="tx1"/>
                </a:solidFill>
              </a:rPr>
              <a:t>Construction Workers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0FD5BDE-D7C8-BA4E-A724-C942F615BAC2}"/>
              </a:ext>
            </a:extLst>
          </p:cNvPr>
          <p:cNvSpPr txBox="1">
            <a:spLocks/>
          </p:cNvSpPr>
          <p:nvPr/>
        </p:nvSpPr>
        <p:spPr>
          <a:xfrm>
            <a:off x="6683830" y="4238714"/>
            <a:ext cx="1782480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kern="0" dirty="0">
                <a:solidFill>
                  <a:schemeClr val="tx1"/>
                </a:solidFill>
              </a:rPr>
              <a:t>First Responders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62C6C6-4E12-754B-9C48-738A2D2A36B5}"/>
              </a:ext>
            </a:extLst>
          </p:cNvPr>
          <p:cNvSpPr txBox="1">
            <a:spLocks/>
          </p:cNvSpPr>
          <p:nvPr/>
        </p:nvSpPr>
        <p:spPr>
          <a:xfrm>
            <a:off x="4639218" y="4238714"/>
            <a:ext cx="1791481" cy="308611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charset="2"/>
              <a:buNone/>
              <a:defRPr sz="18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-109" charset="-128"/>
                <a:cs typeface="ＭＳ Ｐゴシック" pitchFamily="-109" charset="-128"/>
              </a:defRPr>
            </a:lvl1pPr>
            <a:lvl2pPr marL="27432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sz="1300" kern="0" dirty="0">
                <a:solidFill>
                  <a:schemeClr val="tx1"/>
                </a:solidFill>
              </a:rPr>
              <a:t>Airplane Passengers</a:t>
            </a:r>
          </a:p>
        </p:txBody>
      </p:sp>
      <p:pic>
        <p:nvPicPr>
          <p:cNvPr id="19" name="Picture 18" descr="A group of people in a boat on a body of water&#10;&#10;Description automatically generated">
            <a:extLst>
              <a:ext uri="{FF2B5EF4-FFF2-40B4-BE49-F238E27FC236}">
                <a16:creationId xmlns:a16="http://schemas.microsoft.com/office/drawing/2014/main" id="{93A6B4A4-2764-C94C-A0B9-3731B3667E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76" y="3016477"/>
            <a:ext cx="1980095" cy="1188720"/>
          </a:xfrm>
          <a:prstGeom prst="roundRect">
            <a:avLst>
              <a:gd name="adj" fmla="val 9000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C7C8C3-40D3-414B-AF99-FF659C72F3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76" y="1300386"/>
            <a:ext cx="1980095" cy="1188720"/>
          </a:xfrm>
          <a:prstGeom prst="roundRect">
            <a:avLst>
              <a:gd name="adj" fmla="val 4648"/>
            </a:avLst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DA761B-A694-DF4C-A23B-F0A2FF5E12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396470" y="3016477"/>
            <a:ext cx="1860358" cy="1188720"/>
          </a:xfrm>
          <a:prstGeom prst="roundRect">
            <a:avLst>
              <a:gd name="adj" fmla="val 7549"/>
            </a:avLst>
          </a:prstGeom>
        </p:spPr>
      </p:pic>
      <p:pic>
        <p:nvPicPr>
          <p:cNvPr id="6" name="Picture 5" descr="A large passenger jet sitting on top of a runway&#10;&#10;Description automatically generated">
            <a:extLst>
              <a:ext uri="{FF2B5EF4-FFF2-40B4-BE49-F238E27FC236}">
                <a16:creationId xmlns:a16="http://schemas.microsoft.com/office/drawing/2014/main" id="{51484976-6959-3747-B4B0-EB39C57430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321" y="3016477"/>
            <a:ext cx="1860358" cy="1188720"/>
          </a:xfrm>
          <a:prstGeom prst="roundRect">
            <a:avLst>
              <a:gd name="adj" fmla="val 8566"/>
            </a:avLst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CACF726-8E15-814D-8B66-C7895D7D159F}"/>
              </a:ext>
            </a:extLst>
          </p:cNvPr>
          <p:cNvSpPr/>
          <p:nvPr/>
        </p:nvSpPr>
        <p:spPr>
          <a:xfrm>
            <a:off x="367727" y="1480468"/>
            <a:ext cx="187856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pc="1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/>
                <a:cs typeface="Arial"/>
              </a:rPr>
              <a:t>Everyone benefits: </a:t>
            </a:r>
            <a:endParaRPr lang="en-US" spc="10" dirty="0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99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FA073F-2F42-C140-A3E3-0FC147F57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084" y="1054393"/>
            <a:ext cx="1924982" cy="1554480"/>
          </a:xfrm>
          <a:prstGeom prst="roundRect">
            <a:avLst>
              <a:gd name="adj" fmla="val 7549"/>
            </a:avLst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007220-96FA-C545-88D5-0673447A6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645" y="1054393"/>
            <a:ext cx="1918408" cy="1554480"/>
          </a:xfrm>
          <a:prstGeom prst="roundRect">
            <a:avLst>
              <a:gd name="adj" fmla="val 9159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C6CFD-0652-304D-8D16-D960FAFD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43" y="229329"/>
            <a:ext cx="8652778" cy="618197"/>
          </a:xfrm>
        </p:spPr>
        <p:txBody>
          <a:bodyPr/>
          <a:lstStyle/>
          <a:p>
            <a:r>
              <a:rPr lang="en-US" sz="2600" dirty="0"/>
              <a:t>NASA spinoff technologies: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D38E9-6FDD-DA43-896F-8DC6420E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642" y="1054393"/>
            <a:ext cx="1918408" cy="1554480"/>
          </a:xfrm>
          <a:prstGeom prst="roundRect">
            <a:avLst>
              <a:gd name="adj" fmla="val 9159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BB9BBA-1A57-934D-BA80-5DD7476A7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084" y="2845717"/>
            <a:ext cx="1918408" cy="1554480"/>
          </a:xfrm>
          <a:prstGeom prst="roundRect">
            <a:avLst>
              <a:gd name="adj" fmla="val 9159"/>
            </a:avLst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2AB73B-4819-5647-BD42-553AFF125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642" y="2845717"/>
            <a:ext cx="1918408" cy="1554480"/>
          </a:xfrm>
          <a:prstGeom prst="roundRect">
            <a:avLst>
              <a:gd name="adj" fmla="val 9159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40169B-A36B-694B-AB9B-01F080AB6D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645" y="2845717"/>
            <a:ext cx="1918408" cy="1554480"/>
          </a:xfrm>
          <a:prstGeom prst="roundRect">
            <a:avLst>
              <a:gd name="adj" fmla="val 9159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85043E-3259-F74F-A919-5F3A11B2B790}"/>
              </a:ext>
            </a:extLst>
          </p:cNvPr>
          <p:cNvSpPr/>
          <p:nvPr/>
        </p:nvSpPr>
        <p:spPr>
          <a:xfrm>
            <a:off x="339243" y="1040217"/>
            <a:ext cx="23315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Save lives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Make the planet cleaner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Create jobs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Educate and entertain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Help small businesses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600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400709099"/>
      </p:ext>
    </p:extLst>
  </p:cSld>
  <p:clrMapOvr>
    <a:masterClrMapping/>
  </p:clrMapOvr>
</p:sld>
</file>

<file path=ppt/theme/theme1.xml><?xml version="1.0" encoding="utf-8"?>
<a:theme xmlns:a="http://schemas.openxmlformats.org/drawingml/2006/main" name="T2 Widescreen Template 201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3249"/>
      </a:accent1>
      <a:accent2>
        <a:srgbClr val="0662A1"/>
      </a:accent2>
      <a:accent3>
        <a:srgbClr val="A200D7"/>
      </a:accent3>
      <a:accent4>
        <a:srgbClr val="44B140"/>
      </a:accent4>
      <a:accent5>
        <a:srgbClr val="FCD156"/>
      </a:accent5>
      <a:accent6>
        <a:srgbClr val="F0620B"/>
      </a:accent6>
      <a:hlink>
        <a:srgbClr val="2369BF"/>
      </a:hlink>
      <a:folHlink>
        <a:srgbClr val="7129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2800" b="1" dirty="0" smtClean="0">
            <a:solidFill>
              <a:srgbClr val="00599B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>
        <a:noAutofit/>
      </a:bodyPr>
      <a:lstStyle>
        <a:defPPr marL="342900" indent="-342900" eaLnBrk="1" fontAlgn="auto" hangingPunct="1">
          <a:spcBef>
            <a:spcPts val="0"/>
          </a:spcBef>
          <a:spcAft>
            <a:spcPts val="600"/>
          </a:spcAft>
          <a:defRPr sz="1400" b="1" dirty="0">
            <a:solidFill>
              <a:schemeClr val="accent2"/>
            </a:solidFill>
            <a:latin typeface="Arial"/>
            <a:cs typeface="Arial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pinoff.2021" id="{92B65811-F244-6342-BA88-D6C796E49A00}" vid="{EC67A411-B283-3049-9F1D-7AFBB2C20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T2 Widescreen Template 2017</Template>
  <TotalTime>4742</TotalTime>
  <Words>48</Words>
  <Application>Microsoft Macintosh PowerPoint</Application>
  <PresentationFormat>On-screen Show (16:9)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T2 Widescreen Template 2017</vt:lpstr>
      <vt:lpstr>NASA has featured 2,000+ spinoff technologies  improving life on Earth</vt:lpstr>
      <vt:lpstr>NASA spinoff technologies: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Jennie (GSFC-279.0)[TRAX INTERNATIONAL CORP]</dc:creator>
  <cp:lastModifiedBy>Mitchell, Jennie (GSFC-279.0)[TRAX INTERNATIONAL CORP]</cp:lastModifiedBy>
  <cp:revision>167</cp:revision>
  <cp:lastPrinted>2020-12-17T16:12:07Z</cp:lastPrinted>
  <dcterms:created xsi:type="dcterms:W3CDTF">2020-10-14T14:56:11Z</dcterms:created>
  <dcterms:modified xsi:type="dcterms:W3CDTF">2020-12-17T16:30:17Z</dcterms:modified>
</cp:coreProperties>
</file>